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307" r:id="rId3"/>
    <p:sldId id="308" r:id="rId4"/>
    <p:sldId id="304" r:id="rId5"/>
    <p:sldId id="260" r:id="rId6"/>
    <p:sldId id="293" r:id="rId7"/>
    <p:sldId id="287" r:id="rId8"/>
    <p:sldId id="311" r:id="rId9"/>
    <p:sldId id="312" r:id="rId10"/>
    <p:sldId id="313" r:id="rId11"/>
    <p:sldId id="314" r:id="rId12"/>
    <p:sldId id="315" r:id="rId13"/>
    <p:sldId id="316" r:id="rId14"/>
    <p:sldId id="317" r:id="rId15"/>
    <p:sldId id="318" r:id="rId16"/>
    <p:sldId id="319" r:id="rId17"/>
    <p:sldId id="320" r:id="rId18"/>
    <p:sldId id="332" r:id="rId19"/>
    <p:sldId id="333" r:id="rId20"/>
    <p:sldId id="321" r:id="rId21"/>
    <p:sldId id="323" r:id="rId22"/>
    <p:sldId id="324" r:id="rId23"/>
    <p:sldId id="325" r:id="rId24"/>
    <p:sldId id="326" r:id="rId25"/>
    <p:sldId id="327" r:id="rId26"/>
    <p:sldId id="330" r:id="rId27"/>
    <p:sldId id="291" r:id="rId28"/>
    <p:sldId id="331" r:id="rId29"/>
    <p:sldId id="284" r:id="rId30"/>
    <p:sldId id="286" r:id="rId31"/>
    <p:sldId id="328" r:id="rId32"/>
    <p:sldId id="329" r:id="rId33"/>
    <p:sldId id="27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94109" autoAdjust="0"/>
  </p:normalViewPr>
  <p:slideViewPr>
    <p:cSldViewPr snapToGrid="0">
      <p:cViewPr varScale="1">
        <p:scale>
          <a:sx n="46" d="100"/>
          <a:sy n="46" d="100"/>
        </p:scale>
        <p:origin x="-239"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BA384F-9A20-4D7F-AEE9-DB4C592390DD}" type="datetimeFigureOut">
              <a:rPr lang="en-US" smtClean="0"/>
              <a:pPr/>
              <a:t>1/20/2021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7991D-7D99-4AB6-AC2A-0E6B964E8E11}" type="slidenum">
              <a:rPr lang="en-US" smtClean="0"/>
              <a:pPr/>
              <a:t>‹#›</a:t>
            </a:fld>
            <a:endParaRPr lang="en-US"/>
          </a:p>
        </p:txBody>
      </p:sp>
    </p:spTree>
    <p:extLst>
      <p:ext uri="{BB962C8B-B14F-4D97-AF65-F5344CB8AC3E}">
        <p14:creationId xmlns:p14="http://schemas.microsoft.com/office/powerpoint/2010/main" val="9619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1</a:t>
            </a:fld>
            <a:endParaRPr lang="en-US"/>
          </a:p>
        </p:txBody>
      </p:sp>
    </p:spTree>
    <p:extLst>
      <p:ext uri="{BB962C8B-B14F-4D97-AF65-F5344CB8AC3E}">
        <p14:creationId xmlns:p14="http://schemas.microsoft.com/office/powerpoint/2010/main" val="2920723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quality/physical resources/soil</a:t>
            </a:r>
            <a:r>
              <a:rPr lang="en-US" baseline="0" dirty="0" smtClean="0"/>
              <a:t> erosion – disturbance or loss of soil</a:t>
            </a:r>
          </a:p>
          <a:p>
            <a:endParaRPr lang="en-US" baseline="0" dirty="0" smtClean="0"/>
          </a:p>
          <a:p>
            <a:pPr defTabSz="922264">
              <a:defRPr/>
            </a:pPr>
            <a:r>
              <a:rPr lang="en-US" dirty="0"/>
              <a:t>Campsites within the BWCAW that contain greater than 800 square feet of exposed mineral soil.</a:t>
            </a:r>
          </a:p>
          <a:p>
            <a:endParaRPr lang="en-US" b="1" dirty="0"/>
          </a:p>
          <a:p>
            <a:r>
              <a:rPr lang="en-US" dirty="0"/>
              <a:t>This measure is one of a number of measures that were digitized from the District specialists’ hand drawn markings on maps.  Like the other measures collected in this manner, this is information that, before this project, purely resided only in the local knowledge of the field specialists.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t>12</a:t>
            </a:fld>
            <a:endParaRPr lang="en-US"/>
          </a:p>
        </p:txBody>
      </p:sp>
    </p:spTree>
    <p:extLst>
      <p:ext uri="{BB962C8B-B14F-4D97-AF65-F5344CB8AC3E}">
        <p14:creationId xmlns:p14="http://schemas.microsoft.com/office/powerpoint/2010/main" val="387394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 quality/physical resources/soil</a:t>
            </a:r>
            <a:r>
              <a:rPr lang="en-US" baseline="0" dirty="0" smtClean="0"/>
              <a:t> erosion – disturbance or loss of soil</a:t>
            </a:r>
          </a:p>
          <a:p>
            <a:endParaRPr lang="en-US" b="1" dirty="0"/>
          </a:p>
          <a:p>
            <a:r>
              <a:rPr lang="en-US" dirty="0"/>
              <a:t>This measure is one of a number of measures that were digitized from the District specialists’ hand drawn markings on maps.  Like the other measures collected in this manner, this is information that, before this project, purely resided only in the local knowledge of the field specialists.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t>13</a:t>
            </a:fld>
            <a:endParaRPr lang="en-US"/>
          </a:p>
        </p:txBody>
      </p:sp>
    </p:spTree>
    <p:extLst>
      <p:ext uri="{BB962C8B-B14F-4D97-AF65-F5344CB8AC3E}">
        <p14:creationId xmlns:p14="http://schemas.microsoft.com/office/powerpoint/2010/main" val="1352795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r>
              <a:rPr lang="en-US" dirty="0" smtClean="0"/>
              <a:t>Untrammeled/Authorized</a:t>
            </a:r>
            <a:r>
              <a:rPr lang="en-US" baseline="0" dirty="0" smtClean="0"/>
              <a:t> actions/Fire suppression</a:t>
            </a:r>
            <a:endParaRPr lang="en-US" dirty="0" smtClean="0"/>
          </a:p>
          <a:p>
            <a:endParaRPr lang="en-US" dirty="0" smtClean="0"/>
          </a:p>
          <a:p>
            <a:r>
              <a:rPr lang="en-US" dirty="0"/>
              <a:t>The location of fire suppression efforts is another example of information that is not recorded for any purposes on the forest and resides only in local knowledge.  There were 5 fires that we were not able to represent because the local knowledge is gone.</a:t>
            </a:r>
          </a:p>
          <a:p>
            <a:endParaRPr lang="en-US" dirty="0"/>
          </a:p>
          <a:p>
            <a:r>
              <a:rPr lang="en-US" dirty="0"/>
              <a:t>Size was not used to determine the suppression.  We used local knowledge of each fire to determine the location of the suppression efforts.  (I could have sworn I wrote metadata for this measure, but I cannot find it right now.  I will make sure it is completed before we finish the report.)</a:t>
            </a:r>
          </a:p>
        </p:txBody>
      </p:sp>
      <p:sp>
        <p:nvSpPr>
          <p:cNvPr id="4" name="Slide Number Placeholder 3"/>
          <p:cNvSpPr>
            <a:spLocks noGrp="1"/>
          </p:cNvSpPr>
          <p:nvPr>
            <p:ph type="sldNum" sz="quarter" idx="10"/>
          </p:nvPr>
        </p:nvSpPr>
        <p:spPr/>
        <p:txBody>
          <a:bodyPr/>
          <a:lstStyle/>
          <a:p>
            <a:fld id="{3D51DED1-1E50-43A1-9D7E-710DAA3E51DD}" type="slidenum">
              <a:rPr lang="en-US" smtClean="0"/>
              <a:t>14</a:t>
            </a:fld>
            <a:endParaRPr lang="en-US"/>
          </a:p>
        </p:txBody>
      </p:sp>
    </p:spTree>
    <p:extLst>
      <p:ext uri="{BB962C8B-B14F-4D97-AF65-F5344CB8AC3E}">
        <p14:creationId xmlns:p14="http://schemas.microsoft.com/office/powerpoint/2010/main" val="4127796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Suppression</a:t>
            </a:r>
            <a:r>
              <a:rPr lang="en-US" baseline="0" dirty="0" smtClean="0"/>
              <a:t> perimeter areas of the Ham Lake and Cavity fires, along with the whole area of the Knife Lake fire.</a:t>
            </a:r>
          </a:p>
          <a:p>
            <a:r>
              <a:rPr lang="en-US" dirty="0" smtClean="0"/>
              <a:t>Cavity 2006 (31,568 acres) - </a:t>
            </a:r>
            <a:r>
              <a:rPr lang="en-US" dirty="0"/>
              <a:t>Suppression on south, west, and north sides (hand line and water drops) * Breaks are where there is water/lakes</a:t>
            </a:r>
          </a:p>
          <a:p>
            <a:r>
              <a:rPr lang="en-US" dirty="0"/>
              <a:t>Ham 2007 (75,826 acres) - Suppression on North and south sides (hand line and water drops) *</a:t>
            </a:r>
          </a:p>
          <a:p>
            <a:r>
              <a:rPr lang="en-US" dirty="0"/>
              <a:t>Knife 2013 (188 acres) – whole area suppressed</a:t>
            </a:r>
          </a:p>
        </p:txBody>
      </p:sp>
      <p:sp>
        <p:nvSpPr>
          <p:cNvPr id="4" name="Slide Number Placeholder 3"/>
          <p:cNvSpPr>
            <a:spLocks noGrp="1"/>
          </p:cNvSpPr>
          <p:nvPr>
            <p:ph type="sldNum" sz="quarter" idx="10"/>
          </p:nvPr>
        </p:nvSpPr>
        <p:spPr/>
        <p:txBody>
          <a:bodyPr/>
          <a:lstStyle/>
          <a:p>
            <a:fld id="{3D51DED1-1E50-43A1-9D7E-710DAA3E51DD}" type="slidenum">
              <a:rPr lang="en-US" smtClean="0"/>
              <a:t>15</a:t>
            </a:fld>
            <a:endParaRPr lang="en-US"/>
          </a:p>
        </p:txBody>
      </p:sp>
    </p:spTree>
    <p:extLst>
      <p:ext uri="{BB962C8B-B14F-4D97-AF65-F5344CB8AC3E}">
        <p14:creationId xmlns:p14="http://schemas.microsoft.com/office/powerpoint/2010/main" val="398340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t>16</a:t>
            </a:fld>
            <a:endParaRPr lang="en-US"/>
          </a:p>
        </p:txBody>
      </p:sp>
    </p:spTree>
    <p:extLst>
      <p:ext uri="{BB962C8B-B14F-4D97-AF65-F5344CB8AC3E}">
        <p14:creationId xmlns:p14="http://schemas.microsoft.com/office/powerpoint/2010/main" val="392854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r>
              <a:rPr lang="en-US" dirty="0"/>
              <a:t>A 5 kilometer buffer within the wilderness from busy entry points. The 5k distance was determined by the core group at our meeting in September, 2014 and is based on visitor’s reported experiences of feeling stressed the first day. The buffer only includes the routes (lakes, portages/trails, streams) visitors take to arrive at campsites.  Meant to represent the areas where visitors feel a “racing to a campsite” stress.</a:t>
            </a:r>
          </a:p>
          <a:p>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t>17</a:t>
            </a:fld>
            <a:endParaRPr lang="en-US"/>
          </a:p>
        </p:txBody>
      </p:sp>
    </p:spTree>
    <p:extLst>
      <p:ext uri="{BB962C8B-B14F-4D97-AF65-F5344CB8AC3E}">
        <p14:creationId xmlns:p14="http://schemas.microsoft.com/office/powerpoint/2010/main" val="1288195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19</a:t>
            </a:fld>
            <a:endParaRPr lang="en-US"/>
          </a:p>
        </p:txBody>
      </p:sp>
    </p:spTree>
    <p:extLst>
      <p:ext uri="{BB962C8B-B14F-4D97-AF65-F5344CB8AC3E}">
        <p14:creationId xmlns:p14="http://schemas.microsoft.com/office/powerpoint/2010/main" val="74612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campsites can have NNIS, erosion, habituated bears and beaver removal lakes, BW-wide values of extirpated species and temp changes.</a:t>
            </a:r>
          </a:p>
          <a:p>
            <a:endParaRPr lang="en-US" dirty="0"/>
          </a:p>
          <a:p>
            <a:r>
              <a:rPr lang="en-US" dirty="0"/>
              <a:t>Air quality – speaks to temporal nature of data – i.e. </a:t>
            </a:r>
            <a:r>
              <a:rPr lang="en-US" dirty="0" err="1"/>
              <a:t>Pagami</a:t>
            </a:r>
            <a:r>
              <a:rPr lang="en-US" dirty="0"/>
              <a:t> fire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D51DED1-1E50-43A1-9D7E-710DAA3E51DD}" type="slidenum">
              <a:rPr lang="en-US" smtClean="0"/>
              <a:t>20</a:t>
            </a:fld>
            <a:endParaRPr lang="en-US"/>
          </a:p>
        </p:txBody>
      </p:sp>
    </p:spTree>
    <p:extLst>
      <p:ext uri="{BB962C8B-B14F-4D97-AF65-F5344CB8AC3E}">
        <p14:creationId xmlns:p14="http://schemas.microsoft.com/office/powerpoint/2010/main" val="2910115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51DED1-1E50-43A1-9D7E-710DAA3E51DD}" type="slidenum">
              <a:rPr lang="en-US" smtClean="0"/>
              <a:t>21</a:t>
            </a:fld>
            <a:endParaRPr lang="en-US"/>
          </a:p>
        </p:txBody>
      </p:sp>
    </p:spTree>
    <p:extLst>
      <p:ext uri="{BB962C8B-B14F-4D97-AF65-F5344CB8AC3E}">
        <p14:creationId xmlns:p14="http://schemas.microsoft.com/office/powerpoint/2010/main" val="3860778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Moose helicopter flights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t>22</a:t>
            </a:fld>
            <a:endParaRPr lang="en-US"/>
          </a:p>
        </p:txBody>
      </p:sp>
    </p:spTree>
    <p:extLst>
      <p:ext uri="{BB962C8B-B14F-4D97-AF65-F5344CB8AC3E}">
        <p14:creationId xmlns:p14="http://schemas.microsoft.com/office/powerpoint/2010/main" val="215503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by interagency team of wilderness experts to monitor trends in wilderness character (Note: KIW has been recently updated)</a:t>
            </a:r>
          </a:p>
          <a:p>
            <a:endParaRPr lang="en-US" dirty="0"/>
          </a:p>
          <a:p>
            <a:r>
              <a:rPr lang="en-US" dirty="0"/>
              <a:t>This monitoring strategy provides information for improving on-the-ground wilderness stewardship, policy review, and implementation based</a:t>
            </a:r>
          </a:p>
          <a:p>
            <a:r>
              <a:rPr lang="en-US" dirty="0"/>
              <a:t>on credible data that are consistently collected and endure over time as personnel change. </a:t>
            </a:r>
          </a:p>
          <a:p>
            <a:endParaRPr lang="en-US" dirty="0"/>
          </a:p>
          <a:p>
            <a:r>
              <a:rPr lang="en-US" dirty="0"/>
              <a:t>This in turn provides accountability for the legal and policy mandates “to preserve wilderness character” that apply to all four wilderness management agencies</a:t>
            </a:r>
          </a:p>
          <a:p>
            <a:endParaRPr lang="en-US" dirty="0"/>
          </a:p>
          <a:p>
            <a:r>
              <a:rPr lang="en-US" dirty="0"/>
              <a:t>Allows any agency wilderness to:</a:t>
            </a:r>
          </a:p>
          <a:p>
            <a:pPr marL="169690" indent="-169690">
              <a:buFont typeface="Arial" panose="020B0604020202020204" pitchFamily="34" charset="0"/>
              <a:buChar char="•"/>
            </a:pPr>
            <a:r>
              <a:rPr lang="en-US" dirty="0"/>
              <a:t>choose a set of measures from those provided in this document that are relevant, cost-effective, and tied to preserving wilderness character</a:t>
            </a:r>
          </a:p>
          <a:p>
            <a:pPr marL="169690" indent="-169690">
              <a:buFont typeface="Arial" panose="020B0604020202020204" pitchFamily="34" charset="0"/>
              <a:buChar char="•"/>
            </a:pPr>
            <a:r>
              <a:rPr lang="en-US" dirty="0"/>
              <a:t>periodically collect data to assess trend in these measures</a:t>
            </a:r>
          </a:p>
          <a:p>
            <a:pPr marL="169690" indent="-169690">
              <a:buFont typeface="Arial" panose="020B0604020202020204" pitchFamily="34" charset="0"/>
              <a:buChar char="•"/>
            </a:pPr>
            <a:r>
              <a:rPr lang="en-US" dirty="0"/>
              <a:t>use these trends to assess and report on the trend in wilderness character</a:t>
            </a:r>
          </a:p>
          <a:p>
            <a:pPr marL="339382" indent="-339382" defTabSz="905018">
              <a:spcBef>
                <a:spcPct val="20000"/>
              </a:spcBef>
              <a:buFont typeface="Arial" pitchFamily="34" charset="0"/>
              <a:buChar char="•"/>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pPr/>
              <a:t>2</a:t>
            </a:fld>
            <a:endParaRPr lang="en-US"/>
          </a:p>
        </p:txBody>
      </p:sp>
    </p:spTree>
    <p:extLst>
      <p:ext uri="{BB962C8B-B14F-4D97-AF65-F5344CB8AC3E}">
        <p14:creationId xmlns:p14="http://schemas.microsoft.com/office/powerpoint/2010/main" val="417685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22264">
              <a:defRPr/>
            </a:pPr>
            <a:r>
              <a:rPr lang="en-US" sz="2000" dirty="0"/>
              <a:t>Zoom in on beige travel routes of solitude map to show complexities in those zones – crowded zones, motor use, </a:t>
            </a:r>
            <a:r>
              <a:rPr lang="en-US" sz="2000" dirty="0" err="1"/>
              <a:t>viewshed</a:t>
            </a:r>
            <a:r>
              <a:rPr lang="en-US" sz="2000" dirty="0"/>
              <a:t> of facilities, high use, crowded routes, tow routes, mechanical portages, etc.</a:t>
            </a:r>
          </a:p>
          <a:p>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t>23</a:t>
            </a:fld>
            <a:endParaRPr lang="en-US"/>
          </a:p>
        </p:txBody>
      </p:sp>
    </p:spTree>
    <p:extLst>
      <p:ext uri="{BB962C8B-B14F-4D97-AF65-F5344CB8AC3E}">
        <p14:creationId xmlns:p14="http://schemas.microsoft.com/office/powerpoint/2010/main" val="65516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defRPr/>
            </a:pPr>
            <a:r>
              <a:rPr lang="en-US" b="1" dirty="0">
                <a:solidFill>
                  <a:prstClr val="black"/>
                </a:solidFill>
              </a:rPr>
              <a:t>SOURCES</a:t>
            </a:r>
          </a:p>
          <a:p>
            <a:pPr defTabSz="922264">
              <a:defRPr/>
            </a:pPr>
            <a:r>
              <a:rPr lang="en-US" dirty="0">
                <a:solidFill>
                  <a:prstClr val="black"/>
                </a:solidFill>
              </a:rPr>
              <a:t>Lee Johnson, Archaeologist, Superior National Forest </a:t>
            </a:r>
            <a:r>
              <a:rPr lang="en-US" b="1" dirty="0">
                <a:solidFill>
                  <a:prstClr val="black"/>
                </a:solidFill>
              </a:rPr>
              <a:t>– </a:t>
            </a:r>
            <a:r>
              <a:rPr lang="en-US" dirty="0" err="1">
                <a:solidFill>
                  <a:prstClr val="black"/>
                </a:solidFill>
              </a:rPr>
              <a:t>ExposedSoils_Heritage.shp</a:t>
            </a:r>
            <a:endParaRPr lang="en-US" dirty="0">
              <a:solidFill>
                <a:prstClr val="black"/>
              </a:solidFill>
            </a:endParaRPr>
          </a:p>
          <a:p>
            <a:pPr marL="461132" lvl="1" defTabSz="922264">
              <a:defRPr/>
            </a:pPr>
            <a:r>
              <a:rPr lang="en-US" dirty="0">
                <a:solidFill>
                  <a:prstClr val="black"/>
                </a:solidFill>
              </a:rPr>
              <a:t>Not Eligible - heritage sites that have lost integrity due to visitor induced erosion/compaction</a:t>
            </a:r>
          </a:p>
          <a:p>
            <a:pPr marL="461132" lvl="1" defTabSz="922264">
              <a:defRPr/>
            </a:pPr>
            <a:r>
              <a:rPr lang="en-US" dirty="0">
                <a:solidFill>
                  <a:prstClr val="black"/>
                </a:solidFill>
              </a:rPr>
              <a:t>Unevaluated - heritage sites that are unevaluated to the National Register and are collocated with designated campsites exhibiting moderate/high visitor induced effects (erosion, compaction, mineral soil exposure, </a:t>
            </a:r>
            <a:r>
              <a:rPr lang="en-US" dirty="0" err="1">
                <a:solidFill>
                  <a:prstClr val="black"/>
                </a:solidFill>
              </a:rPr>
              <a:t>etc</a:t>
            </a:r>
            <a:r>
              <a:rPr lang="en-US" dirty="0">
                <a:solidFill>
                  <a:prstClr val="black"/>
                </a:solidFill>
              </a:rPr>
              <a:t>).</a:t>
            </a:r>
          </a:p>
          <a:p>
            <a:pPr defTabSz="922264">
              <a:defRPr/>
            </a:pPr>
            <a:r>
              <a:rPr lang="en-US" b="1" dirty="0">
                <a:solidFill>
                  <a:prstClr val="black"/>
                </a:solidFill>
              </a:rPr>
              <a:t> </a:t>
            </a:r>
            <a:endParaRPr lang="en-US" dirty="0">
              <a:solidFill>
                <a:prstClr val="black"/>
              </a:solidFill>
            </a:endParaRPr>
          </a:p>
          <a:p>
            <a:pPr defTabSz="922264">
              <a:defRPr/>
            </a:pPr>
            <a:r>
              <a:rPr lang="en-US" b="1" dirty="0">
                <a:solidFill>
                  <a:prstClr val="black"/>
                </a:solidFill>
              </a:rPr>
              <a:t>PROCESSING</a:t>
            </a:r>
            <a:endParaRPr lang="en-US" dirty="0">
              <a:solidFill>
                <a:prstClr val="black"/>
              </a:solidFill>
            </a:endParaRPr>
          </a:p>
          <a:p>
            <a:pPr defTabSz="922264">
              <a:defRPr/>
            </a:pPr>
            <a:r>
              <a:rPr lang="en-US" dirty="0">
                <a:solidFill>
                  <a:prstClr val="black"/>
                </a:solidFill>
              </a:rPr>
              <a:t>The heritage program selected heritages sites that were collocated with the </a:t>
            </a:r>
            <a:r>
              <a:rPr lang="en-US" dirty="0" err="1">
                <a:solidFill>
                  <a:prstClr val="black"/>
                </a:solidFill>
              </a:rPr>
              <a:t>ExposedSoil.shp</a:t>
            </a:r>
            <a:r>
              <a:rPr lang="en-US" dirty="0">
                <a:solidFill>
                  <a:prstClr val="black"/>
                </a:solidFill>
              </a:rPr>
              <a:t> features (used for the Soil Loss measure of the Physical Resources indicator of the Natural quality showing the location of campsites with greater than 800 square feet of exposed soil).   </a:t>
            </a:r>
          </a:p>
          <a:p>
            <a:pPr defTabSz="922264">
              <a:defRPr/>
            </a:pPr>
            <a:r>
              <a:rPr lang="en-US" b="1" dirty="0">
                <a:solidFill>
                  <a:prstClr val="black"/>
                </a:solidFill>
              </a:rPr>
              <a:t>CAUTIONS</a:t>
            </a:r>
            <a:endParaRPr lang="en-US" dirty="0">
              <a:solidFill>
                <a:prstClr val="black"/>
              </a:solidFill>
            </a:endParaRPr>
          </a:p>
          <a:p>
            <a:pPr defTabSz="922264">
              <a:defRPr/>
            </a:pPr>
            <a:r>
              <a:rPr lang="en-US" dirty="0">
                <a:solidFill>
                  <a:prstClr val="black"/>
                </a:solidFill>
              </a:rPr>
              <a:t>The heritage resources point data will be used as a factor in the overall Wilderness Character value, but there will not be a map showing just the 5</a:t>
            </a:r>
            <a:r>
              <a:rPr lang="en-US" baseline="30000" dirty="0">
                <a:solidFill>
                  <a:prstClr val="black"/>
                </a:solidFill>
              </a:rPr>
              <a:t>th</a:t>
            </a:r>
            <a:r>
              <a:rPr lang="en-US" dirty="0">
                <a:solidFill>
                  <a:prstClr val="black"/>
                </a:solidFill>
              </a:rPr>
              <a:t> Quality.  In other words, a person will not be able to point to a specific location of the Wilderness Character Map and say that any value less than 100% optimal is in part due to the cultural resource points.</a:t>
            </a:r>
          </a:p>
          <a:p>
            <a:pPr defTabSz="922264">
              <a:defRPr/>
            </a:pPr>
            <a:r>
              <a:rPr lang="en-US" dirty="0">
                <a:solidFill>
                  <a:prstClr val="black"/>
                </a:solidFill>
              </a:rPr>
              <a:t>This point data may not be shared.</a:t>
            </a:r>
          </a:p>
          <a:p>
            <a:pPr defTabSz="922264">
              <a:defRPr/>
            </a:pPr>
            <a:r>
              <a:rPr lang="en-US" dirty="0">
                <a:solidFill>
                  <a:prstClr val="black"/>
                </a:solidFill>
              </a:rPr>
              <a:t>The information contained in these data is dynamic and may change over time. The data are not better than the original sources from which they were derived.</a:t>
            </a:r>
          </a:p>
          <a:p>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t>24</a:t>
            </a:fld>
            <a:endParaRPr lang="en-US"/>
          </a:p>
        </p:txBody>
      </p:sp>
    </p:spTree>
    <p:extLst>
      <p:ext uri="{BB962C8B-B14F-4D97-AF65-F5344CB8AC3E}">
        <p14:creationId xmlns:p14="http://schemas.microsoft.com/office/powerpoint/2010/main" val="4057939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Degraded around Sag, Ely, west side of trout lake unit</a:t>
            </a:r>
            <a:endParaRPr lang="en-US" baseline="0" dirty="0" smtClean="0"/>
          </a:p>
          <a:p>
            <a:endParaRPr lang="en-US" baseline="0" dirty="0" smtClean="0"/>
          </a:p>
          <a:p>
            <a:r>
              <a:rPr lang="en-US" baseline="0" dirty="0" smtClean="0"/>
              <a:t>Optimal around </a:t>
            </a:r>
            <a:r>
              <a:rPr lang="en-US" baseline="0" dirty="0" err="1" smtClean="0"/>
              <a:t>Tofte</a:t>
            </a:r>
            <a:r>
              <a:rPr lang="en-US" baseline="0" dirty="0" smtClean="0"/>
              <a:t>, </a:t>
            </a:r>
            <a:r>
              <a:rPr lang="en-US" baseline="0" dirty="0" err="1" smtClean="0"/>
              <a:t>LaCroix</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t>25</a:t>
            </a:fld>
            <a:endParaRPr lang="en-US"/>
          </a:p>
        </p:txBody>
      </p:sp>
    </p:spTree>
    <p:extLst>
      <p:ext uri="{BB962C8B-B14F-4D97-AF65-F5344CB8AC3E}">
        <p14:creationId xmlns:p14="http://schemas.microsoft.com/office/powerpoint/2010/main" val="1210369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26</a:t>
            </a:fld>
            <a:endParaRPr lang="en-US"/>
          </a:p>
        </p:txBody>
      </p:sp>
    </p:spTree>
    <p:extLst>
      <p:ext uri="{BB962C8B-B14F-4D97-AF65-F5344CB8AC3E}">
        <p14:creationId xmlns:p14="http://schemas.microsoft.com/office/powerpoint/2010/main" val="3656946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27</a:t>
            </a:fld>
            <a:endParaRPr lang="en-US"/>
          </a:p>
        </p:txBody>
      </p:sp>
    </p:spTree>
    <p:extLst>
      <p:ext uri="{BB962C8B-B14F-4D97-AF65-F5344CB8AC3E}">
        <p14:creationId xmlns:p14="http://schemas.microsoft.com/office/powerpoint/2010/main" val="2277681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28</a:t>
            </a:fld>
            <a:endParaRPr lang="en-US"/>
          </a:p>
        </p:txBody>
      </p:sp>
    </p:spTree>
    <p:extLst>
      <p:ext uri="{BB962C8B-B14F-4D97-AF65-F5344CB8AC3E}">
        <p14:creationId xmlns:p14="http://schemas.microsoft.com/office/powerpoint/2010/main" val="2415232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Some of the threats to wilderness character are highly temporal in nature. These may include overflights or adjacent motorized use that occur sporadically throughout the day, </a:t>
            </a:r>
            <a:r>
              <a:rPr lang="en-US" sz="1200" kern="1200" dirty="0" err="1">
                <a:solidFill>
                  <a:schemeClr val="tx1"/>
                </a:solidFill>
                <a:effectLst/>
                <a:latin typeface="+mn-lt"/>
                <a:ea typeface="+mn-ea"/>
                <a:cs typeface="+mn-cs"/>
              </a:rPr>
              <a:t>nightsky</a:t>
            </a:r>
            <a:r>
              <a:rPr lang="en-US" sz="1200" kern="1200" dirty="0">
                <a:solidFill>
                  <a:schemeClr val="tx1"/>
                </a:solidFill>
                <a:effectLst/>
                <a:latin typeface="+mn-lt"/>
                <a:ea typeface="+mn-ea"/>
                <a:cs typeface="+mn-cs"/>
              </a:rPr>
              <a:t> impacts that are only relevant during darkness or large shifts in visitation due to seasonality, particularly for Alaskan wildernesses. As a consequence, a worst-case scenario approach is adopted to capture the impacts of these measures; interpreting the maps requires the user to be mindful of this approach. This is particularly evident for measures depicting </a:t>
            </a:r>
            <a:r>
              <a:rPr lang="en-US" sz="1200" kern="1200" dirty="0" err="1">
                <a:solidFill>
                  <a:schemeClr val="tx1"/>
                </a:solidFill>
                <a:effectLst/>
                <a:latin typeface="+mn-lt"/>
                <a:ea typeface="+mn-ea"/>
                <a:cs typeface="+mn-cs"/>
              </a:rPr>
              <a:t>viewshed</a:t>
            </a:r>
            <a:r>
              <a:rPr lang="en-US" sz="1200" kern="1200" dirty="0">
                <a:solidFill>
                  <a:schemeClr val="tx1"/>
                </a:solidFill>
                <a:effectLst/>
                <a:latin typeface="+mn-lt"/>
                <a:ea typeface="+mn-ea"/>
                <a:cs typeface="+mn-cs"/>
              </a:rPr>
              <a:t> or soundscape impacts – the models that produce these data require features (such as a motor vehicle) to be “present” at all times in order to capture their associated impacts (when in reality very few vehicles may travel the road per day). Therefore, wilderness staff may choose to lower the weights for these temporal measures to reduce their overall influence on the wilderness character map.</a:t>
            </a:r>
            <a:endParaRPr lang="en-US" dirty="0"/>
          </a:p>
          <a:p>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29</a:t>
            </a:fld>
            <a:endParaRPr lang="en-US"/>
          </a:p>
        </p:txBody>
      </p:sp>
    </p:spTree>
    <p:extLst>
      <p:ext uri="{BB962C8B-B14F-4D97-AF65-F5344CB8AC3E}">
        <p14:creationId xmlns:p14="http://schemas.microsoft.com/office/powerpoint/2010/main" val="4093291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 quality – completeness &amp; accuracy</a:t>
            </a:r>
          </a:p>
          <a:p>
            <a:r>
              <a:rPr lang="en-US" dirty="0"/>
              <a:t>Data gaps – change in fire regime, climate change impacts</a:t>
            </a:r>
          </a:p>
          <a:p>
            <a:r>
              <a:rPr lang="en-US" dirty="0"/>
              <a:t>Resolution issues</a:t>
            </a:r>
            <a:r>
              <a:rPr lang="en-US" baseline="0" dirty="0"/>
              <a:t> – size of park, air quality grids</a:t>
            </a:r>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30</a:t>
            </a:fld>
            <a:endParaRPr lang="en-US"/>
          </a:p>
        </p:txBody>
      </p:sp>
    </p:spTree>
    <p:extLst>
      <p:ext uri="{BB962C8B-B14F-4D97-AF65-F5344CB8AC3E}">
        <p14:creationId xmlns:p14="http://schemas.microsoft.com/office/powerpoint/2010/main" val="1400254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 quality – completeness &amp; accuracy</a:t>
            </a:r>
          </a:p>
          <a:p>
            <a:r>
              <a:rPr lang="en-US" dirty="0"/>
              <a:t>Data gaps – change in fire regime, climate change impacts</a:t>
            </a:r>
          </a:p>
          <a:p>
            <a:r>
              <a:rPr lang="en-US" dirty="0"/>
              <a:t>Resolution issues</a:t>
            </a:r>
            <a:r>
              <a:rPr lang="en-US" baseline="0" dirty="0"/>
              <a:t> – size of park, air quality grids</a:t>
            </a:r>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31</a:t>
            </a:fld>
            <a:endParaRPr lang="en-US"/>
          </a:p>
        </p:txBody>
      </p:sp>
    </p:spTree>
    <p:extLst>
      <p:ext uri="{BB962C8B-B14F-4D97-AF65-F5344CB8AC3E}">
        <p14:creationId xmlns:p14="http://schemas.microsoft.com/office/powerpoint/2010/main" val="1063101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Data quality – completeness &amp; accuracy</a:t>
            </a:r>
          </a:p>
          <a:p>
            <a:r>
              <a:rPr lang="en-US" dirty="0"/>
              <a:t>Data gaps – change in fire regime, climate change impacts</a:t>
            </a:r>
          </a:p>
          <a:p>
            <a:r>
              <a:rPr lang="en-US" dirty="0"/>
              <a:t>Resolution issues</a:t>
            </a:r>
            <a:r>
              <a:rPr lang="en-US" baseline="0" dirty="0"/>
              <a:t> – size of park, air quality grids</a:t>
            </a:r>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32</a:t>
            </a:fld>
            <a:endParaRPr lang="en-US"/>
          </a:p>
        </p:txBody>
      </p:sp>
    </p:spTree>
    <p:extLst>
      <p:ext uri="{BB962C8B-B14F-4D97-AF65-F5344CB8AC3E}">
        <p14:creationId xmlns:p14="http://schemas.microsoft.com/office/powerpoint/2010/main" val="227904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to convey:</a:t>
            </a:r>
          </a:p>
          <a:p>
            <a:pPr marL="339382" indent="-339382" defTabSz="905018">
              <a:spcBef>
                <a:spcPct val="20000"/>
              </a:spcBef>
              <a:buFont typeface="Arial" pitchFamily="34" charset="0"/>
              <a:buChar char="•"/>
              <a:defRPr/>
            </a:pPr>
            <a:r>
              <a:rPr lang="en-US" dirty="0">
                <a:solidFill>
                  <a:prstClr val="black"/>
                </a:solidFill>
              </a:rPr>
              <a:t>Identify measures that degrade (or enhance) wilderness character.</a:t>
            </a:r>
          </a:p>
          <a:p>
            <a:pPr marL="339382" indent="-339382" defTabSz="905018">
              <a:spcBef>
                <a:spcPct val="20000"/>
              </a:spcBef>
              <a:buFont typeface="Arial" pitchFamily="34" charset="0"/>
              <a:buChar char="•"/>
              <a:defRPr/>
            </a:pPr>
            <a:r>
              <a:rPr lang="en-US" dirty="0">
                <a:solidFill>
                  <a:prstClr val="black"/>
                </a:solidFill>
              </a:rPr>
              <a:t>Evaluate how these measures combine with others to depict the indicator and quality maps.</a:t>
            </a:r>
          </a:p>
          <a:p>
            <a:pPr marL="339382" indent="-339382" defTabSz="905018">
              <a:spcBef>
                <a:spcPct val="20000"/>
              </a:spcBef>
              <a:buFont typeface="Arial" pitchFamily="34" charset="0"/>
              <a:buChar char="•"/>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pPr/>
              <a:t>3</a:t>
            </a:fld>
            <a:endParaRPr lang="en-US"/>
          </a:p>
        </p:txBody>
      </p:sp>
    </p:spTree>
    <p:extLst>
      <p:ext uri="{BB962C8B-B14F-4D97-AF65-F5344CB8AC3E}">
        <p14:creationId xmlns:p14="http://schemas.microsoft.com/office/powerpoint/2010/main" val="417685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5</a:t>
            </a:fld>
            <a:endParaRPr lang="en-US"/>
          </a:p>
        </p:txBody>
      </p:sp>
    </p:spTree>
    <p:extLst>
      <p:ext uri="{BB962C8B-B14F-4D97-AF65-F5344CB8AC3E}">
        <p14:creationId xmlns:p14="http://schemas.microsoft.com/office/powerpoint/2010/main" val="344133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Wilderness character maps adhere to the interagency strategy for monitoring wilderness character, as described in Keeping It Wild 2: An Interagency Strategy for Monitoring Wilderness Character Across the National Wilderness Preservation System (</a:t>
            </a:r>
            <a:r>
              <a:rPr lang="en-US" dirty="0" err="1"/>
              <a:t>Landres</a:t>
            </a:r>
            <a:r>
              <a:rPr lang="en-US" dirty="0"/>
              <a:t> et al. 2015). Keeping It Wild 2 provides a tangible definition of wilderness character and identifies five qualities of wilderness character that apply uniquely to every wilderness: untrammeled, natural, undeveloped, solitude or primitive and unconfined recreation, and other features of value. These qualities apply to all designated wilderness areas because they are based on the legal definition of wilderness from the Wilderness Act (Section 2(c)). The five qualities of wilderness character form the foundation of the interagency monitoring strategy, and are the first level of the hierarchical monitoring framework. As described in Keeping It Wild 2, this framework divides wilderness character into successively finer components: the qualities of wilderness character are divided into a standard set of indicators , which are monitored in turn through a set of locally relevant measures . It is important that the project team understands the concept of wilderness character, and how the framework it provides is used to develop wilderness character maps</a:t>
            </a:r>
          </a:p>
          <a:p>
            <a:endParaRPr lang="en-US" dirty="0"/>
          </a:p>
        </p:txBody>
      </p:sp>
      <p:sp>
        <p:nvSpPr>
          <p:cNvPr id="4" name="Slide Number Placeholder 3"/>
          <p:cNvSpPr>
            <a:spLocks noGrp="1"/>
          </p:cNvSpPr>
          <p:nvPr>
            <p:ph type="sldNum" sz="quarter" idx="10"/>
          </p:nvPr>
        </p:nvSpPr>
        <p:spPr/>
        <p:txBody>
          <a:bodyPr/>
          <a:lstStyle/>
          <a:p>
            <a:fld id="{8267991D-7D99-4AB6-AC2A-0E6B964E8E11}" type="slidenum">
              <a:rPr lang="en-US" smtClean="0"/>
              <a:pPr/>
              <a:t>7</a:t>
            </a:fld>
            <a:endParaRPr lang="en-US"/>
          </a:p>
        </p:txBody>
      </p:sp>
    </p:spTree>
    <p:extLst>
      <p:ext uri="{BB962C8B-B14F-4D97-AF65-F5344CB8AC3E}">
        <p14:creationId xmlns:p14="http://schemas.microsoft.com/office/powerpoint/2010/main" val="2101714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National/local – wide array of</a:t>
            </a:r>
            <a:r>
              <a:rPr lang="en-US" baseline="0" dirty="0"/>
              <a:t> scale</a:t>
            </a:r>
          </a:p>
          <a:p>
            <a:r>
              <a:rPr lang="en-US" baseline="0" dirty="0"/>
              <a:t>Vector/raster – different GIS formats</a:t>
            </a:r>
          </a:p>
          <a:p>
            <a:endParaRPr lang="en-US" baseline="0" dirty="0"/>
          </a:p>
          <a:p>
            <a:r>
              <a:rPr lang="en-US" baseline="0" dirty="0"/>
              <a:t>Discrete – presence of NNIS</a:t>
            </a:r>
          </a:p>
          <a:p>
            <a:r>
              <a:rPr lang="en-US" baseline="0" dirty="0"/>
              <a:t>Continuous – </a:t>
            </a:r>
            <a:r>
              <a:rPr lang="en-US" baseline="0" dirty="0" err="1"/>
              <a:t>nightsky</a:t>
            </a:r>
            <a:endParaRPr lang="en-US" baseline="0" dirty="0"/>
          </a:p>
          <a:p>
            <a:endParaRPr lang="en-US" baseline="0" dirty="0"/>
          </a:p>
          <a:p>
            <a:r>
              <a:rPr lang="en-US" baseline="0" dirty="0"/>
              <a:t>Multiple datasets for one measure – UNDEV/Use of Motorized equipment/Authorized motorized/mechanized admin and state use</a:t>
            </a:r>
          </a:p>
          <a:p>
            <a:r>
              <a:rPr lang="en-US" baseline="0" dirty="0"/>
              <a:t>Includes: variety of overflights (moose - </a:t>
            </a:r>
            <a:r>
              <a:rPr lang="en-US" baseline="0" dirty="0" err="1"/>
              <a:t>heli</a:t>
            </a:r>
            <a:r>
              <a:rPr lang="en-US" baseline="0" dirty="0"/>
              <a:t>, wolf, international), motorized boat use, and ski trail grooming</a:t>
            </a:r>
          </a:p>
          <a:p>
            <a:r>
              <a:rPr lang="en-US" baseline="0" dirty="0"/>
              <a:t> </a:t>
            </a:r>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pPr/>
              <a:t>8</a:t>
            </a:fld>
            <a:endParaRPr lang="en-US"/>
          </a:p>
        </p:txBody>
      </p:sp>
    </p:spTree>
    <p:extLst>
      <p:ext uri="{BB962C8B-B14F-4D97-AF65-F5344CB8AC3E}">
        <p14:creationId xmlns:p14="http://schemas.microsoft.com/office/powerpoint/2010/main" val="60424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data are vector</a:t>
            </a:r>
            <a:r>
              <a:rPr lang="en-US" baseline="0" dirty="0"/>
              <a:t> based: polygons, polylines and points.</a:t>
            </a:r>
          </a:p>
          <a:p>
            <a:r>
              <a:rPr lang="en-US" baseline="0" dirty="0"/>
              <a:t>Converted to </a:t>
            </a:r>
            <a:r>
              <a:rPr lang="en-US" baseline="0" dirty="0" err="1"/>
              <a:t>rasters</a:t>
            </a:r>
            <a:r>
              <a:rPr lang="en-US" baseline="0" dirty="0"/>
              <a:t> (grids) and normalize values (0-255) onto a common scale.</a:t>
            </a:r>
          </a:p>
          <a:p>
            <a:endParaRPr lang="en-US" baseline="0" dirty="0"/>
          </a:p>
          <a:p>
            <a:r>
              <a:rPr lang="en-US" baseline="0" dirty="0" err="1"/>
              <a:t>Eg</a:t>
            </a:r>
            <a:r>
              <a:rPr lang="en-US" baseline="0" dirty="0"/>
              <a:t> is from DEVA – grandfathered grazing area on the </a:t>
            </a:r>
            <a:r>
              <a:rPr lang="en-US" baseline="0" dirty="0" err="1"/>
              <a:t>westside</a:t>
            </a:r>
            <a:r>
              <a:rPr lang="en-US" baseline="0" dirty="0"/>
              <a:t> of wilderness</a:t>
            </a:r>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pPr/>
              <a:t>9</a:t>
            </a:fld>
            <a:endParaRPr lang="en-US"/>
          </a:p>
        </p:txBody>
      </p:sp>
    </p:spTree>
    <p:extLst>
      <p:ext uri="{BB962C8B-B14F-4D97-AF65-F5344CB8AC3E}">
        <p14:creationId xmlns:p14="http://schemas.microsoft.com/office/powerpoint/2010/main" val="1298751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a:t>
            </a:r>
            <a:r>
              <a:rPr lang="en-US" baseline="0" dirty="0"/>
              <a:t> measures have been created, the measures are combined into indicators using a weighting system.</a:t>
            </a:r>
          </a:p>
          <a:p>
            <a:r>
              <a:rPr lang="en-US" baseline="0" dirty="0"/>
              <a:t>The weights, which are decided by working group, are important because they acknowledge that certain measures are more detrimental/pervasive to WC than others.</a:t>
            </a:r>
            <a:endParaRPr lang="en-US" dirty="0"/>
          </a:p>
          <a:p>
            <a:endParaRPr lang="en-US" dirty="0"/>
          </a:p>
          <a:p>
            <a:r>
              <a:rPr lang="en-US" dirty="0"/>
              <a:t>Use </a:t>
            </a:r>
            <a:r>
              <a:rPr lang="en-US" dirty="0" err="1"/>
              <a:t>eg</a:t>
            </a:r>
            <a:r>
              <a:rPr lang="en-US" dirty="0"/>
              <a:t> from species</a:t>
            </a:r>
            <a:r>
              <a:rPr lang="en-US" baseline="0" dirty="0"/>
              <a:t> and communities:</a:t>
            </a:r>
          </a:p>
          <a:p>
            <a:r>
              <a:rPr lang="en-US" baseline="0" dirty="0"/>
              <a:t>NNIS – important, </a:t>
            </a:r>
            <a:r>
              <a:rPr lang="en-US" baseline="0" dirty="0" err="1"/>
              <a:t>Hab</a:t>
            </a:r>
            <a:r>
              <a:rPr lang="en-US" baseline="0" dirty="0"/>
              <a:t> bears – less important</a:t>
            </a:r>
            <a:endParaRPr lang="en-US" dirty="0"/>
          </a:p>
          <a:p>
            <a:endParaRPr lang="en-US" baseline="0" dirty="0"/>
          </a:p>
          <a:p>
            <a:r>
              <a:rPr lang="en-US" baseline="0" dirty="0"/>
              <a:t>Can add weights to missing measures (for future use)</a:t>
            </a:r>
          </a:p>
          <a:p>
            <a:endParaRPr lang="en-US" baseline="0" dirty="0"/>
          </a:p>
          <a:p>
            <a:r>
              <a:rPr lang="en-US" baseline="0" dirty="0"/>
              <a:t>NOTE: the indictors in this example are from the original KIW. </a:t>
            </a:r>
          </a:p>
          <a:p>
            <a:endParaRPr lang="en-US" baseline="0" dirty="0"/>
          </a:p>
        </p:txBody>
      </p:sp>
      <p:sp>
        <p:nvSpPr>
          <p:cNvPr id="4" name="Slide Number Placeholder 3"/>
          <p:cNvSpPr>
            <a:spLocks noGrp="1"/>
          </p:cNvSpPr>
          <p:nvPr>
            <p:ph type="sldNum" sz="quarter" idx="10"/>
          </p:nvPr>
        </p:nvSpPr>
        <p:spPr/>
        <p:txBody>
          <a:bodyPr/>
          <a:lstStyle/>
          <a:p>
            <a:fld id="{3D51DED1-1E50-43A1-9D7E-710DAA3E51DD}" type="slidenum">
              <a:rPr lang="en-US" smtClean="0"/>
              <a:pPr/>
              <a:t>10</a:t>
            </a:fld>
            <a:endParaRPr lang="en-US"/>
          </a:p>
        </p:txBody>
      </p:sp>
    </p:spTree>
    <p:extLst>
      <p:ext uri="{BB962C8B-B14F-4D97-AF65-F5344CB8AC3E}">
        <p14:creationId xmlns:p14="http://schemas.microsoft.com/office/powerpoint/2010/main" val="252315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combining layers: basic algebra</a:t>
            </a:r>
          </a:p>
          <a:p>
            <a:endParaRPr lang="en-US" dirty="0"/>
          </a:p>
        </p:txBody>
      </p:sp>
      <p:sp>
        <p:nvSpPr>
          <p:cNvPr id="4" name="Slide Number Placeholder 3"/>
          <p:cNvSpPr>
            <a:spLocks noGrp="1"/>
          </p:cNvSpPr>
          <p:nvPr>
            <p:ph type="sldNum" sz="quarter" idx="10"/>
          </p:nvPr>
        </p:nvSpPr>
        <p:spPr/>
        <p:txBody>
          <a:bodyPr/>
          <a:lstStyle/>
          <a:p>
            <a:fld id="{3D51DED1-1E50-43A1-9D7E-710DAA3E51DD}" type="slidenum">
              <a:rPr lang="en-US" smtClean="0"/>
              <a:pPr/>
              <a:t>11</a:t>
            </a:fld>
            <a:endParaRPr lang="en-US"/>
          </a:p>
        </p:txBody>
      </p:sp>
    </p:spTree>
    <p:extLst>
      <p:ext uri="{BB962C8B-B14F-4D97-AF65-F5344CB8AC3E}">
        <p14:creationId xmlns:p14="http://schemas.microsoft.com/office/powerpoint/2010/main" val="42334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tile tx="0" ty="0" sx="100000" sy="100000" flip="none" algn="tl"/>
        </a:blipFill>
        <a:effectLst/>
      </p:bgPr>
    </p:bg>
    <p:spTree>
      <p:nvGrpSpPr>
        <p:cNvPr id="1" name=""/>
        <p:cNvGrpSpPr/>
        <p:nvPr/>
      </p:nvGrpSpPr>
      <p:grpSpPr>
        <a:xfrm>
          <a:off x="0" y="0"/>
          <a:ext cx="0" cy="0"/>
          <a:chOff x="0" y="0"/>
          <a:chExt cx="0" cy="0"/>
        </a:xfrm>
      </p:grpSpPr>
      <p:pic>
        <p:nvPicPr>
          <p:cNvPr id="5" name="Picture 4" descr="P2"/>
          <p:cNvPicPr>
            <a:picLocks noChangeAspect="1" noChangeArrowheads="1"/>
          </p:cNvPicPr>
          <p:nvPr/>
        </p:nvPicPr>
        <p:blipFill>
          <a:blip r:embed="rId4"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407254"/>
            <a:ext cx="7772400" cy="1470025"/>
          </a:xfrm>
          <a:effectLst>
            <a:outerShdw blurRad="50800" dist="25400" dir="2700000" algn="tl" rotWithShape="0">
              <a:schemeClr val="bg1">
                <a:alpha val="59000"/>
              </a:schemeClr>
            </a:outerShdw>
          </a:effectLst>
        </p:spPr>
        <p:txBody>
          <a:bodyPr>
            <a:normAutofit/>
          </a:bodyPr>
          <a:lstStyle/>
          <a:p>
            <a:r>
              <a:rPr lang="en-US" b="1" dirty="0"/>
              <a:t>Overview of Mapping Threats to  Wilderness Character</a:t>
            </a:r>
            <a:endParaRPr lang="en-US" sz="3600" b="1" dirty="0"/>
          </a:p>
        </p:txBody>
      </p:sp>
      <p:sp>
        <p:nvSpPr>
          <p:cNvPr id="3" name="Subtitle 2"/>
          <p:cNvSpPr>
            <a:spLocks noGrp="1"/>
          </p:cNvSpPr>
          <p:nvPr>
            <p:ph type="subTitle" idx="1"/>
          </p:nvPr>
        </p:nvSpPr>
        <p:spPr>
          <a:xfrm>
            <a:off x="1371600" y="5029200"/>
            <a:ext cx="6400800" cy="1752600"/>
          </a:xfrm>
          <a:effectLst>
            <a:outerShdw blurRad="50800" dist="38100" dir="2700000" algn="tl" rotWithShape="0">
              <a:prstClr val="black"/>
            </a:outerShdw>
          </a:effectLst>
        </p:spPr>
        <p:txBody>
          <a:bodyPr>
            <a:normAutofit/>
          </a:bodyPr>
          <a:lstStyle/>
          <a:p>
            <a:r>
              <a:rPr lang="en-US" sz="2400" dirty="0" smtClean="0">
                <a:solidFill>
                  <a:schemeClr val="bg1"/>
                </a:solidFill>
              </a:rPr>
              <a:t>Peter Landres and James Tricker</a:t>
            </a:r>
            <a:endParaRPr lang="en-US" sz="2400" dirty="0">
              <a:solidFill>
                <a:schemeClr val="bg1"/>
              </a:solidFill>
            </a:endParaRPr>
          </a:p>
          <a:p>
            <a:r>
              <a:rPr lang="en-US" sz="2400" dirty="0">
                <a:solidFill>
                  <a:schemeClr val="bg1"/>
                </a:solidFill>
              </a:rPr>
              <a:t>Aldo Leopold Wilderness Research Institute</a:t>
            </a:r>
          </a:p>
          <a:p>
            <a:r>
              <a:rPr lang="en-US" sz="2400" dirty="0">
                <a:solidFill>
                  <a:schemeClr val="bg1"/>
                </a:solidFill>
              </a:rPr>
              <a:t>USDA Forest Service, Missoula, MT</a:t>
            </a:r>
          </a:p>
        </p:txBody>
      </p:sp>
      <p:sp>
        <p:nvSpPr>
          <p:cNvPr id="6" name="Title 1"/>
          <p:cNvSpPr txBox="1">
            <a:spLocks/>
          </p:cNvSpPr>
          <p:nvPr/>
        </p:nvSpPr>
        <p:spPr>
          <a:xfrm>
            <a:off x="685800" y="2578234"/>
            <a:ext cx="7772400" cy="1470025"/>
          </a:xfrm>
          <a:prstGeom prst="rect">
            <a:avLst/>
          </a:prstGeom>
          <a:effectLst>
            <a:outerShdw blurRad="50800" dist="25400" dir="2700000" algn="tl" rotWithShape="0">
              <a:schemeClr val="bg1">
                <a:alpha val="59000"/>
              </a:schemeClr>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FS WWSR Monthly Call</a:t>
            </a:r>
          </a:p>
          <a:p>
            <a:r>
              <a:rPr lang="en-US" sz="2800" b="1" dirty="0" smtClean="0"/>
              <a:t>August 2017</a:t>
            </a:r>
            <a:endParaRPr 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Weighting measures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25352567"/>
              </p:ext>
            </p:extLst>
          </p:nvPr>
        </p:nvGraphicFramePr>
        <p:xfrm>
          <a:off x="457200" y="1143000"/>
          <a:ext cx="8001000" cy="5444490"/>
        </p:xfrm>
        <a:graphic>
          <a:graphicData uri="http://schemas.openxmlformats.org/drawingml/2006/table">
            <a:tbl>
              <a:tblPr firstRow="1" bandRow="1">
                <a:tableStyleId>{F5AB1C69-6EDB-4FF4-983F-18BD219EF322}</a:tableStyleId>
              </a:tblPr>
              <a:tblGrid>
                <a:gridCol w="10668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4114800">
                  <a:extLst>
                    <a:ext uri="{9D8B030D-6E8A-4147-A177-3AD203B41FA5}">
                      <a16:colId xmlns:a16="http://schemas.microsoft.com/office/drawing/2014/main" xmlns="" val="20002"/>
                    </a:ext>
                  </a:extLst>
                </a:gridCol>
                <a:gridCol w="1143000">
                  <a:extLst>
                    <a:ext uri="{9D8B030D-6E8A-4147-A177-3AD203B41FA5}">
                      <a16:colId xmlns:a16="http://schemas.microsoft.com/office/drawing/2014/main" xmlns="" val="20003"/>
                    </a:ext>
                  </a:extLst>
                </a:gridCol>
              </a:tblGrid>
              <a:tr h="370840">
                <a:tc>
                  <a:txBody>
                    <a:bodyPr/>
                    <a:lstStyle/>
                    <a:p>
                      <a:r>
                        <a:rPr lang="en-US" sz="1600" dirty="0"/>
                        <a:t>QUALITY</a:t>
                      </a:r>
                      <a:endParaRPr lang="en-US" sz="1600" b="1" dirty="0"/>
                    </a:p>
                  </a:txBody>
                  <a:tcPr/>
                </a:tc>
                <a:tc>
                  <a:txBody>
                    <a:bodyPr/>
                    <a:lstStyle/>
                    <a:p>
                      <a:r>
                        <a:rPr lang="en-US" sz="1600" dirty="0"/>
                        <a:t>INDICATOR</a:t>
                      </a:r>
                      <a:endParaRPr lang="en-US" sz="1600" b="1" dirty="0"/>
                    </a:p>
                  </a:txBody>
                  <a:tcPr/>
                </a:tc>
                <a:tc>
                  <a:txBody>
                    <a:bodyPr/>
                    <a:lstStyle/>
                    <a:p>
                      <a:r>
                        <a:rPr lang="en-US" sz="1600" dirty="0"/>
                        <a:t>MEASURE</a:t>
                      </a:r>
                      <a:endParaRPr lang="en-US" sz="1600" b="1" dirty="0"/>
                    </a:p>
                  </a:txBody>
                  <a:tcPr/>
                </a:tc>
                <a:tc>
                  <a:txBody>
                    <a:bodyPr/>
                    <a:lstStyle/>
                    <a:p>
                      <a:pPr algn="ctr"/>
                      <a:r>
                        <a:rPr lang="en-US" sz="1600" dirty="0"/>
                        <a:t>WEIGHT</a:t>
                      </a:r>
                    </a:p>
                  </a:txBody>
                  <a:tcPr/>
                </a:tc>
                <a:extLst>
                  <a:ext uri="{0D108BD9-81ED-4DB2-BD59-A6C34878D82A}">
                    <a16:rowId xmlns:a16="http://schemas.microsoft.com/office/drawing/2014/main" xmlns="" val="10000"/>
                  </a:ext>
                </a:extLst>
              </a:tr>
              <a:tr h="370840">
                <a:tc rowSpan="13">
                  <a:txBody>
                    <a:bodyPr/>
                    <a:lstStyle/>
                    <a:p>
                      <a:r>
                        <a:rPr lang="en-US" sz="1600" b="1" dirty="0"/>
                        <a:t>Natural</a:t>
                      </a:r>
                    </a:p>
                  </a:txBody>
                  <a:tcPr/>
                </a:tc>
                <a:tc rowSpan="5">
                  <a:txBody>
                    <a:bodyPr/>
                    <a:lstStyle/>
                    <a:p>
                      <a:r>
                        <a:rPr lang="en-US" sz="1600" b="1" dirty="0"/>
                        <a:t>Plant and animal species &amp; communities</a:t>
                      </a:r>
                    </a:p>
                  </a:txBody>
                  <a:tcPr>
                    <a:lnB w="12700" cap="flat" cmpd="sng" algn="ctr">
                      <a:solidFill>
                        <a:schemeClr val="tx1"/>
                      </a:solidFill>
                      <a:prstDash val="solid"/>
                      <a:round/>
                      <a:headEnd type="none" w="med" len="med"/>
                      <a:tailEnd type="none" w="med" len="med"/>
                    </a:lnB>
                  </a:tcPr>
                </a:tc>
                <a:tc>
                  <a:txBody>
                    <a:bodyPr/>
                    <a:lstStyle/>
                    <a:p>
                      <a:pPr algn="l" fontAlgn="t"/>
                      <a:r>
                        <a:rPr lang="en-US" sz="1600" b="1" kern="1200" dirty="0"/>
                        <a:t> Non-native invasive species - plants &amp; animals</a:t>
                      </a:r>
                      <a:endParaRPr lang="en-US" sz="1600" b="1" kern="1200" dirty="0">
                        <a:solidFill>
                          <a:schemeClr val="dk1"/>
                        </a:solidFill>
                        <a:latin typeface="+mn-lt"/>
                        <a:ea typeface="+mn-ea"/>
                        <a:cs typeface="+mn-cs"/>
                      </a:endParaRPr>
                    </a:p>
                  </a:txBody>
                  <a:tcPr marL="9525" marR="9525" marT="9525" marB="0"/>
                </a:tc>
                <a:tc>
                  <a:txBody>
                    <a:bodyPr/>
                    <a:lstStyle/>
                    <a:p>
                      <a:pPr algn="ctr"/>
                      <a:r>
                        <a:rPr lang="en-US" b="1" dirty="0"/>
                        <a:t>6</a:t>
                      </a:r>
                    </a:p>
                  </a:txBody>
                  <a:tcPr/>
                </a:tc>
                <a:extLst>
                  <a:ext uri="{0D108BD9-81ED-4DB2-BD59-A6C34878D82A}">
                    <a16:rowId xmlns:a16="http://schemas.microsoft.com/office/drawing/2014/main" xmlns="" val="10001"/>
                  </a:ext>
                </a:extLst>
              </a:tr>
              <a:tr h="370840">
                <a:tc vMerge="1">
                  <a:txBody>
                    <a:bodyPr/>
                    <a:lstStyle/>
                    <a:p>
                      <a:endParaRPr lang="en-US" dirty="0"/>
                    </a:p>
                  </a:txBody>
                  <a:tcPr/>
                </a:tc>
                <a:tc vMerge="1">
                  <a:txBody>
                    <a:bodyPr/>
                    <a:lstStyle/>
                    <a:p>
                      <a:endParaRPr lang="en-US" dirty="0"/>
                    </a:p>
                  </a:txBody>
                  <a:tcPr/>
                </a:tc>
                <a:tc>
                  <a:txBody>
                    <a:bodyPr/>
                    <a:lstStyle/>
                    <a:p>
                      <a:pPr algn="l" fontAlgn="t"/>
                      <a:r>
                        <a:rPr lang="en-US" sz="1600" b="1" kern="1200" dirty="0"/>
                        <a:t> Logging activity</a:t>
                      </a:r>
                      <a:endParaRPr lang="en-US" sz="1600" b="1" kern="1200" dirty="0">
                        <a:solidFill>
                          <a:schemeClr val="dk1"/>
                        </a:solidFill>
                        <a:latin typeface="+mn-lt"/>
                        <a:ea typeface="+mn-ea"/>
                        <a:cs typeface="+mn-cs"/>
                      </a:endParaRPr>
                    </a:p>
                  </a:txBody>
                  <a:tcPr marL="9525" marR="9525" marT="9525" marB="0"/>
                </a:tc>
                <a:tc>
                  <a:txBody>
                    <a:bodyPr/>
                    <a:lstStyle/>
                    <a:p>
                      <a:pPr algn="ctr"/>
                      <a:r>
                        <a:rPr lang="en-US" b="1" dirty="0"/>
                        <a:t>3</a:t>
                      </a:r>
                    </a:p>
                  </a:txBody>
                  <a:tcPr/>
                </a:tc>
                <a:extLst>
                  <a:ext uri="{0D108BD9-81ED-4DB2-BD59-A6C34878D82A}">
                    <a16:rowId xmlns:a16="http://schemas.microsoft.com/office/drawing/2014/main" xmlns="" val="10002"/>
                  </a:ext>
                </a:extLst>
              </a:tr>
              <a:tr h="370840">
                <a:tc vMerge="1">
                  <a:txBody>
                    <a:bodyPr/>
                    <a:lstStyle/>
                    <a:p>
                      <a:endParaRPr lang="en-US" dirty="0"/>
                    </a:p>
                  </a:txBody>
                  <a:tcPr/>
                </a:tc>
                <a:tc vMerge="1">
                  <a:txBody>
                    <a:bodyPr/>
                    <a:lstStyle/>
                    <a:p>
                      <a:endParaRPr lang="en-US" dirty="0"/>
                    </a:p>
                  </a:txBody>
                  <a:tcPr/>
                </a:tc>
                <a:tc>
                  <a:txBody>
                    <a:bodyPr/>
                    <a:lstStyle/>
                    <a:p>
                      <a:pPr algn="l" fontAlgn="t"/>
                      <a:r>
                        <a:rPr lang="en-US" sz="1600" b="1" kern="1200" dirty="0"/>
                        <a:t> Extirpated Species</a:t>
                      </a:r>
                      <a:endParaRPr lang="en-US" sz="1600" b="1" kern="1200" dirty="0">
                        <a:solidFill>
                          <a:schemeClr val="dk1"/>
                        </a:solidFill>
                        <a:latin typeface="+mn-lt"/>
                        <a:ea typeface="+mn-ea"/>
                        <a:cs typeface="+mn-cs"/>
                      </a:endParaRPr>
                    </a:p>
                  </a:txBody>
                  <a:tcPr marL="9525" marR="9525" marT="9525" marB="0"/>
                </a:tc>
                <a:tc>
                  <a:txBody>
                    <a:bodyPr/>
                    <a:lstStyle/>
                    <a:p>
                      <a:pPr algn="ctr"/>
                      <a:r>
                        <a:rPr lang="en-US" b="1" dirty="0"/>
                        <a:t>2</a:t>
                      </a:r>
                    </a:p>
                  </a:txBody>
                  <a:tcPr/>
                </a:tc>
                <a:extLst>
                  <a:ext uri="{0D108BD9-81ED-4DB2-BD59-A6C34878D82A}">
                    <a16:rowId xmlns:a16="http://schemas.microsoft.com/office/drawing/2014/main" xmlns="" val="10003"/>
                  </a:ext>
                </a:extLst>
              </a:tr>
              <a:tr h="370840">
                <a:tc vMerge="1">
                  <a:txBody>
                    <a:bodyPr/>
                    <a:lstStyle/>
                    <a:p>
                      <a:endParaRPr lang="en-US"/>
                    </a:p>
                  </a:txBody>
                  <a:tcPr/>
                </a:tc>
                <a:tc vMerge="1">
                  <a:txBody>
                    <a:bodyPr/>
                    <a:lstStyle/>
                    <a:p>
                      <a:endParaRPr lang="en-US"/>
                    </a:p>
                  </a:txBody>
                  <a:tcPr/>
                </a:tc>
                <a:tc>
                  <a:txBody>
                    <a:bodyPr/>
                    <a:lstStyle/>
                    <a:p>
                      <a:pPr algn="l" fontAlgn="t"/>
                      <a:r>
                        <a:rPr lang="en-US" sz="1600" b="1" kern="1200" dirty="0"/>
                        <a:t> Change in biodiversity</a:t>
                      </a:r>
                      <a:endParaRPr lang="en-US" sz="1600" b="1" kern="1200" dirty="0">
                        <a:solidFill>
                          <a:schemeClr val="dk1"/>
                        </a:solidFill>
                        <a:latin typeface="+mn-lt"/>
                        <a:ea typeface="+mn-ea"/>
                        <a:cs typeface="+mn-cs"/>
                      </a:endParaRPr>
                    </a:p>
                  </a:txBody>
                  <a:tcPr marL="9525" marR="9525" marT="9525" marB="0"/>
                </a:tc>
                <a:tc>
                  <a:txBody>
                    <a:bodyPr/>
                    <a:lstStyle/>
                    <a:p>
                      <a:pPr algn="ctr"/>
                      <a:r>
                        <a:rPr lang="en-US" b="1" dirty="0"/>
                        <a:t>2</a:t>
                      </a:r>
                    </a:p>
                  </a:txBody>
                  <a:tcPr/>
                </a:tc>
                <a:extLst>
                  <a:ext uri="{0D108BD9-81ED-4DB2-BD59-A6C34878D82A}">
                    <a16:rowId xmlns:a16="http://schemas.microsoft.com/office/drawing/2014/main" xmlns="" val="10004"/>
                  </a:ext>
                </a:extLst>
              </a:tr>
              <a:tr h="370840">
                <a:tc vMerge="1">
                  <a:txBody>
                    <a:bodyPr/>
                    <a:lstStyle/>
                    <a:p>
                      <a:endParaRPr lang="en-US" dirty="0"/>
                    </a:p>
                  </a:txBody>
                  <a:tcPr/>
                </a:tc>
                <a:tc vMerge="1">
                  <a:txBody>
                    <a:bodyPr/>
                    <a:lstStyle/>
                    <a:p>
                      <a:endParaRPr lang="en-US" dirty="0"/>
                    </a:p>
                  </a:txBody>
                  <a:tcPr/>
                </a:tc>
                <a:tc>
                  <a:txBody>
                    <a:bodyPr/>
                    <a:lstStyle/>
                    <a:p>
                      <a:pPr algn="l" fontAlgn="t"/>
                      <a:r>
                        <a:rPr lang="en-US" sz="1600" b="1" kern="1200" dirty="0"/>
                        <a:t> Habituated bears</a:t>
                      </a:r>
                      <a:endParaRPr lang="en-US" sz="1600" b="1" kern="1200" dirty="0">
                        <a:solidFill>
                          <a:schemeClr val="dk1"/>
                        </a:solidFill>
                        <a:latin typeface="+mn-lt"/>
                        <a:ea typeface="+mn-ea"/>
                        <a:cs typeface="+mn-cs"/>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ctr"/>
                      <a:r>
                        <a:rPr lang="en-US" b="1"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70840">
                <a:tc vMerge="1">
                  <a:txBody>
                    <a:bodyPr/>
                    <a:lstStyle/>
                    <a:p>
                      <a:endParaRPr lang="en-US" dirty="0"/>
                    </a:p>
                  </a:txBody>
                  <a:tcPr/>
                </a:tc>
                <a:tc rowSpan="5">
                  <a:txBody>
                    <a:bodyPr/>
                    <a:lstStyle/>
                    <a:p>
                      <a:r>
                        <a:rPr lang="en-US" sz="1600" b="1" dirty="0"/>
                        <a:t>Physical</a:t>
                      </a:r>
                      <a:r>
                        <a:rPr lang="en-US" sz="1600" b="1" baseline="0" dirty="0"/>
                        <a:t> Resources</a:t>
                      </a:r>
                      <a:endParaRPr lang="en-US" sz="16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600" b="1" kern="1200" dirty="0"/>
                        <a:t> Soil erosion – recreation/maintenance related  loss of soil</a:t>
                      </a:r>
                      <a:endParaRPr lang="en-US" sz="1600" b="1" kern="1200" dirty="0">
                        <a:solidFill>
                          <a:schemeClr val="dk1"/>
                        </a:solidFill>
                        <a:latin typeface="+mn-lt"/>
                        <a:ea typeface="+mn-ea"/>
                        <a:cs typeface="+mn-cs"/>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a:r>
                        <a:rPr lang="en-US" b="1" dirty="0"/>
                        <a:t>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6"/>
                  </a:ext>
                </a:extLst>
              </a:tr>
              <a:tr h="370840">
                <a:tc vMerge="1">
                  <a:txBody>
                    <a:bodyPr/>
                    <a:lstStyle/>
                    <a:p>
                      <a:endParaRPr lang="en-US"/>
                    </a:p>
                  </a:txBody>
                  <a:tcPr/>
                </a:tc>
                <a:tc vMerge="1">
                  <a:txBody>
                    <a:bodyPr/>
                    <a:lstStyle/>
                    <a:p>
                      <a:endParaRPr lang="en-US"/>
                    </a:p>
                  </a:txBody>
                  <a:tcPr/>
                </a:tc>
                <a:tc>
                  <a:txBody>
                    <a:bodyPr/>
                    <a:lstStyle/>
                    <a:p>
                      <a:pPr algn="l" fontAlgn="t"/>
                      <a:r>
                        <a:rPr lang="en-US" sz="1600" b="1" kern="1200" dirty="0"/>
                        <a:t> Air quality - </a:t>
                      </a:r>
                      <a:r>
                        <a:rPr lang="en-US" sz="1600" b="1" kern="1200" dirty="0" err="1"/>
                        <a:t>sulphur</a:t>
                      </a:r>
                      <a:endParaRPr lang="en-US" sz="1600" b="1" kern="1200" dirty="0">
                        <a:solidFill>
                          <a:schemeClr val="dk1"/>
                        </a:solidFill>
                        <a:latin typeface="+mn-lt"/>
                        <a:ea typeface="+mn-ea"/>
                        <a:cs typeface="+mn-cs"/>
                      </a:endParaRPr>
                    </a:p>
                  </a:txBody>
                  <a:tcPr marL="9525" marR="9525" marT="9525" marB="0"/>
                </a:tc>
                <a:tc>
                  <a:txBody>
                    <a:bodyPr/>
                    <a:lstStyle/>
                    <a:p>
                      <a:pPr algn="ctr"/>
                      <a:r>
                        <a:rPr lang="en-US" b="1" dirty="0"/>
                        <a:t>5</a:t>
                      </a:r>
                    </a:p>
                  </a:txBody>
                  <a:tcPr/>
                </a:tc>
                <a:extLst>
                  <a:ext uri="{0D108BD9-81ED-4DB2-BD59-A6C34878D82A}">
                    <a16:rowId xmlns:a16="http://schemas.microsoft.com/office/drawing/2014/main" xmlns="" val="10007"/>
                  </a:ext>
                </a:extLst>
              </a:tr>
              <a:tr h="370840">
                <a:tc vMerge="1">
                  <a:txBody>
                    <a:bodyPr/>
                    <a:lstStyle/>
                    <a:p>
                      <a:endParaRPr lang="en-US" dirty="0"/>
                    </a:p>
                  </a:txBody>
                  <a:tcPr/>
                </a:tc>
                <a:tc vMerge="1">
                  <a:txBody>
                    <a:bodyPr/>
                    <a:lstStyle/>
                    <a:p>
                      <a:endParaRPr lang="en-US" dirty="0"/>
                    </a:p>
                  </a:txBody>
                  <a:tcPr/>
                </a:tc>
                <a:tc>
                  <a:txBody>
                    <a:bodyPr/>
                    <a:lstStyle/>
                    <a:p>
                      <a:pPr algn="l" fontAlgn="t"/>
                      <a:r>
                        <a:rPr lang="en-US" sz="1600" b="1" kern="1200" dirty="0"/>
                        <a:t> Air quality - nitrogen</a:t>
                      </a:r>
                      <a:endParaRPr lang="en-US" sz="1600" b="1" kern="1200" dirty="0">
                        <a:solidFill>
                          <a:schemeClr val="dk1"/>
                        </a:solidFill>
                        <a:latin typeface="+mn-lt"/>
                        <a:ea typeface="+mn-ea"/>
                        <a:cs typeface="+mn-cs"/>
                      </a:endParaRPr>
                    </a:p>
                  </a:txBody>
                  <a:tcPr marL="9525" marR="9525" marT="9525" marB="0"/>
                </a:tc>
                <a:tc>
                  <a:txBody>
                    <a:bodyPr/>
                    <a:lstStyle/>
                    <a:p>
                      <a:pPr algn="ctr"/>
                      <a:r>
                        <a:rPr lang="en-US" b="1" dirty="0"/>
                        <a:t>5</a:t>
                      </a:r>
                    </a:p>
                  </a:txBody>
                  <a:tcPr/>
                </a:tc>
                <a:extLst>
                  <a:ext uri="{0D108BD9-81ED-4DB2-BD59-A6C34878D82A}">
                    <a16:rowId xmlns:a16="http://schemas.microsoft.com/office/drawing/2014/main" xmlns="" val="10008"/>
                  </a:ext>
                </a:extLst>
              </a:tr>
              <a:tr h="370840">
                <a:tc vMerge="1">
                  <a:txBody>
                    <a:bodyPr/>
                    <a:lstStyle/>
                    <a:p>
                      <a:endParaRPr lang="en-US" dirty="0"/>
                    </a:p>
                  </a:txBody>
                  <a:tcPr/>
                </a:tc>
                <a:tc vMerge="1">
                  <a:txBody>
                    <a:bodyPr/>
                    <a:lstStyle/>
                    <a:p>
                      <a:endParaRPr lang="en-US" dirty="0"/>
                    </a:p>
                  </a:txBody>
                  <a:tcPr/>
                </a:tc>
                <a:tc>
                  <a:txBody>
                    <a:bodyPr/>
                    <a:lstStyle/>
                    <a:p>
                      <a:pPr algn="l" fontAlgn="t"/>
                      <a:r>
                        <a:rPr lang="en-US" sz="1600" b="1" kern="1200" dirty="0"/>
                        <a:t>Dammed</a:t>
                      </a:r>
                      <a:r>
                        <a:rPr lang="en-US" sz="1600" b="1" kern="1200" baseline="0" dirty="0"/>
                        <a:t> </a:t>
                      </a:r>
                      <a:r>
                        <a:rPr lang="en-US" sz="1600" b="1" kern="1200" dirty="0"/>
                        <a:t>water</a:t>
                      </a:r>
                      <a:endParaRPr lang="en-US" sz="1600" b="1" kern="1200" dirty="0">
                        <a:solidFill>
                          <a:schemeClr val="dk1"/>
                        </a:solidFill>
                        <a:latin typeface="+mn-lt"/>
                        <a:ea typeface="+mn-ea"/>
                        <a:cs typeface="+mn-cs"/>
                      </a:endParaRPr>
                    </a:p>
                  </a:txBody>
                  <a:tcPr marL="9525" marR="9525" marT="9525" marB="0"/>
                </a:tc>
                <a:tc>
                  <a:txBody>
                    <a:bodyPr/>
                    <a:lstStyle/>
                    <a:p>
                      <a:pPr algn="ctr"/>
                      <a:r>
                        <a:rPr lang="en-US" b="1" dirty="0"/>
                        <a:t>2</a:t>
                      </a:r>
                    </a:p>
                  </a:txBody>
                  <a:tcPr/>
                </a:tc>
                <a:extLst>
                  <a:ext uri="{0D108BD9-81ED-4DB2-BD59-A6C34878D82A}">
                    <a16:rowId xmlns:a16="http://schemas.microsoft.com/office/drawing/2014/main" xmlns="" val="10009"/>
                  </a:ext>
                </a:extLst>
              </a:tr>
              <a:tr h="370840">
                <a:tc vMerge="1">
                  <a:txBody>
                    <a:bodyPr/>
                    <a:lstStyle/>
                    <a:p>
                      <a:endParaRPr lang="en-US" dirty="0"/>
                    </a:p>
                  </a:txBody>
                  <a:tcPr/>
                </a:tc>
                <a:tc vMerge="1">
                  <a:txBody>
                    <a:bodyPr/>
                    <a:lstStyle/>
                    <a:p>
                      <a:endParaRPr lang="en-US" dirty="0"/>
                    </a:p>
                  </a:txBody>
                  <a:tcPr/>
                </a:tc>
                <a:tc>
                  <a:txBody>
                    <a:bodyPr/>
                    <a:lstStyle/>
                    <a:p>
                      <a:pPr algn="l" fontAlgn="t"/>
                      <a:r>
                        <a:rPr lang="en-US" sz="1600" b="1" kern="1200" dirty="0"/>
                        <a:t> Soil erosion - dam water levels affecting shoreline</a:t>
                      </a:r>
                      <a:endParaRPr lang="en-US" sz="1600" b="1" kern="1200" dirty="0">
                        <a:solidFill>
                          <a:schemeClr val="dk1"/>
                        </a:solidFill>
                        <a:latin typeface="+mn-lt"/>
                        <a:ea typeface="+mn-ea"/>
                        <a:cs typeface="+mn-cs"/>
                      </a:endParaRPr>
                    </a:p>
                  </a:txBody>
                  <a:tcPr marL="9525" marR="9525" marT="9525" marB="0">
                    <a:lnB w="12700" cap="flat" cmpd="sng" algn="ctr">
                      <a:solidFill>
                        <a:schemeClr val="tx1"/>
                      </a:solidFill>
                      <a:prstDash val="solid"/>
                      <a:round/>
                      <a:headEnd type="none" w="med" len="med"/>
                      <a:tailEnd type="none" w="med" len="med"/>
                    </a:lnB>
                  </a:tcPr>
                </a:tc>
                <a:tc>
                  <a:txBody>
                    <a:bodyPr/>
                    <a:lstStyle/>
                    <a:p>
                      <a:pPr algn="ctr"/>
                      <a:r>
                        <a:rPr lang="en-US" b="1"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70840">
                <a:tc vMerge="1">
                  <a:txBody>
                    <a:bodyPr/>
                    <a:lstStyle/>
                    <a:p>
                      <a:endParaRPr lang="en-US" dirty="0"/>
                    </a:p>
                  </a:txBody>
                  <a:tcPr/>
                </a:tc>
                <a:tc rowSpan="3">
                  <a:txBody>
                    <a:bodyPr/>
                    <a:lstStyle/>
                    <a:p>
                      <a:r>
                        <a:rPr lang="en-US" sz="1600" b="1" dirty="0"/>
                        <a:t>Biophysical processes</a:t>
                      </a:r>
                    </a:p>
                  </a:txBody>
                  <a:tcPr>
                    <a:lnT w="12700" cap="flat" cmpd="sng" algn="ctr">
                      <a:solidFill>
                        <a:schemeClr val="tx1"/>
                      </a:solidFill>
                      <a:prstDash val="solid"/>
                      <a:round/>
                      <a:headEnd type="none" w="med" len="med"/>
                      <a:tailEnd type="none" w="med" len="med"/>
                    </a:lnT>
                  </a:tcPr>
                </a:tc>
                <a:tc>
                  <a:txBody>
                    <a:bodyPr/>
                    <a:lstStyle/>
                    <a:p>
                      <a:pPr algn="l" fontAlgn="t"/>
                      <a:r>
                        <a:rPr lang="en-US" sz="1600" b="1" kern="1200" dirty="0"/>
                        <a:t> Departure from natural fire regimes</a:t>
                      </a:r>
                      <a:endParaRPr lang="en-US" sz="1600" b="1" kern="1200" dirty="0">
                        <a:solidFill>
                          <a:schemeClr val="dk1"/>
                        </a:solidFill>
                        <a:latin typeface="+mn-lt"/>
                        <a:ea typeface="+mn-ea"/>
                        <a:cs typeface="+mn-cs"/>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ctr"/>
                      <a:r>
                        <a:rPr lang="en-US" b="1" dirty="0"/>
                        <a:t>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1"/>
                  </a:ext>
                </a:extLst>
              </a:tr>
              <a:tr h="370840">
                <a:tc vMerge="1">
                  <a:txBody>
                    <a:bodyPr/>
                    <a:lstStyle/>
                    <a:p>
                      <a:endParaRPr lang="en-US"/>
                    </a:p>
                  </a:txBody>
                  <a:tcPr/>
                </a:tc>
                <a:tc vMerge="1">
                  <a:txBody>
                    <a:bodyPr/>
                    <a:lstStyle/>
                    <a:p>
                      <a:endParaRPr lang="en-US" dirty="0"/>
                    </a:p>
                  </a:txBody>
                  <a:tcPr/>
                </a:tc>
                <a:tc>
                  <a:txBody>
                    <a:bodyPr/>
                    <a:lstStyle/>
                    <a:p>
                      <a:pPr algn="l" fontAlgn="t"/>
                      <a:r>
                        <a:rPr lang="en-US" sz="1600" b="1" kern="1200" dirty="0"/>
                        <a:t> Winter min temp</a:t>
                      </a:r>
                      <a:endParaRPr lang="en-US" sz="1600" b="1" kern="1200" dirty="0">
                        <a:solidFill>
                          <a:schemeClr val="dk1"/>
                        </a:solidFill>
                        <a:latin typeface="+mn-lt"/>
                        <a:ea typeface="+mn-ea"/>
                        <a:cs typeface="+mn-cs"/>
                      </a:endParaRPr>
                    </a:p>
                  </a:txBody>
                  <a:tcPr marL="9525" marR="9525" marT="9525" marB="0"/>
                </a:tc>
                <a:tc>
                  <a:txBody>
                    <a:bodyPr/>
                    <a:lstStyle/>
                    <a:p>
                      <a:pPr algn="ctr"/>
                      <a:r>
                        <a:rPr lang="en-US" b="1" dirty="0"/>
                        <a:t>2</a:t>
                      </a:r>
                    </a:p>
                  </a:txBody>
                  <a:tcPr/>
                </a:tc>
                <a:extLst>
                  <a:ext uri="{0D108BD9-81ED-4DB2-BD59-A6C34878D82A}">
                    <a16:rowId xmlns:a16="http://schemas.microsoft.com/office/drawing/2014/main" xmlns="" val="10012"/>
                  </a:ext>
                </a:extLst>
              </a:tr>
              <a:tr h="370840">
                <a:tc vMerge="1">
                  <a:txBody>
                    <a:bodyPr/>
                    <a:lstStyle/>
                    <a:p>
                      <a:endParaRPr lang="en-US" dirty="0"/>
                    </a:p>
                  </a:txBody>
                  <a:tcPr/>
                </a:tc>
                <a:tc vMerge="1">
                  <a:txBody>
                    <a:bodyPr/>
                    <a:lstStyle/>
                    <a:p>
                      <a:endParaRPr lang="en-US" dirty="0"/>
                    </a:p>
                  </a:txBody>
                  <a:tcPr/>
                </a:tc>
                <a:tc>
                  <a:txBody>
                    <a:bodyPr/>
                    <a:lstStyle/>
                    <a:p>
                      <a:pPr algn="l" fontAlgn="t"/>
                      <a:r>
                        <a:rPr lang="en-US" sz="1600" b="1" kern="1200" dirty="0"/>
                        <a:t> Beaver removal</a:t>
                      </a:r>
                      <a:endParaRPr lang="en-US" sz="1600" b="1" kern="1200" dirty="0">
                        <a:solidFill>
                          <a:schemeClr val="dk1"/>
                        </a:solidFill>
                        <a:latin typeface="+mn-lt"/>
                        <a:ea typeface="+mn-ea"/>
                        <a:cs typeface="+mn-cs"/>
                      </a:endParaRPr>
                    </a:p>
                  </a:txBody>
                  <a:tcPr marL="9525" marR="9525" marT="9525" marB="0"/>
                </a:tc>
                <a:tc>
                  <a:txBody>
                    <a:bodyPr/>
                    <a:lstStyle/>
                    <a:p>
                      <a:pPr algn="ctr"/>
                      <a:r>
                        <a:rPr lang="en-US" b="1" dirty="0"/>
                        <a:t>2</a:t>
                      </a:r>
                    </a:p>
                  </a:txBody>
                  <a:tcP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238729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a:t>Processing – combining layers</a:t>
            </a:r>
          </a:p>
        </p:txBody>
      </p:sp>
      <p:pic>
        <p:nvPicPr>
          <p:cNvPr id="4101" name="Picture 5"/>
          <p:cNvPicPr>
            <a:picLocks noGrp="1" noChangeAspect="1" noChangeArrowheads="1"/>
          </p:cNvPicPr>
          <p:nvPr>
            <p:ph sz="half" idx="1"/>
          </p:nvPr>
        </p:nvPicPr>
        <p:blipFill>
          <a:blip r:embed="rId3">
            <a:extLst>
              <a:ext uri="{28A0092B-C50C-407E-A947-70E740481C1C}">
                <a14:useLocalDpi xmlns:a14="http://schemas.microsoft.com/office/drawing/2010/main"/>
              </a:ext>
            </a:extLst>
          </a:blip>
          <a:stretch>
            <a:fillRect/>
          </a:stretch>
        </p:blipFill>
        <p:spPr bwMode="auto">
          <a:xfrm>
            <a:off x="685800" y="1143000"/>
            <a:ext cx="3578662" cy="359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Content Placeholder 9"/>
          <p:cNvGraphicFramePr>
            <a:graphicFrameLocks noGrp="1"/>
          </p:cNvGraphicFramePr>
          <p:nvPr>
            <p:ph sz="half" idx="2"/>
            <p:extLst>
              <p:ext uri="{D42A27DB-BD31-4B8C-83A1-F6EECF244321}">
                <p14:modId xmlns:p14="http://schemas.microsoft.com/office/powerpoint/2010/main" val="1326920831"/>
              </p:ext>
            </p:extLst>
          </p:nvPr>
        </p:nvGraphicFramePr>
        <p:xfrm>
          <a:off x="4648200" y="1371600"/>
          <a:ext cx="4038600" cy="2106295"/>
        </p:xfrm>
        <a:graphic>
          <a:graphicData uri="http://schemas.openxmlformats.org/drawingml/2006/table">
            <a:tbl>
              <a:tblPr firstRow="1" bandRow="1">
                <a:tableStyleId>{F5AB1C69-6EDB-4FF4-983F-18BD219EF322}</a:tableStyleId>
              </a:tblPr>
              <a:tblGrid>
                <a:gridCol w="1346200">
                  <a:extLst>
                    <a:ext uri="{9D8B030D-6E8A-4147-A177-3AD203B41FA5}">
                      <a16:colId xmlns:a16="http://schemas.microsoft.com/office/drawing/2014/main" xmlns="" val="20000"/>
                    </a:ext>
                  </a:extLst>
                </a:gridCol>
                <a:gridCol w="1346200">
                  <a:extLst>
                    <a:ext uri="{9D8B030D-6E8A-4147-A177-3AD203B41FA5}">
                      <a16:colId xmlns:a16="http://schemas.microsoft.com/office/drawing/2014/main" xmlns="" val="20001"/>
                    </a:ext>
                  </a:extLst>
                </a:gridCol>
                <a:gridCol w="1346200">
                  <a:extLst>
                    <a:ext uri="{9D8B030D-6E8A-4147-A177-3AD203B41FA5}">
                      <a16:colId xmlns:a16="http://schemas.microsoft.com/office/drawing/2014/main" xmlns="" val="20002"/>
                    </a:ext>
                  </a:extLst>
                </a:gridCol>
              </a:tblGrid>
              <a:tr h="370840">
                <a:tc>
                  <a:txBody>
                    <a:bodyPr/>
                    <a:lstStyle/>
                    <a:p>
                      <a:r>
                        <a:rPr lang="en-US" sz="1600" dirty="0"/>
                        <a:t>INDICATOR</a:t>
                      </a:r>
                      <a:endParaRPr lang="en-US" sz="1600" b="1" dirty="0"/>
                    </a:p>
                  </a:txBody>
                  <a:tcPr/>
                </a:tc>
                <a:tc>
                  <a:txBody>
                    <a:bodyPr/>
                    <a:lstStyle/>
                    <a:p>
                      <a:r>
                        <a:rPr lang="en-US" sz="1600" dirty="0"/>
                        <a:t>MEASURE</a:t>
                      </a:r>
                      <a:endParaRPr lang="en-US" sz="1600" b="1" dirty="0"/>
                    </a:p>
                  </a:txBody>
                  <a:tcPr/>
                </a:tc>
                <a:tc>
                  <a:txBody>
                    <a:bodyPr/>
                    <a:lstStyle/>
                    <a:p>
                      <a:pPr algn="ctr"/>
                      <a:r>
                        <a:rPr lang="en-US" sz="1600" dirty="0"/>
                        <a:t>WEIGHT</a:t>
                      </a:r>
                    </a:p>
                  </a:txBody>
                  <a:tcPr/>
                </a:tc>
                <a:extLst>
                  <a:ext uri="{0D108BD9-81ED-4DB2-BD59-A6C34878D82A}">
                    <a16:rowId xmlns:a16="http://schemas.microsoft.com/office/drawing/2014/main" xmlns="" val="10000"/>
                  </a:ext>
                </a:extLst>
              </a:tr>
              <a:tr h="370840">
                <a:tc rowSpan="3">
                  <a:txBody>
                    <a:bodyPr/>
                    <a:lstStyle/>
                    <a:p>
                      <a:r>
                        <a:rPr lang="en-US" sz="1600" dirty="0"/>
                        <a:t>Biophysical processes</a:t>
                      </a:r>
                    </a:p>
                  </a:txBody>
                  <a:tcPr/>
                </a:tc>
                <a:tc>
                  <a:txBody>
                    <a:bodyPr/>
                    <a:lstStyle/>
                    <a:p>
                      <a:pPr algn="l" fontAlgn="t"/>
                      <a:r>
                        <a:rPr lang="en-US" sz="1600" kern="1200" dirty="0"/>
                        <a:t> Departure from natural fire regimes</a:t>
                      </a:r>
                      <a:endParaRPr lang="en-US" sz="1600" kern="1200" dirty="0">
                        <a:solidFill>
                          <a:schemeClr val="dk1"/>
                        </a:solidFill>
                        <a:latin typeface="+mn-lt"/>
                        <a:ea typeface="+mn-ea"/>
                        <a:cs typeface="+mn-cs"/>
                      </a:endParaRPr>
                    </a:p>
                  </a:txBody>
                  <a:tcPr marL="9525" marR="9525" marT="9525" marB="0"/>
                </a:tc>
                <a:tc>
                  <a:txBody>
                    <a:bodyPr/>
                    <a:lstStyle/>
                    <a:p>
                      <a:pPr algn="ctr"/>
                      <a:r>
                        <a:rPr lang="en-US" dirty="0"/>
                        <a:t>8</a:t>
                      </a:r>
                    </a:p>
                  </a:txBody>
                  <a:tcPr/>
                </a:tc>
                <a:extLst>
                  <a:ext uri="{0D108BD9-81ED-4DB2-BD59-A6C34878D82A}">
                    <a16:rowId xmlns:a16="http://schemas.microsoft.com/office/drawing/2014/main" xmlns="" val="10001"/>
                  </a:ext>
                </a:extLst>
              </a:tr>
              <a:tr h="370840">
                <a:tc vMerge="1">
                  <a:txBody>
                    <a:bodyPr/>
                    <a:lstStyle/>
                    <a:p>
                      <a:endParaRPr lang="en-US" dirty="0"/>
                    </a:p>
                  </a:txBody>
                  <a:tcPr/>
                </a:tc>
                <a:tc>
                  <a:txBody>
                    <a:bodyPr/>
                    <a:lstStyle/>
                    <a:p>
                      <a:pPr algn="l" fontAlgn="t"/>
                      <a:r>
                        <a:rPr lang="en-US" sz="1600" kern="1200" dirty="0"/>
                        <a:t> Winter min temp</a:t>
                      </a:r>
                      <a:endParaRPr lang="en-US" sz="1600" kern="1200" dirty="0">
                        <a:solidFill>
                          <a:schemeClr val="dk1"/>
                        </a:solidFill>
                        <a:latin typeface="+mn-lt"/>
                        <a:ea typeface="+mn-ea"/>
                        <a:cs typeface="+mn-cs"/>
                      </a:endParaRPr>
                    </a:p>
                  </a:txBody>
                  <a:tcPr marL="9525" marR="9525" marT="9525" marB="0"/>
                </a:tc>
                <a:tc>
                  <a:txBody>
                    <a:bodyPr/>
                    <a:lstStyle/>
                    <a:p>
                      <a:pPr algn="ctr"/>
                      <a:r>
                        <a:rPr lang="en-US" dirty="0"/>
                        <a:t>2</a:t>
                      </a:r>
                    </a:p>
                  </a:txBody>
                  <a:tcPr/>
                </a:tc>
                <a:extLst>
                  <a:ext uri="{0D108BD9-81ED-4DB2-BD59-A6C34878D82A}">
                    <a16:rowId xmlns:a16="http://schemas.microsoft.com/office/drawing/2014/main" xmlns="" val="10002"/>
                  </a:ext>
                </a:extLst>
              </a:tr>
              <a:tr h="370840">
                <a:tc vMerge="1">
                  <a:txBody>
                    <a:bodyPr/>
                    <a:lstStyle/>
                    <a:p>
                      <a:endParaRPr lang="en-US" dirty="0"/>
                    </a:p>
                  </a:txBody>
                  <a:tcPr/>
                </a:tc>
                <a:tc>
                  <a:txBody>
                    <a:bodyPr/>
                    <a:lstStyle/>
                    <a:p>
                      <a:pPr algn="l" fontAlgn="t"/>
                      <a:r>
                        <a:rPr lang="en-US" sz="1600" kern="1200" dirty="0"/>
                        <a:t> Beaver removal</a:t>
                      </a:r>
                      <a:endParaRPr lang="en-US" sz="1600" kern="1200" dirty="0">
                        <a:solidFill>
                          <a:schemeClr val="dk1"/>
                        </a:solidFill>
                        <a:latin typeface="+mn-lt"/>
                        <a:ea typeface="+mn-ea"/>
                        <a:cs typeface="+mn-cs"/>
                      </a:endParaRPr>
                    </a:p>
                  </a:txBody>
                  <a:tcPr marL="9525" marR="9525" marT="9525" marB="0"/>
                </a:tc>
                <a:tc>
                  <a:txBody>
                    <a:bodyPr/>
                    <a:lstStyle/>
                    <a:p>
                      <a:pPr algn="ctr"/>
                      <a:r>
                        <a:rPr lang="en-US" dirty="0"/>
                        <a:t>2</a:t>
                      </a:r>
                    </a:p>
                  </a:txBody>
                  <a:tcPr/>
                </a:tc>
                <a:extLst>
                  <a:ext uri="{0D108BD9-81ED-4DB2-BD59-A6C34878D82A}">
                    <a16:rowId xmlns:a16="http://schemas.microsoft.com/office/drawing/2014/main" xmlns="" val="10003"/>
                  </a:ext>
                </a:extLst>
              </a:tr>
            </a:tbl>
          </a:graphicData>
        </a:graphic>
      </p:graphicFrame>
      <p:sp>
        <p:nvSpPr>
          <p:cNvPr id="8" name="TextBox 7"/>
          <p:cNvSpPr txBox="1"/>
          <p:nvPr/>
        </p:nvSpPr>
        <p:spPr>
          <a:xfrm>
            <a:off x="0" y="4944070"/>
            <a:ext cx="9144000" cy="1477328"/>
          </a:xfrm>
          <a:prstGeom prst="rect">
            <a:avLst/>
          </a:prstGeom>
          <a:noFill/>
        </p:spPr>
        <p:txBody>
          <a:bodyPr wrap="square" rtlCol="0">
            <a:spAutoFit/>
          </a:bodyPr>
          <a:lstStyle/>
          <a:p>
            <a:pPr algn="ctr"/>
            <a:r>
              <a:rPr lang="en-US" dirty="0"/>
              <a:t>(Fire departure * 8) + (Winter temps * 2) + (Beaver removal * 2) = </a:t>
            </a:r>
            <a:r>
              <a:rPr lang="en-US" b="1" dirty="0"/>
              <a:t>Biophysical Processes</a:t>
            </a:r>
            <a:r>
              <a:rPr lang="en-US" dirty="0"/>
              <a:t> </a:t>
            </a:r>
          </a:p>
          <a:p>
            <a:pPr algn="ctr"/>
            <a:endParaRPr lang="en-US" dirty="0"/>
          </a:p>
          <a:p>
            <a:pPr algn="ctr"/>
            <a:r>
              <a:rPr lang="en-US" dirty="0"/>
              <a:t>Species &amp; communities +  Physical resources + Biophysical processes = </a:t>
            </a:r>
            <a:r>
              <a:rPr lang="en-US" b="1" dirty="0"/>
              <a:t>Natural Quality</a:t>
            </a:r>
            <a:r>
              <a:rPr lang="en-US" dirty="0"/>
              <a:t> </a:t>
            </a:r>
          </a:p>
          <a:p>
            <a:pPr algn="ctr"/>
            <a:endParaRPr lang="en-US" dirty="0"/>
          </a:p>
          <a:p>
            <a:pPr algn="ctr"/>
            <a:r>
              <a:rPr lang="en-US" dirty="0"/>
              <a:t>Natural + Untrammeled + Undeveloped + Solitude = </a:t>
            </a:r>
            <a:r>
              <a:rPr lang="en-US" b="1" dirty="0"/>
              <a:t>Wilderness Character Map</a:t>
            </a:r>
            <a:r>
              <a:rPr lang="en-US" dirty="0"/>
              <a:t> </a:t>
            </a:r>
          </a:p>
        </p:txBody>
      </p:sp>
    </p:spTree>
    <p:extLst>
      <p:ext uri="{BB962C8B-B14F-4D97-AF65-F5344CB8AC3E}">
        <p14:creationId xmlns:p14="http://schemas.microsoft.com/office/powerpoint/2010/main" val="292653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BWCAW, Natural - Soil Erosion</a:t>
            </a:r>
            <a:endParaRPr lang="en-US" b="1" dirty="0"/>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0" y="1447800"/>
            <a:ext cx="9144000" cy="3504008"/>
          </a:xfrm>
        </p:spPr>
      </p:pic>
    </p:spTree>
    <p:extLst>
      <p:ext uri="{BB962C8B-B14F-4D97-AF65-F5344CB8AC3E}">
        <p14:creationId xmlns:p14="http://schemas.microsoft.com/office/powerpoint/2010/main" val="749597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BWCAW, Natural </a:t>
            </a:r>
            <a:r>
              <a:rPr lang="en-US" b="1" dirty="0" smtClean="0"/>
              <a:t>- Soil Erosion</a:t>
            </a:r>
            <a:endParaRPr lang="en-US" b="1"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0" y="1447800"/>
            <a:ext cx="9144000" cy="3477198"/>
          </a:xfrm>
        </p:spPr>
      </p:pic>
    </p:spTree>
    <p:extLst>
      <p:ext uri="{BB962C8B-B14F-4D97-AF65-F5344CB8AC3E}">
        <p14:creationId xmlns:p14="http://schemas.microsoft.com/office/powerpoint/2010/main" val="726261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Untrammeled - Fire Suppression</a:t>
            </a:r>
            <a:endParaRPr lang="en-US" b="1" dirty="0"/>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0" y="1447800"/>
            <a:ext cx="9144000" cy="3498417"/>
          </a:xfrm>
        </p:spPr>
      </p:pic>
    </p:spTree>
    <p:extLst>
      <p:ext uri="{BB962C8B-B14F-4D97-AF65-F5344CB8AC3E}">
        <p14:creationId xmlns:p14="http://schemas.microsoft.com/office/powerpoint/2010/main" val="154862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Untrammeled - Fire Suppression</a:t>
            </a:r>
            <a:endParaRPr lang="en-US" b="1"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953153" y="990600"/>
            <a:ext cx="7276447" cy="5622710"/>
          </a:xfrm>
          <a:ln w="6350" cmpd="sng">
            <a:solidFill>
              <a:schemeClr val="tx1"/>
            </a:solidFill>
          </a:ln>
        </p:spPr>
      </p:pic>
    </p:spTree>
    <p:extLst>
      <p:ext uri="{BB962C8B-B14F-4D97-AF65-F5344CB8AC3E}">
        <p14:creationId xmlns:p14="http://schemas.microsoft.com/office/powerpoint/2010/main" val="3709114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b="1" dirty="0" smtClean="0"/>
              <a:t>Undeveloped - Authorized Administrative Motorized/Mechanized Use</a:t>
            </a:r>
            <a:endParaRPr lang="en-US" sz="3600" b="1" dirty="0"/>
          </a:p>
        </p:txBody>
      </p:sp>
      <p:sp>
        <p:nvSpPr>
          <p:cNvPr id="3" name="Rectangle 2"/>
          <p:cNvSpPr/>
          <p:nvPr/>
        </p:nvSpPr>
        <p:spPr>
          <a:xfrm>
            <a:off x="1752600" y="5276671"/>
            <a:ext cx="5638800" cy="1200329"/>
          </a:xfrm>
          <a:prstGeom prst="rect">
            <a:avLst/>
          </a:prstGeom>
        </p:spPr>
        <p:txBody>
          <a:bodyPr wrap="square">
            <a:spAutoFit/>
          </a:bodyPr>
          <a:lstStyle/>
          <a:p>
            <a:r>
              <a:rPr lang="en-US" dirty="0"/>
              <a:t>Comprised of </a:t>
            </a:r>
            <a:r>
              <a:rPr lang="en-US" dirty="0" smtClean="0"/>
              <a:t>the following inputs:</a:t>
            </a:r>
            <a:endParaRPr lang="en-US" dirty="0"/>
          </a:p>
          <a:p>
            <a:pPr marL="628650" lvl="1" indent="-171450">
              <a:buFont typeface="Arial" panose="020B0604020202020204" pitchFamily="34" charset="0"/>
              <a:buChar char="•"/>
            </a:pPr>
            <a:r>
              <a:rPr lang="en-US" b="1" dirty="0" smtClean="0"/>
              <a:t>Boat</a:t>
            </a:r>
            <a:r>
              <a:rPr lang="en-US" dirty="0" smtClean="0"/>
              <a:t>: fish survey</a:t>
            </a:r>
            <a:endParaRPr lang="en-US" dirty="0"/>
          </a:p>
          <a:p>
            <a:pPr marL="628650" lvl="1" indent="-171450">
              <a:buFont typeface="Arial" panose="020B0604020202020204" pitchFamily="34" charset="0"/>
              <a:buChar char="•"/>
            </a:pPr>
            <a:r>
              <a:rPr lang="en-US" b="1" dirty="0" smtClean="0"/>
              <a:t>Overflights</a:t>
            </a:r>
            <a:r>
              <a:rPr lang="en-US" dirty="0" smtClean="0"/>
              <a:t>: moose, fire, wolf, border, fish stocking</a:t>
            </a:r>
          </a:p>
          <a:p>
            <a:pPr marL="628650" lvl="1" indent="-171450">
              <a:buFont typeface="Arial" panose="020B0604020202020204" pitchFamily="34" charset="0"/>
              <a:buChar char="•"/>
            </a:pPr>
            <a:r>
              <a:rPr lang="en-US" b="1" dirty="0" smtClean="0"/>
              <a:t>Snowmobile</a:t>
            </a:r>
            <a:r>
              <a:rPr lang="en-US" dirty="0" smtClean="0"/>
              <a:t>: ski trail grooming</a:t>
            </a:r>
            <a:endParaRPr lang="en-US" dirty="0"/>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0" y="1447800"/>
            <a:ext cx="9144000" cy="3495319"/>
          </a:xfrm>
        </p:spPr>
      </p:pic>
    </p:spTree>
    <p:extLst>
      <p:ext uri="{BB962C8B-B14F-4D97-AF65-F5344CB8AC3E}">
        <p14:creationId xmlns:p14="http://schemas.microsoft.com/office/powerpoint/2010/main" val="2362254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Solitude - Entry </a:t>
            </a:r>
            <a:r>
              <a:rPr lang="en-US" b="1" dirty="0"/>
              <a:t>Point Congestion</a:t>
            </a: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0" y="1496252"/>
            <a:ext cx="9144000" cy="3456748"/>
          </a:xfrm>
        </p:spPr>
      </p:pic>
    </p:spTree>
    <p:extLst>
      <p:ext uri="{BB962C8B-B14F-4D97-AF65-F5344CB8AC3E}">
        <p14:creationId xmlns:p14="http://schemas.microsoft.com/office/powerpoint/2010/main" val="2585652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61879" y="725853"/>
            <a:ext cx="4913586" cy="6038584"/>
          </a:xfrm>
          <a:prstGeom prst="rect">
            <a:avLst/>
          </a:prstGeom>
        </p:spPr>
      </p:pic>
      <p:sp>
        <p:nvSpPr>
          <p:cNvPr id="6" name="Title 1"/>
          <p:cNvSpPr>
            <a:spLocks noGrp="1"/>
          </p:cNvSpPr>
          <p:nvPr>
            <p:ph type="title"/>
          </p:nvPr>
        </p:nvSpPr>
        <p:spPr>
          <a:xfrm>
            <a:off x="295691" y="-232293"/>
            <a:ext cx="8445962" cy="1143000"/>
          </a:xfrm>
        </p:spPr>
        <p:txBody>
          <a:bodyPr>
            <a:noAutofit/>
          </a:bodyPr>
          <a:lstStyle/>
          <a:p>
            <a:r>
              <a:rPr lang="en-US" sz="3200" b="1" dirty="0" smtClean="0"/>
              <a:t>Death Valley Wilderness – Solitude Indicators</a:t>
            </a:r>
            <a:endParaRPr lang="en-US" sz="3200" b="1" dirty="0"/>
          </a:p>
        </p:txBody>
      </p:sp>
      <p:sp>
        <p:nvSpPr>
          <p:cNvPr id="7" name="TextBox 6"/>
          <p:cNvSpPr txBox="1"/>
          <p:nvPr/>
        </p:nvSpPr>
        <p:spPr>
          <a:xfrm>
            <a:off x="381951" y="1431985"/>
            <a:ext cx="1766188" cy="646331"/>
          </a:xfrm>
          <a:prstGeom prst="rect">
            <a:avLst/>
          </a:prstGeom>
          <a:noFill/>
        </p:spPr>
        <p:txBody>
          <a:bodyPr wrap="square" rtlCol="0">
            <a:spAutoFit/>
          </a:bodyPr>
          <a:lstStyle/>
          <a:p>
            <a:r>
              <a:rPr lang="en-US" dirty="0" smtClean="0"/>
              <a:t>Remoteness from inside</a:t>
            </a:r>
            <a:endParaRPr lang="en-US" dirty="0"/>
          </a:p>
        </p:txBody>
      </p:sp>
      <p:sp>
        <p:nvSpPr>
          <p:cNvPr id="8" name="TextBox 7"/>
          <p:cNvSpPr txBox="1"/>
          <p:nvPr/>
        </p:nvSpPr>
        <p:spPr>
          <a:xfrm>
            <a:off x="6814380" y="1545687"/>
            <a:ext cx="1766188" cy="646331"/>
          </a:xfrm>
          <a:prstGeom prst="rect">
            <a:avLst/>
          </a:prstGeom>
          <a:noFill/>
        </p:spPr>
        <p:txBody>
          <a:bodyPr wrap="square" rtlCol="0">
            <a:spAutoFit/>
          </a:bodyPr>
          <a:lstStyle/>
          <a:p>
            <a:r>
              <a:rPr lang="en-US" dirty="0" smtClean="0"/>
              <a:t>Remoteness from outside</a:t>
            </a:r>
            <a:endParaRPr lang="en-US" dirty="0"/>
          </a:p>
        </p:txBody>
      </p:sp>
      <p:sp>
        <p:nvSpPr>
          <p:cNvPr id="9" name="TextBox 8"/>
          <p:cNvSpPr txBox="1"/>
          <p:nvPr/>
        </p:nvSpPr>
        <p:spPr>
          <a:xfrm>
            <a:off x="381951" y="4675312"/>
            <a:ext cx="1766188" cy="1200329"/>
          </a:xfrm>
          <a:prstGeom prst="rect">
            <a:avLst/>
          </a:prstGeom>
          <a:noFill/>
        </p:spPr>
        <p:txBody>
          <a:bodyPr wrap="square" rtlCol="0">
            <a:spAutoFit/>
          </a:bodyPr>
          <a:lstStyle/>
          <a:p>
            <a:r>
              <a:rPr lang="en-US" dirty="0" smtClean="0"/>
              <a:t>Facilities that decrease self-reliant recreation</a:t>
            </a:r>
            <a:endParaRPr lang="en-US" dirty="0"/>
          </a:p>
        </p:txBody>
      </p:sp>
      <p:sp>
        <p:nvSpPr>
          <p:cNvPr id="10" name="TextBox 9"/>
          <p:cNvSpPr txBox="1"/>
          <p:nvPr/>
        </p:nvSpPr>
        <p:spPr>
          <a:xfrm>
            <a:off x="6814380" y="5049328"/>
            <a:ext cx="1766188" cy="646331"/>
          </a:xfrm>
          <a:prstGeom prst="rect">
            <a:avLst/>
          </a:prstGeom>
          <a:noFill/>
        </p:spPr>
        <p:txBody>
          <a:bodyPr wrap="square" rtlCol="0">
            <a:spAutoFit/>
          </a:bodyPr>
          <a:lstStyle/>
          <a:p>
            <a:r>
              <a:rPr lang="en-US" dirty="0" smtClean="0"/>
              <a:t>Restrictions on visitor behavior</a:t>
            </a:r>
            <a:endParaRPr lang="en-US" dirty="0"/>
          </a:p>
        </p:txBody>
      </p:sp>
    </p:spTree>
    <p:extLst>
      <p:ext uri="{BB962C8B-B14F-4D97-AF65-F5344CB8AC3E}">
        <p14:creationId xmlns:p14="http://schemas.microsoft.com/office/powerpoint/2010/main" val="1821376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64665" y="674243"/>
            <a:ext cx="4955645" cy="6183757"/>
          </a:xfrm>
          <a:prstGeom prst="rect">
            <a:avLst/>
          </a:prstGeom>
        </p:spPr>
      </p:pic>
      <p:sp>
        <p:nvSpPr>
          <p:cNvPr id="6" name="Title 1"/>
          <p:cNvSpPr>
            <a:spLocks noGrp="1"/>
          </p:cNvSpPr>
          <p:nvPr>
            <p:ph type="title"/>
          </p:nvPr>
        </p:nvSpPr>
        <p:spPr>
          <a:xfrm>
            <a:off x="295691" y="-232293"/>
            <a:ext cx="8445962" cy="1143000"/>
          </a:xfrm>
        </p:spPr>
        <p:txBody>
          <a:bodyPr>
            <a:noAutofit/>
          </a:bodyPr>
          <a:lstStyle/>
          <a:p>
            <a:r>
              <a:rPr lang="en-US" sz="3200" b="1" dirty="0" smtClean="0"/>
              <a:t>Death Valley Wilderness – Solitude Quality</a:t>
            </a:r>
            <a:endParaRPr lang="en-US" sz="3200" b="1" dirty="0"/>
          </a:p>
        </p:txBody>
      </p:sp>
    </p:spTree>
    <p:extLst>
      <p:ext uri="{BB962C8B-B14F-4D97-AF65-F5344CB8AC3E}">
        <p14:creationId xmlns:p14="http://schemas.microsoft.com/office/powerpoint/2010/main" val="393989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pSp>
        <p:nvGrpSpPr>
          <p:cNvPr id="3" name="Group 5"/>
          <p:cNvGrpSpPr/>
          <p:nvPr/>
        </p:nvGrpSpPr>
        <p:grpSpPr>
          <a:xfrm>
            <a:off x="495983" y="1034863"/>
            <a:ext cx="3133725" cy="2730990"/>
            <a:chOff x="5202238" y="384891"/>
            <a:chExt cx="3133725" cy="2730990"/>
          </a:xfrm>
        </p:grpSpPr>
        <p:grpSp>
          <p:nvGrpSpPr>
            <p:cNvPr id="4" name="Group 6"/>
            <p:cNvGrpSpPr/>
            <p:nvPr/>
          </p:nvGrpSpPr>
          <p:grpSpPr>
            <a:xfrm>
              <a:off x="5202238" y="494319"/>
              <a:ext cx="3133725" cy="2146627"/>
              <a:chOff x="5202238" y="1256755"/>
              <a:chExt cx="3133725" cy="2146627"/>
            </a:xfrm>
          </p:grpSpPr>
          <p:sp>
            <p:nvSpPr>
              <p:cNvPr id="10" name="Text Box 4"/>
              <p:cNvSpPr txBox="1">
                <a:spLocks noChangeArrowheads="1"/>
              </p:cNvSpPr>
              <p:nvPr/>
            </p:nvSpPr>
            <p:spPr bwMode="auto">
              <a:xfrm>
                <a:off x="5202238" y="1256755"/>
                <a:ext cx="3133725" cy="396875"/>
              </a:xfrm>
              <a:prstGeom prst="rect">
                <a:avLst/>
              </a:prstGeom>
              <a:noFill/>
              <a:ln w="9525">
                <a:noFill/>
                <a:miter lim="800000"/>
                <a:headEnd/>
                <a:tailEnd/>
              </a:ln>
            </p:spPr>
            <p:txBody>
              <a:bodyPr>
                <a:spAutoFit/>
              </a:bodyPr>
              <a:lstStyle/>
              <a:p>
                <a:pPr marL="231775" indent="-231775" algn="ctr">
                  <a:buFontTx/>
                  <a:buNone/>
                </a:pPr>
                <a:r>
                  <a:rPr lang="en-US" sz="2000" b="0" i="0" dirty="0">
                    <a:solidFill>
                      <a:schemeClr val="tx1"/>
                    </a:solidFill>
                  </a:rPr>
                  <a:t>Wilderness Act of 1964</a:t>
                </a:r>
              </a:p>
            </p:txBody>
          </p:sp>
          <p:sp>
            <p:nvSpPr>
              <p:cNvPr id="11" name="Text Box 5"/>
              <p:cNvSpPr txBox="1">
                <a:spLocks noChangeArrowheads="1"/>
              </p:cNvSpPr>
              <p:nvPr/>
            </p:nvSpPr>
            <p:spPr bwMode="auto">
              <a:xfrm>
                <a:off x="5338763" y="1967955"/>
                <a:ext cx="2860675" cy="396875"/>
              </a:xfrm>
              <a:prstGeom prst="rect">
                <a:avLst/>
              </a:prstGeom>
              <a:noFill/>
              <a:ln w="9525">
                <a:noFill/>
                <a:miter lim="800000"/>
                <a:headEnd/>
                <a:tailEnd/>
              </a:ln>
            </p:spPr>
            <p:txBody>
              <a:bodyPr>
                <a:spAutoFit/>
              </a:bodyPr>
              <a:lstStyle/>
              <a:p>
                <a:pPr marL="231775" indent="-231775" algn="ctr">
                  <a:buFontTx/>
                  <a:buNone/>
                </a:pPr>
                <a:r>
                  <a:rPr lang="en-US" sz="2000" b="0" i="0" dirty="0">
                    <a:solidFill>
                      <a:schemeClr val="tx1"/>
                    </a:solidFill>
                  </a:rPr>
                  <a:t>Wilderness Character</a:t>
                </a:r>
              </a:p>
            </p:txBody>
          </p:sp>
          <p:sp>
            <p:nvSpPr>
              <p:cNvPr id="12" name="Line 6"/>
              <p:cNvSpPr>
                <a:spLocks noChangeShapeType="1"/>
              </p:cNvSpPr>
              <p:nvPr/>
            </p:nvSpPr>
            <p:spPr bwMode="auto">
              <a:xfrm>
                <a:off x="6769101" y="1618705"/>
                <a:ext cx="0" cy="434975"/>
              </a:xfrm>
              <a:prstGeom prst="line">
                <a:avLst/>
              </a:prstGeom>
              <a:noFill/>
              <a:ln w="28575">
                <a:solidFill>
                  <a:schemeClr val="tx1"/>
                </a:solidFill>
                <a:round/>
                <a:headEnd/>
                <a:tailEnd type="triangle" w="med" len="med"/>
              </a:ln>
            </p:spPr>
            <p:txBody>
              <a:bodyPr>
                <a:spAutoFit/>
              </a:bodyPr>
              <a:lstStyle/>
              <a:p>
                <a:endParaRPr lang="en-US" dirty="0"/>
              </a:p>
            </p:txBody>
          </p:sp>
          <p:grpSp>
            <p:nvGrpSpPr>
              <p:cNvPr id="5" name="Group 10"/>
              <p:cNvGrpSpPr>
                <a:grpSpLocks/>
              </p:cNvGrpSpPr>
              <p:nvPr/>
            </p:nvGrpSpPr>
            <p:grpSpPr bwMode="auto">
              <a:xfrm>
                <a:off x="5375276" y="2325471"/>
                <a:ext cx="2787650" cy="1077913"/>
                <a:chOff x="3615" y="1266"/>
                <a:chExt cx="1756" cy="679"/>
              </a:xfrm>
            </p:grpSpPr>
            <p:sp>
              <p:nvSpPr>
                <p:cNvPr id="14" name="Text Box 11"/>
                <p:cNvSpPr txBox="1">
                  <a:spLocks noChangeArrowheads="1"/>
                </p:cNvSpPr>
                <p:nvPr/>
              </p:nvSpPr>
              <p:spPr bwMode="auto">
                <a:xfrm>
                  <a:off x="3615" y="1503"/>
                  <a:ext cx="1756" cy="442"/>
                </a:xfrm>
                <a:prstGeom prst="rect">
                  <a:avLst/>
                </a:prstGeom>
                <a:noFill/>
                <a:ln w="9525">
                  <a:noFill/>
                  <a:miter lim="800000"/>
                  <a:headEnd/>
                  <a:tailEnd/>
                </a:ln>
              </p:spPr>
              <p:txBody>
                <a:bodyPr>
                  <a:spAutoFit/>
                </a:bodyPr>
                <a:lstStyle/>
                <a:p>
                  <a:pPr marL="231775" indent="-231775" algn="ctr">
                    <a:buFontTx/>
                    <a:buNone/>
                  </a:pPr>
                  <a:r>
                    <a:rPr lang="en-US" sz="2000" b="0" i="0" dirty="0">
                      <a:solidFill>
                        <a:schemeClr val="tx1"/>
                      </a:solidFill>
                    </a:rPr>
                    <a:t>Section 2(c) Definition of Wilderness</a:t>
                  </a:r>
                </a:p>
              </p:txBody>
            </p:sp>
            <p:sp>
              <p:nvSpPr>
                <p:cNvPr id="15" name="Line 12"/>
                <p:cNvSpPr>
                  <a:spLocks noChangeShapeType="1"/>
                </p:cNvSpPr>
                <p:nvPr/>
              </p:nvSpPr>
              <p:spPr bwMode="auto">
                <a:xfrm>
                  <a:off x="4493" y="1266"/>
                  <a:ext cx="0" cy="274"/>
                </a:xfrm>
                <a:prstGeom prst="line">
                  <a:avLst/>
                </a:prstGeom>
                <a:noFill/>
                <a:ln w="28575">
                  <a:solidFill>
                    <a:schemeClr val="tx1"/>
                  </a:solidFill>
                  <a:round/>
                  <a:headEnd/>
                  <a:tailEnd type="triangle" w="med" len="med"/>
                </a:ln>
              </p:spPr>
              <p:txBody>
                <a:bodyPr>
                  <a:spAutoFit/>
                </a:bodyPr>
                <a:lstStyle/>
                <a:p>
                  <a:endParaRPr lang="en-US" dirty="0"/>
                </a:p>
              </p:txBody>
            </p:sp>
          </p:grpSp>
        </p:grpSp>
        <p:sp>
          <p:nvSpPr>
            <p:cNvPr id="8" name="Line 14"/>
            <p:cNvSpPr>
              <a:spLocks noChangeShapeType="1"/>
            </p:cNvSpPr>
            <p:nvPr/>
          </p:nvSpPr>
          <p:spPr bwMode="auto">
            <a:xfrm>
              <a:off x="6769101" y="2645600"/>
              <a:ext cx="0" cy="470281"/>
            </a:xfrm>
            <a:prstGeom prst="line">
              <a:avLst/>
            </a:prstGeom>
            <a:noFill/>
            <a:ln w="50800">
              <a:solidFill>
                <a:schemeClr val="tx1"/>
              </a:solidFill>
              <a:round/>
              <a:headEnd/>
              <a:tailEnd type="triangle" w="med" len="med"/>
            </a:ln>
          </p:spPr>
          <p:txBody>
            <a:bodyPr wrap="square">
              <a:spAutoFit/>
            </a:bodyPr>
            <a:lstStyle/>
            <a:p>
              <a:endParaRPr lang="en-US" dirty="0"/>
            </a:p>
          </p:txBody>
        </p:sp>
        <p:sp>
          <p:nvSpPr>
            <p:cNvPr id="9" name="AutoShape 24"/>
            <p:cNvSpPr>
              <a:spLocks noChangeArrowheads="1"/>
            </p:cNvSpPr>
            <p:nvPr/>
          </p:nvSpPr>
          <p:spPr bwMode="auto">
            <a:xfrm>
              <a:off x="5224463" y="384891"/>
              <a:ext cx="3060700" cy="2476500"/>
            </a:xfrm>
            <a:prstGeom prst="roundRect">
              <a:avLst>
                <a:gd name="adj" fmla="val 16667"/>
              </a:avLst>
            </a:prstGeom>
            <a:noFill/>
            <a:ln w="38100" cap="rnd">
              <a:solidFill>
                <a:schemeClr val="tx1"/>
              </a:solidFill>
              <a:prstDash val="sysDot"/>
              <a:round/>
              <a:headEnd/>
              <a:tailEnd/>
            </a:ln>
          </p:spPr>
          <p:txBody>
            <a:bodyPr anchor="ctr">
              <a:spAutoFit/>
            </a:bodyPr>
            <a:lstStyle/>
            <a:p>
              <a:endParaRPr lang="en-US" dirty="0"/>
            </a:p>
          </p:txBody>
        </p:sp>
      </p:gr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34253" y="988331"/>
            <a:ext cx="3064508" cy="3979872"/>
          </a:xfrm>
          <a:prstGeom prst="rect">
            <a:avLst/>
          </a:prstGeom>
          <a:noFill/>
          <a:ln>
            <a:solidFill>
              <a:schemeClr val="tx1"/>
            </a:solidFill>
          </a:ln>
          <a:effectLst>
            <a:outerShdw blurRad="254000" dist="1270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 name="Picture 27" descr="GTR 212 Cover - Final copy"/>
          <p:cNvPicPr>
            <a:picLocks noChangeAspect="1" noChangeArrowheads="1"/>
          </p:cNvPicPr>
          <p:nvPr/>
        </p:nvPicPr>
        <p:blipFill>
          <a:blip r:embed="rId4"/>
          <a:srcRect/>
          <a:stretch>
            <a:fillRect/>
          </a:stretch>
        </p:blipFill>
        <p:spPr bwMode="auto">
          <a:xfrm>
            <a:off x="4930458" y="1897850"/>
            <a:ext cx="3068401" cy="4011630"/>
          </a:xfrm>
          <a:prstGeom prst="rect">
            <a:avLst/>
          </a:prstGeom>
          <a:noFill/>
          <a:ln>
            <a:solidFill>
              <a:schemeClr val="tx1"/>
            </a:solidFill>
          </a:ln>
          <a:effectLst>
            <a:outerShdw blurRad="254000" dist="127000" dir="2700000" algn="tl" rotWithShape="0">
              <a:prstClr val="black">
                <a:alpha val="40000"/>
              </a:prstClr>
            </a:outerShdw>
          </a:effectLst>
        </p:spPr>
      </p:pic>
      <p:sp>
        <p:nvSpPr>
          <p:cNvPr id="19" name="TextBox 18"/>
          <p:cNvSpPr txBox="1"/>
          <p:nvPr/>
        </p:nvSpPr>
        <p:spPr>
          <a:xfrm>
            <a:off x="30845" y="3726874"/>
            <a:ext cx="4064000" cy="954107"/>
          </a:xfrm>
          <a:prstGeom prst="rect">
            <a:avLst/>
          </a:prstGeom>
          <a:noFill/>
        </p:spPr>
        <p:txBody>
          <a:bodyPr wrap="square" rtlCol="0">
            <a:spAutoFit/>
          </a:bodyPr>
          <a:lstStyle/>
          <a:p>
            <a:pPr algn="ctr">
              <a:buNone/>
            </a:pPr>
            <a:r>
              <a:rPr lang="en-US" sz="2800" b="1" i="0" dirty="0">
                <a:solidFill>
                  <a:schemeClr val="tx1"/>
                </a:solidFill>
                <a:latin typeface="Calibri" panose="020F0502020204030204" pitchFamily="34" charset="0"/>
              </a:rPr>
              <a:t>Qualities</a:t>
            </a:r>
          </a:p>
          <a:p>
            <a:pPr algn="ctr">
              <a:spcBef>
                <a:spcPts val="0"/>
              </a:spcBef>
              <a:buNone/>
            </a:pPr>
            <a:r>
              <a:rPr lang="en-US" sz="2800" b="1" i="0" dirty="0">
                <a:solidFill>
                  <a:schemeClr val="tx1"/>
                </a:solidFill>
                <a:latin typeface="Calibri" panose="020F0502020204030204" pitchFamily="34" charset="0"/>
              </a:rPr>
              <a:t>of Wilderness Character</a:t>
            </a:r>
          </a:p>
        </p:txBody>
      </p:sp>
      <p:sp>
        <p:nvSpPr>
          <p:cNvPr id="20" name="TextBox 19"/>
          <p:cNvSpPr txBox="1"/>
          <p:nvPr/>
        </p:nvSpPr>
        <p:spPr>
          <a:xfrm>
            <a:off x="291413" y="4693384"/>
            <a:ext cx="3957140" cy="1631216"/>
          </a:xfrm>
          <a:prstGeom prst="rect">
            <a:avLst/>
          </a:prstGeom>
          <a:noFill/>
        </p:spPr>
        <p:txBody>
          <a:bodyPr wrap="square" rtlCol="0">
            <a:spAutoFit/>
          </a:bodyPr>
          <a:lstStyle/>
          <a:p>
            <a:pPr marL="285750" indent="-285750" algn="l">
              <a:buFont typeface="Arial" panose="020B0604020202020204" pitchFamily="34" charset="0"/>
              <a:buChar char="•"/>
            </a:pPr>
            <a:r>
              <a:rPr lang="en-US" sz="2000" b="0" i="0" dirty="0">
                <a:solidFill>
                  <a:schemeClr val="tx1"/>
                </a:solidFill>
                <a:latin typeface="Calibri" panose="020F0502020204030204" pitchFamily="34" charset="0"/>
              </a:rPr>
              <a:t>Tangible, practical</a:t>
            </a:r>
          </a:p>
          <a:p>
            <a:pPr marL="285750" indent="-285750" algn="l">
              <a:buFont typeface="Arial" panose="020B0604020202020204" pitchFamily="34" charset="0"/>
              <a:buChar char="•"/>
            </a:pPr>
            <a:r>
              <a:rPr lang="en-US" sz="2000" b="0" i="0" dirty="0">
                <a:solidFill>
                  <a:schemeClr val="tx1"/>
                </a:solidFill>
                <a:latin typeface="Calibri" panose="020F0502020204030204" pitchFamily="34" charset="0"/>
              </a:rPr>
              <a:t>Link management actions directly to the language of law and policy</a:t>
            </a:r>
          </a:p>
          <a:p>
            <a:pPr marL="285750" indent="-285750" algn="l">
              <a:buFont typeface="Arial" panose="020B0604020202020204" pitchFamily="34" charset="0"/>
              <a:buChar char="•"/>
            </a:pPr>
            <a:r>
              <a:rPr lang="en-US" sz="2000" b="0" i="0" dirty="0">
                <a:solidFill>
                  <a:schemeClr val="tx1"/>
                </a:solidFill>
                <a:latin typeface="Calibri" panose="020F0502020204030204" pitchFamily="34" charset="0"/>
              </a:rPr>
              <a:t>Apply to EVERY wilderness and agency</a:t>
            </a:r>
          </a:p>
        </p:txBody>
      </p:sp>
      <p:sp>
        <p:nvSpPr>
          <p:cNvPr id="2" name="TextBox 1"/>
          <p:cNvSpPr txBox="1"/>
          <p:nvPr/>
        </p:nvSpPr>
        <p:spPr>
          <a:xfrm>
            <a:off x="0" y="144959"/>
            <a:ext cx="9144000" cy="769441"/>
          </a:xfrm>
          <a:prstGeom prst="rect">
            <a:avLst/>
          </a:prstGeom>
          <a:noFill/>
        </p:spPr>
        <p:txBody>
          <a:bodyPr wrap="square" rtlCol="0">
            <a:spAutoFit/>
          </a:bodyPr>
          <a:lstStyle/>
          <a:p>
            <a:pPr algn="ctr"/>
            <a:r>
              <a:rPr lang="en-US" sz="4400" b="1" dirty="0"/>
              <a:t>Wilderness Character</a:t>
            </a:r>
          </a:p>
        </p:txBody>
      </p:sp>
      <p:pic>
        <p:nvPicPr>
          <p:cNvPr id="21" name="Picture 2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21987" y="2823631"/>
            <a:ext cx="3032364" cy="3924234"/>
          </a:xfrm>
          <a:prstGeom prst="rect">
            <a:avLst/>
          </a:prstGeom>
          <a:noFill/>
          <a:ln>
            <a:solidFill>
              <a:schemeClr val="tx1"/>
            </a:solidFill>
          </a:ln>
          <a:effectLst>
            <a:outerShdw blurRad="254000" dist="127000" dir="2700000" algn="tl" rotWithShape="0">
              <a:prstClr val="black">
                <a:alpha val="40000"/>
              </a:prstClr>
            </a:outerShdw>
          </a:effectLst>
        </p:spPr>
      </p:pic>
    </p:spTree>
    <p:extLst>
      <p:ext uri="{BB962C8B-B14F-4D97-AF65-F5344CB8AC3E}">
        <p14:creationId xmlns:p14="http://schemas.microsoft.com/office/powerpoint/2010/main" val="3272527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Natural quality</a:t>
            </a:r>
            <a:endParaRPr lang="en-US" b="1" dirty="0"/>
          </a:p>
        </p:txBody>
      </p:sp>
      <p:graphicFrame>
        <p:nvGraphicFramePr>
          <p:cNvPr id="6" name="Table 5"/>
          <p:cNvGraphicFramePr>
            <a:graphicFrameLocks noGrp="1"/>
          </p:cNvGraphicFramePr>
          <p:nvPr>
            <p:extLst/>
          </p:nvPr>
        </p:nvGraphicFramePr>
        <p:xfrm>
          <a:off x="0" y="4812030"/>
          <a:ext cx="9144000" cy="2045970"/>
        </p:xfrm>
        <a:graphic>
          <a:graphicData uri="http://schemas.openxmlformats.org/drawingml/2006/table">
            <a:tbl>
              <a:tblPr firstRow="1" bandRow="1">
                <a:tableStyleId>{22838BEF-8BB2-4498-84A7-C5851F593DF1}</a:tableStyleId>
              </a:tblPr>
              <a:tblGrid>
                <a:gridCol w="1016000"/>
                <a:gridCol w="1574800"/>
                <a:gridCol w="457200"/>
                <a:gridCol w="1016000"/>
                <a:gridCol w="1574800"/>
                <a:gridCol w="457200"/>
                <a:gridCol w="1016000"/>
                <a:gridCol w="1651000"/>
                <a:gridCol w="381000"/>
              </a:tblGrid>
              <a:tr h="370840">
                <a:tc rowSpan="5">
                  <a:txBody>
                    <a:bodyPr/>
                    <a:lstStyle/>
                    <a:p>
                      <a:r>
                        <a:rPr lang="en-US" sz="1200" b="1" dirty="0" smtClean="0"/>
                        <a:t>Plant and animal species &amp; communities</a:t>
                      </a:r>
                      <a:endParaRPr lang="en-US" sz="1200" b="1" dirty="0"/>
                    </a:p>
                  </a:txBody>
                  <a:tcPr>
                    <a:solidFill>
                      <a:schemeClr val="accent5">
                        <a:lumMod val="75000"/>
                      </a:schemeClr>
                    </a:solidFill>
                  </a:tcPr>
                </a:tc>
                <a:tc>
                  <a:txBody>
                    <a:bodyPr/>
                    <a:lstStyle/>
                    <a:p>
                      <a:pPr algn="l" fontAlgn="t"/>
                      <a:r>
                        <a:rPr lang="en-US" sz="1200" b="1" u="none" strike="noStrike" dirty="0">
                          <a:effectLst/>
                        </a:rPr>
                        <a:t>Non-native invasive species - plants and animals</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6</a:t>
                      </a:r>
                      <a:endParaRPr lang="en-US" sz="1200" b="1" i="0" u="none" strike="noStrike" dirty="0">
                        <a:effectLst/>
                        <a:latin typeface="Arial"/>
                      </a:endParaRPr>
                    </a:p>
                  </a:txBody>
                  <a:tcPr marL="9525" marR="9525" marT="9525" marB="0" anchor="ctr"/>
                </a:tc>
                <a:tc rowSpan="5">
                  <a:txBody>
                    <a:bodyPr/>
                    <a:lstStyle/>
                    <a:p>
                      <a:r>
                        <a:rPr lang="en-US" sz="1200" b="1" dirty="0" smtClean="0"/>
                        <a:t>Physical resources</a:t>
                      </a:r>
                      <a:endParaRPr lang="en-US" sz="1200" b="1" dirty="0"/>
                    </a:p>
                  </a:txBody>
                  <a:tcPr>
                    <a:solidFill>
                      <a:schemeClr val="accent5">
                        <a:lumMod val="75000"/>
                      </a:schemeClr>
                    </a:solidFill>
                  </a:tcPr>
                </a:tc>
                <a:tc>
                  <a:txBody>
                    <a:bodyPr/>
                    <a:lstStyle/>
                    <a:p>
                      <a:pPr algn="l" fontAlgn="t"/>
                      <a:r>
                        <a:rPr lang="en-US" sz="1200" b="1" u="none" strike="noStrike" dirty="0">
                          <a:effectLst/>
                        </a:rPr>
                        <a:t>Soil erosion </a:t>
                      </a:r>
                      <a:r>
                        <a:rPr lang="en-US" sz="1200" b="1" u="none" strike="noStrike" dirty="0" smtClean="0">
                          <a:effectLst/>
                        </a:rPr>
                        <a:t>– loss </a:t>
                      </a:r>
                      <a:r>
                        <a:rPr lang="en-US" sz="1200" b="1" u="none" strike="noStrike" dirty="0">
                          <a:effectLst/>
                        </a:rPr>
                        <a:t>of soil </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6</a:t>
                      </a:r>
                      <a:endParaRPr lang="en-US" sz="1200" b="1" i="0" u="none" strike="noStrike" dirty="0">
                        <a:effectLst/>
                        <a:latin typeface="Arial"/>
                      </a:endParaRPr>
                    </a:p>
                  </a:txBody>
                  <a:tcPr marL="9525" marR="9525" marT="9525" marB="0" anchor="ctr"/>
                </a:tc>
                <a:tc rowSpan="5">
                  <a:txBody>
                    <a:bodyPr/>
                    <a:lstStyle/>
                    <a:p>
                      <a:r>
                        <a:rPr lang="en-US" sz="1200" b="1" dirty="0" smtClean="0"/>
                        <a:t>Biophysical processes</a:t>
                      </a:r>
                      <a:endParaRPr lang="en-US" sz="1200" b="1" dirty="0"/>
                    </a:p>
                  </a:txBody>
                  <a:tcPr>
                    <a:solidFill>
                      <a:schemeClr val="accent5">
                        <a:lumMod val="75000"/>
                      </a:schemeClr>
                    </a:solidFill>
                  </a:tcPr>
                </a:tc>
                <a:tc>
                  <a:txBody>
                    <a:bodyPr/>
                    <a:lstStyle/>
                    <a:p>
                      <a:pPr algn="l" fontAlgn="t"/>
                      <a:r>
                        <a:rPr lang="en-US" sz="1200" b="1" u="none" strike="noStrike" dirty="0">
                          <a:effectLst/>
                        </a:rPr>
                        <a:t>Departure from natural fire regimes</a:t>
                      </a:r>
                      <a:endParaRPr lang="en-US" sz="1200" b="1" i="0" u="none" strike="noStrike" dirty="0">
                        <a:effectLst/>
                        <a:latin typeface="Arial"/>
                      </a:endParaRPr>
                    </a:p>
                  </a:txBody>
                  <a:tcPr marR="9525" marT="9525" marB="0" anchor="ctr"/>
                </a:tc>
                <a:tc>
                  <a:txBody>
                    <a:bodyPr/>
                    <a:lstStyle/>
                    <a:p>
                      <a:pPr algn="ctr" fontAlgn="ctr"/>
                      <a:r>
                        <a:rPr lang="en-US" sz="1200" b="1" u="none" strike="noStrike">
                          <a:effectLst/>
                        </a:rPr>
                        <a:t>8</a:t>
                      </a:r>
                      <a:endParaRPr lang="en-US" sz="1200" b="1" i="0" u="none" strike="noStrike">
                        <a:effectLst/>
                        <a:latin typeface="Arial"/>
                      </a:endParaRPr>
                    </a:p>
                  </a:txBody>
                  <a:tcPr marL="9525" marR="9525" marT="9525" marB="0" anchor="ctr"/>
                </a:tc>
              </a:tr>
              <a:tr h="370840">
                <a:tc vMerge="1">
                  <a:txBody>
                    <a:bodyPr/>
                    <a:lstStyle/>
                    <a:p>
                      <a:endParaRPr lang="en-US" dirty="0"/>
                    </a:p>
                  </a:txBody>
                  <a:tcPr/>
                </a:tc>
                <a:tc>
                  <a:txBody>
                    <a:bodyPr/>
                    <a:lstStyle/>
                    <a:p>
                      <a:pPr algn="l" fontAlgn="t"/>
                      <a:r>
                        <a:rPr lang="en-US" sz="1200" b="1" i="0" u="none" strike="noStrike" dirty="0" smtClean="0">
                          <a:effectLst/>
                          <a:latin typeface="+mn-lt"/>
                        </a:rPr>
                        <a:t>Logging</a:t>
                      </a:r>
                      <a:r>
                        <a:rPr lang="en-US" sz="1200" b="1" i="0" u="none" strike="noStrike" baseline="0" dirty="0" smtClean="0">
                          <a:effectLst/>
                          <a:latin typeface="+mn-lt"/>
                        </a:rPr>
                        <a:t> activity</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3</a:t>
                      </a:r>
                      <a:endParaRPr lang="en-US" sz="1200" b="1" i="0" u="none" strike="noStrike" dirty="0">
                        <a:effectLst/>
                        <a:latin typeface="Arial"/>
                      </a:endParaRPr>
                    </a:p>
                  </a:txBody>
                  <a:tcPr marL="9525" marR="9525" marT="9525" marB="0" anchor="ctr"/>
                </a:tc>
                <a:tc vMerge="1">
                  <a:txBody>
                    <a:bodyPr/>
                    <a:lstStyle/>
                    <a:p>
                      <a:endParaRPr lang="en-US"/>
                    </a:p>
                  </a:txBody>
                  <a:tcPr/>
                </a:tc>
                <a:tc>
                  <a:txBody>
                    <a:bodyPr/>
                    <a:lstStyle/>
                    <a:p>
                      <a:pPr algn="l" fontAlgn="t"/>
                      <a:r>
                        <a:rPr lang="en-US" sz="1200" b="1" u="none" strike="noStrike" dirty="0">
                          <a:effectLst/>
                        </a:rPr>
                        <a:t>Air quality - </a:t>
                      </a:r>
                      <a:r>
                        <a:rPr lang="en-US" sz="1200" b="1" u="none" strike="noStrike" dirty="0" err="1" smtClean="0">
                          <a:effectLst/>
                        </a:rPr>
                        <a:t>sulphur</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5</a:t>
                      </a:r>
                      <a:endParaRPr lang="en-US" sz="1200" b="1" i="0" u="none" strike="noStrike" dirty="0">
                        <a:effectLst/>
                        <a:latin typeface="Arial"/>
                      </a:endParaRPr>
                    </a:p>
                  </a:txBody>
                  <a:tcPr marL="9525" marR="9525" marT="9525" marB="0" anchor="ctr"/>
                </a:tc>
                <a:tc vMerge="1">
                  <a:txBody>
                    <a:bodyPr/>
                    <a:lstStyle/>
                    <a:p>
                      <a:endParaRPr lang="en-US"/>
                    </a:p>
                  </a:txBody>
                  <a:tcPr/>
                </a:tc>
                <a:tc>
                  <a:txBody>
                    <a:bodyPr/>
                    <a:lstStyle/>
                    <a:p>
                      <a:pPr algn="l" fontAlgn="t"/>
                      <a:r>
                        <a:rPr lang="en-US" sz="1200" b="1" u="none" strike="noStrike" dirty="0">
                          <a:effectLst/>
                        </a:rPr>
                        <a:t>Change in winter temps</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2</a:t>
                      </a:r>
                      <a:endParaRPr lang="en-US" sz="1200" b="1" i="0" u="none" strike="noStrike" dirty="0">
                        <a:effectLst/>
                        <a:latin typeface="Arial"/>
                      </a:endParaRPr>
                    </a:p>
                  </a:txBody>
                  <a:tcPr marL="9525" marR="9525" marT="9525" marB="0" anchor="ctr"/>
                </a:tc>
              </a:tr>
              <a:tr h="370840">
                <a:tc vMerge="1">
                  <a:txBody>
                    <a:bodyPr/>
                    <a:lstStyle/>
                    <a:p>
                      <a:endParaRPr lang="en-US" sz="1200" dirty="0"/>
                    </a:p>
                  </a:txBody>
                  <a:tcPr/>
                </a:tc>
                <a:tc>
                  <a:txBody>
                    <a:bodyPr/>
                    <a:lstStyle/>
                    <a:p>
                      <a:pPr algn="l" fontAlgn="t"/>
                      <a:r>
                        <a:rPr lang="en-US" sz="1200" b="1" u="none" strike="noStrike" dirty="0">
                          <a:effectLst/>
                        </a:rPr>
                        <a:t>Change in biodiversity</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2</a:t>
                      </a:r>
                      <a:endParaRPr lang="en-US" sz="1200" b="1" i="0" u="none" strike="noStrike" dirty="0">
                        <a:effectLst/>
                        <a:latin typeface="Arial"/>
                      </a:endParaRPr>
                    </a:p>
                  </a:txBody>
                  <a:tcPr marL="9525" marR="9525" marT="9525" marB="0" anchor="ctr"/>
                </a:tc>
                <a:tc vMerge="1">
                  <a:txBody>
                    <a:bodyPr/>
                    <a:lstStyle/>
                    <a:p>
                      <a:endParaRPr lang="en-US" sz="1200" dirty="0"/>
                    </a:p>
                  </a:txBody>
                  <a:tcPr/>
                </a:tc>
                <a:tc>
                  <a:txBody>
                    <a:bodyPr/>
                    <a:lstStyle/>
                    <a:p>
                      <a:pPr algn="l" fontAlgn="t"/>
                      <a:r>
                        <a:rPr lang="en-US" sz="1200" b="1" u="none" strike="noStrike" dirty="0">
                          <a:effectLst/>
                        </a:rPr>
                        <a:t>Air quality - </a:t>
                      </a:r>
                      <a:r>
                        <a:rPr lang="en-US" sz="1200" b="1" u="none" strike="noStrike" dirty="0" smtClean="0">
                          <a:effectLst/>
                        </a:rPr>
                        <a:t>nitrogen</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5</a:t>
                      </a:r>
                      <a:endParaRPr lang="en-US" sz="1200" b="1" i="0" u="none" strike="noStrike" dirty="0">
                        <a:effectLst/>
                        <a:latin typeface="Arial"/>
                      </a:endParaRPr>
                    </a:p>
                  </a:txBody>
                  <a:tcPr marL="9525" marR="9525" marT="9525" marB="0" anchor="ctr"/>
                </a:tc>
                <a:tc vMerge="1">
                  <a:txBody>
                    <a:bodyPr/>
                    <a:lstStyle/>
                    <a:p>
                      <a:endParaRPr lang="en-US" sz="1200" dirty="0"/>
                    </a:p>
                  </a:txBody>
                  <a:tcPr/>
                </a:tc>
                <a:tc>
                  <a:txBody>
                    <a:bodyPr/>
                    <a:lstStyle/>
                    <a:p>
                      <a:pPr algn="l" fontAlgn="t"/>
                      <a:r>
                        <a:rPr lang="en-US" sz="1200" b="1" u="none" strike="noStrike" dirty="0">
                          <a:effectLst/>
                        </a:rPr>
                        <a:t>Beaver removal </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2</a:t>
                      </a:r>
                      <a:endParaRPr lang="en-US" sz="1200" b="1" i="0" u="none" strike="noStrike" dirty="0">
                        <a:effectLst/>
                        <a:latin typeface="Arial"/>
                      </a:endParaRPr>
                    </a:p>
                  </a:txBody>
                  <a:tcPr marL="9525" marR="9525" marT="9525" marB="0" anchor="ctr"/>
                </a:tc>
              </a:tr>
              <a:tr h="370840">
                <a:tc vMerge="1">
                  <a:txBody>
                    <a:bodyPr/>
                    <a:lstStyle/>
                    <a:p>
                      <a:endParaRPr lang="en-US" sz="1200" dirty="0"/>
                    </a:p>
                  </a:txBody>
                  <a:tcPr/>
                </a:tc>
                <a:tc>
                  <a:txBody>
                    <a:bodyPr/>
                    <a:lstStyle/>
                    <a:p>
                      <a:pPr algn="l" fontAlgn="t"/>
                      <a:r>
                        <a:rPr lang="en-US" sz="1200" b="1" u="none" strike="noStrike" dirty="0">
                          <a:effectLst/>
                        </a:rPr>
                        <a:t>Extirpated Species</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2</a:t>
                      </a:r>
                      <a:endParaRPr lang="en-US" sz="1200" b="1" i="0" u="none" strike="noStrike" dirty="0">
                        <a:effectLst/>
                        <a:latin typeface="Arial"/>
                      </a:endParaRPr>
                    </a:p>
                  </a:txBody>
                  <a:tcPr marL="9525" marR="9525" marT="9525" marB="0" anchor="ctr"/>
                </a:tc>
                <a:tc vMerge="1">
                  <a:txBody>
                    <a:bodyPr/>
                    <a:lstStyle/>
                    <a:p>
                      <a:endParaRPr lang="en-US" sz="1200" dirty="0"/>
                    </a:p>
                  </a:txBody>
                  <a:tcPr/>
                </a:tc>
                <a:tc>
                  <a:txBody>
                    <a:bodyPr/>
                    <a:lstStyle/>
                    <a:p>
                      <a:pPr algn="l" fontAlgn="t"/>
                      <a:r>
                        <a:rPr lang="en-US" sz="1200" b="1" u="none" strike="noStrike" dirty="0" smtClean="0">
                          <a:effectLst/>
                        </a:rPr>
                        <a:t>Dammed </a:t>
                      </a:r>
                      <a:r>
                        <a:rPr lang="en-US" sz="1200" b="1" u="none" strike="noStrike" dirty="0">
                          <a:effectLst/>
                        </a:rPr>
                        <a:t>water</a:t>
                      </a:r>
                      <a:endParaRPr lang="en-US" sz="1200" b="1" i="0" u="none" strike="noStrike" dirty="0">
                        <a:solidFill>
                          <a:srgbClr val="000000"/>
                        </a:solidFill>
                        <a:effectLst/>
                        <a:latin typeface="Arial"/>
                      </a:endParaRPr>
                    </a:p>
                  </a:txBody>
                  <a:tcPr marR="9525" marT="9525" marB="0" anchor="ctr"/>
                </a:tc>
                <a:tc>
                  <a:txBody>
                    <a:bodyPr/>
                    <a:lstStyle/>
                    <a:p>
                      <a:pPr algn="ctr" fontAlgn="ctr"/>
                      <a:r>
                        <a:rPr lang="en-US" sz="1200" b="1" u="none" strike="noStrike" dirty="0">
                          <a:effectLst/>
                        </a:rPr>
                        <a:t>2</a:t>
                      </a:r>
                      <a:endParaRPr lang="en-US" sz="1200" b="1" i="0" u="none" strike="noStrike" dirty="0">
                        <a:solidFill>
                          <a:srgbClr val="000000"/>
                        </a:solidFill>
                        <a:effectLst/>
                        <a:latin typeface="Arial"/>
                      </a:endParaRPr>
                    </a:p>
                  </a:txBody>
                  <a:tcPr marL="9525" marR="9525" marT="9525" marB="0" anchor="ctr"/>
                </a:tc>
                <a:tc vMerge="1">
                  <a:txBody>
                    <a:bodyPr/>
                    <a:lstStyle/>
                    <a:p>
                      <a:endParaRPr lang="en-US" sz="1200" dirty="0"/>
                    </a:p>
                  </a:txBody>
                  <a:tcPr/>
                </a:tc>
                <a:tc rowSpan="2" gridSpan="2">
                  <a:txBody>
                    <a:bodyPr/>
                    <a:lstStyle/>
                    <a:p>
                      <a:endParaRPr lang="en-US" sz="1200" b="1" dirty="0"/>
                    </a:p>
                  </a:txBody>
                  <a:tcPr marL="9525" marR="9525" marT="9525" marB="0"/>
                </a:tc>
                <a:tc rowSpan="2" hMerge="1">
                  <a:txBody>
                    <a:bodyPr/>
                    <a:lstStyle/>
                    <a:p>
                      <a:endParaRPr lang="en-US" dirty="0"/>
                    </a:p>
                  </a:txBody>
                  <a:tcPr marL="9525" marR="9525" marT="9525" marB="0" anchor="ctr"/>
                </a:tc>
              </a:tr>
              <a:tr h="370840">
                <a:tc vMerge="1">
                  <a:txBody>
                    <a:bodyPr/>
                    <a:lstStyle/>
                    <a:p>
                      <a:endParaRPr lang="en-US" sz="1200" dirty="0"/>
                    </a:p>
                  </a:txBody>
                  <a:tcPr/>
                </a:tc>
                <a:tc>
                  <a:txBody>
                    <a:bodyPr/>
                    <a:lstStyle/>
                    <a:p>
                      <a:pPr algn="l" fontAlgn="t"/>
                      <a:r>
                        <a:rPr lang="en-US" sz="1200" b="1" u="none" strike="noStrike" dirty="0">
                          <a:effectLst/>
                        </a:rPr>
                        <a:t>Habituated bears</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1</a:t>
                      </a:r>
                      <a:endParaRPr lang="en-US" sz="1200" b="1" i="0" u="none" strike="noStrike" dirty="0">
                        <a:effectLst/>
                        <a:latin typeface="Arial"/>
                      </a:endParaRPr>
                    </a:p>
                  </a:txBody>
                  <a:tcPr marL="9525" marR="9525" marT="9525" marB="0" anchor="ctr"/>
                </a:tc>
                <a:tc vMerge="1">
                  <a:txBody>
                    <a:bodyPr/>
                    <a:lstStyle/>
                    <a:p>
                      <a:endParaRPr lang="en-US" sz="1200" dirty="0"/>
                    </a:p>
                  </a:txBody>
                  <a:tcPr/>
                </a:tc>
                <a:tc>
                  <a:txBody>
                    <a:bodyPr/>
                    <a:lstStyle/>
                    <a:p>
                      <a:pPr algn="l" fontAlgn="t"/>
                      <a:r>
                        <a:rPr lang="en-US" sz="1200" b="1" u="none" strike="noStrike" dirty="0">
                          <a:effectLst/>
                        </a:rPr>
                        <a:t>Soil erosion - dam water </a:t>
                      </a:r>
                      <a:r>
                        <a:rPr lang="en-US" sz="1200" b="1" u="none" strike="noStrike" dirty="0" smtClean="0">
                          <a:effectLst/>
                        </a:rPr>
                        <a:t>levels</a:t>
                      </a:r>
                      <a:endParaRPr lang="en-US" sz="1200" b="1" i="0" u="none" strike="noStrike" dirty="0">
                        <a:solidFill>
                          <a:srgbClr val="000000"/>
                        </a:solidFill>
                        <a:effectLst/>
                        <a:latin typeface="Arial"/>
                      </a:endParaRPr>
                    </a:p>
                  </a:txBody>
                  <a:tcPr marR="9525" marT="9525" marB="0" anchor="ctr"/>
                </a:tc>
                <a:tc>
                  <a:txBody>
                    <a:bodyPr/>
                    <a:lstStyle/>
                    <a:p>
                      <a:pPr algn="ctr" fontAlgn="ctr"/>
                      <a:r>
                        <a:rPr lang="en-US" sz="1200" u="none" strike="noStrike" dirty="0">
                          <a:effectLst/>
                        </a:rPr>
                        <a:t>1</a:t>
                      </a:r>
                      <a:endParaRPr lang="en-US" sz="1200" b="1" i="0" u="none" strike="noStrike" dirty="0">
                        <a:solidFill>
                          <a:srgbClr val="000000"/>
                        </a:solidFill>
                        <a:effectLst/>
                        <a:latin typeface="Arial"/>
                      </a:endParaRPr>
                    </a:p>
                  </a:txBody>
                  <a:tcPr marL="9525" marR="9525" marT="9525" marB="0" anchor="ctr"/>
                </a:tc>
                <a:tc vMerge="1">
                  <a:txBody>
                    <a:bodyPr/>
                    <a:lstStyle/>
                    <a:p>
                      <a:endParaRPr lang="en-US" sz="1200" dirty="0"/>
                    </a:p>
                  </a:txBody>
                  <a:tcPr/>
                </a:tc>
                <a:tc gridSpan="2" vMerge="1">
                  <a:txBody>
                    <a:bodyPr/>
                    <a:lstStyle/>
                    <a:p>
                      <a:endParaRPr lang="en-US" sz="1200" dirty="0"/>
                    </a:p>
                  </a:txBody>
                  <a:tcPr/>
                </a:tc>
                <a:tc hMerge="1" vMerge="1">
                  <a:txBody>
                    <a:bodyPr/>
                    <a:lstStyle/>
                    <a:p>
                      <a:endParaRPr lang="en-US" sz="1200" dirty="0"/>
                    </a:p>
                  </a:txBody>
                  <a:tcPr/>
                </a:tc>
              </a:tr>
            </a:tbl>
          </a:graphicData>
        </a:graphic>
      </p:graphicFrame>
      <p:pic>
        <p:nvPicPr>
          <p:cNvPr id="4" name="Content Placeholder 3"/>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9605" y="990600"/>
            <a:ext cx="9153605" cy="3439492"/>
          </a:xfrm>
        </p:spPr>
      </p:pic>
    </p:spTree>
    <p:extLst>
      <p:ext uri="{BB962C8B-B14F-4D97-AF65-F5344CB8AC3E}">
        <p14:creationId xmlns:p14="http://schemas.microsoft.com/office/powerpoint/2010/main" val="783928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Untrammeled quality</a:t>
            </a:r>
            <a:endParaRPr lang="en-US" b="1" dirty="0"/>
          </a:p>
        </p:txBody>
      </p:sp>
      <p:graphicFrame>
        <p:nvGraphicFramePr>
          <p:cNvPr id="9" name="Table 8"/>
          <p:cNvGraphicFramePr>
            <a:graphicFrameLocks noGrp="1"/>
          </p:cNvGraphicFramePr>
          <p:nvPr>
            <p:extLst/>
          </p:nvPr>
        </p:nvGraphicFramePr>
        <p:xfrm>
          <a:off x="0" y="4999355"/>
          <a:ext cx="9144000" cy="1863090"/>
        </p:xfrm>
        <a:graphic>
          <a:graphicData uri="http://schemas.openxmlformats.org/drawingml/2006/table">
            <a:tbl>
              <a:tblPr firstRow="1" bandRow="1">
                <a:tableStyleId>{22838BEF-8BB2-4498-84A7-C5851F593DF1}</a:tableStyleId>
              </a:tblPr>
              <a:tblGrid>
                <a:gridCol w="1143000"/>
                <a:gridCol w="1905000"/>
                <a:gridCol w="381000"/>
                <a:gridCol w="1905000"/>
                <a:gridCol w="381000"/>
                <a:gridCol w="1143000"/>
                <a:gridCol w="1828800"/>
                <a:gridCol w="457200"/>
              </a:tblGrid>
              <a:tr h="370840">
                <a:tc rowSpan="5">
                  <a:txBody>
                    <a:bodyPr/>
                    <a:lstStyle/>
                    <a:p>
                      <a:pPr algn="l" fontAlgn="b"/>
                      <a:r>
                        <a:rPr lang="en-US" sz="1200" b="1" u="none" strike="noStrike" dirty="0">
                          <a:effectLst/>
                        </a:rPr>
                        <a:t>Actions authorized by the Federal land manger that manipulate the biophysical environment</a:t>
                      </a:r>
                      <a:endParaRPr lang="en-US" sz="1200" b="1" i="0" u="none" strike="noStrike" dirty="0">
                        <a:effectLst/>
                        <a:latin typeface="Arial"/>
                      </a:endParaRPr>
                    </a:p>
                  </a:txBody>
                  <a:tcPr marR="9525" marT="9525" marB="0">
                    <a:solidFill>
                      <a:schemeClr val="accent5">
                        <a:lumMod val="75000"/>
                      </a:schemeClr>
                    </a:solidFill>
                  </a:tcPr>
                </a:tc>
                <a:tc>
                  <a:txBody>
                    <a:bodyPr/>
                    <a:lstStyle/>
                    <a:p>
                      <a:pPr algn="l" fontAlgn="t"/>
                      <a:r>
                        <a:rPr lang="en-US" sz="1200" b="1" u="none" strike="noStrike" dirty="0">
                          <a:effectLst/>
                        </a:rPr>
                        <a:t>Fires suppressed</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10</a:t>
                      </a:r>
                      <a:endParaRPr lang="en-US" sz="1200" b="1" i="0" u="none" strike="noStrike" dirty="0">
                        <a:effectLst/>
                        <a:latin typeface="Arial"/>
                      </a:endParaRPr>
                    </a:p>
                  </a:txBody>
                  <a:tcPr marL="9525" marR="9525" marT="9525" marB="0" anchor="ctr"/>
                </a:tc>
                <a:tc>
                  <a:txBody>
                    <a:bodyPr/>
                    <a:lstStyle/>
                    <a:p>
                      <a:pPr algn="l" fontAlgn="t"/>
                      <a:r>
                        <a:rPr lang="en-US" sz="1200" b="1" u="none" strike="noStrike" dirty="0">
                          <a:effectLst/>
                        </a:rPr>
                        <a:t>Dam </a:t>
                      </a:r>
                      <a:r>
                        <a:rPr lang="en-US" sz="1200" b="1" u="none" strike="noStrike" dirty="0" smtClean="0">
                          <a:effectLst/>
                        </a:rPr>
                        <a:t>water manipulation</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1</a:t>
                      </a:r>
                      <a:endParaRPr lang="en-US" sz="1200" b="1" i="0" u="none" strike="noStrike" dirty="0">
                        <a:effectLst/>
                        <a:latin typeface="Arial"/>
                      </a:endParaRPr>
                    </a:p>
                  </a:txBody>
                  <a:tcPr marL="9525" marR="9525" marT="9525" marB="0" anchor="ctr"/>
                </a:tc>
                <a:tc rowSpan="5">
                  <a:txBody>
                    <a:bodyPr/>
                    <a:lstStyle/>
                    <a:p>
                      <a:pPr algn="l" fontAlgn="b"/>
                      <a:r>
                        <a:rPr lang="en-US" sz="1200" b="1" u="none" strike="noStrike" dirty="0">
                          <a:effectLst/>
                        </a:rPr>
                        <a:t>Actions not authorized by the Federal land manager that manipulate the biophysical environment</a:t>
                      </a:r>
                      <a:endParaRPr lang="en-US" sz="1200" b="1" i="0" u="none" strike="noStrike" dirty="0">
                        <a:effectLst/>
                        <a:latin typeface="Arial"/>
                      </a:endParaRPr>
                    </a:p>
                  </a:txBody>
                  <a:tcPr marR="9525" marT="9525" marB="0">
                    <a:solidFill>
                      <a:schemeClr val="accent5">
                        <a:lumMod val="75000"/>
                      </a:schemeClr>
                    </a:solidFill>
                  </a:tcPr>
                </a:tc>
                <a:tc>
                  <a:txBody>
                    <a:bodyPr/>
                    <a:lstStyle/>
                    <a:p>
                      <a:pPr algn="l" fontAlgn="t"/>
                      <a:r>
                        <a:rPr lang="en-US" sz="1200" b="1" u="none" strike="noStrike" dirty="0" smtClean="0">
                          <a:effectLst/>
                        </a:rPr>
                        <a:t>Vandalism of natural resources</a:t>
                      </a:r>
                      <a:endParaRPr lang="en-US" sz="1200" b="1" i="0" u="none" strike="noStrike" dirty="0">
                        <a:effectLst/>
                        <a:latin typeface="Arial"/>
                      </a:endParaRPr>
                    </a:p>
                  </a:txBody>
                  <a:tcPr marR="9525" marT="9525" marB="0" anchor="ctr"/>
                </a:tc>
                <a:tc>
                  <a:txBody>
                    <a:bodyPr/>
                    <a:lstStyle/>
                    <a:p>
                      <a:pPr algn="ctr" fontAlgn="ctr"/>
                      <a:r>
                        <a:rPr lang="en-US" sz="1200" b="1" u="none" strike="noStrike">
                          <a:effectLst/>
                        </a:rPr>
                        <a:t>2</a:t>
                      </a:r>
                      <a:endParaRPr lang="en-US" sz="1200" b="1" i="0" u="none" strike="noStrike">
                        <a:effectLst/>
                        <a:latin typeface="Arial"/>
                      </a:endParaRPr>
                    </a:p>
                  </a:txBody>
                  <a:tcPr marL="9525" marR="9525" marT="9525" marB="0" anchor="ctr"/>
                </a:tc>
              </a:tr>
              <a:tr h="370840">
                <a:tc vMerge="1">
                  <a:txBody>
                    <a:bodyPr/>
                    <a:lstStyle/>
                    <a:p>
                      <a:endParaRPr lang="en-US" dirty="0"/>
                    </a:p>
                  </a:txBody>
                  <a:tcPr/>
                </a:tc>
                <a:tc>
                  <a:txBody>
                    <a:bodyPr/>
                    <a:lstStyle/>
                    <a:p>
                      <a:pPr algn="l" fontAlgn="t"/>
                      <a:r>
                        <a:rPr lang="en-US" sz="1200" b="1" u="none" strike="noStrike" dirty="0">
                          <a:effectLst/>
                        </a:rPr>
                        <a:t>Fish stocking</a:t>
                      </a:r>
                      <a:endParaRPr lang="en-US" sz="1200" b="1" i="0" u="none" strike="noStrike" dirty="0">
                        <a:solidFill>
                          <a:srgbClr val="000000"/>
                        </a:solidFill>
                        <a:effectLst/>
                        <a:latin typeface="Arial"/>
                      </a:endParaRPr>
                    </a:p>
                  </a:txBody>
                  <a:tcPr marR="9525" marT="9525" marB="0" anchor="ctr"/>
                </a:tc>
                <a:tc>
                  <a:txBody>
                    <a:bodyPr/>
                    <a:lstStyle/>
                    <a:p>
                      <a:pPr algn="ctr" fontAlgn="ctr"/>
                      <a:r>
                        <a:rPr lang="en-US" sz="1200" b="1" u="none" strike="noStrike" dirty="0">
                          <a:effectLst/>
                        </a:rPr>
                        <a:t>8</a:t>
                      </a:r>
                      <a:endParaRPr lang="en-US" sz="1200" b="1" i="0" u="none" strike="noStrike" dirty="0">
                        <a:solidFill>
                          <a:srgbClr val="000000"/>
                        </a:solidFill>
                        <a:effectLst/>
                        <a:latin typeface="Arial"/>
                      </a:endParaRPr>
                    </a:p>
                  </a:txBody>
                  <a:tcPr marL="9525" marR="9525" marT="9525" marB="0" anchor="ctr"/>
                </a:tc>
                <a:tc>
                  <a:txBody>
                    <a:bodyPr/>
                    <a:lstStyle/>
                    <a:p>
                      <a:pPr algn="l" fontAlgn="t"/>
                      <a:r>
                        <a:rPr lang="en-US" sz="1200" b="1" u="none" strike="noStrike" dirty="0">
                          <a:effectLst/>
                        </a:rPr>
                        <a:t>Animal manipulation </a:t>
                      </a:r>
                      <a:endParaRPr lang="en-US" sz="1200" b="1" i="0" u="none" strike="noStrike" dirty="0">
                        <a:solidFill>
                          <a:srgbClr val="000000"/>
                        </a:solidFill>
                        <a:effectLst/>
                        <a:latin typeface="Arial"/>
                      </a:endParaRPr>
                    </a:p>
                  </a:txBody>
                  <a:tcPr marR="9525" marT="9525" marB="0" anchor="ctr"/>
                </a:tc>
                <a:tc>
                  <a:txBody>
                    <a:bodyPr/>
                    <a:lstStyle/>
                    <a:p>
                      <a:pPr algn="ctr" fontAlgn="ctr"/>
                      <a:r>
                        <a:rPr lang="en-US" sz="1200" b="1" u="none" strike="noStrike" dirty="0">
                          <a:effectLst/>
                        </a:rPr>
                        <a:t>1</a:t>
                      </a:r>
                      <a:endParaRPr lang="en-US" sz="1200" b="1" i="0" u="none" strike="noStrike" dirty="0">
                        <a:solidFill>
                          <a:srgbClr val="000000"/>
                        </a:solidFill>
                        <a:effectLst/>
                        <a:latin typeface="Arial"/>
                      </a:endParaRPr>
                    </a:p>
                  </a:txBody>
                  <a:tcPr marL="9525" marR="9525" marT="9525" marB="0" anchor="ctr"/>
                </a:tc>
                <a:tc vMerge="1">
                  <a:txBody>
                    <a:bodyPr/>
                    <a:lstStyle/>
                    <a:p>
                      <a:endParaRPr lang="en-US" dirty="0"/>
                    </a:p>
                  </a:txBody>
                  <a:tcPr/>
                </a:tc>
                <a:tc>
                  <a:txBody>
                    <a:bodyPr/>
                    <a:lstStyle/>
                    <a:p>
                      <a:pPr algn="l" fontAlgn="t"/>
                      <a:r>
                        <a:rPr lang="en-US" sz="1200" b="1" u="none" strike="noStrike" dirty="0">
                          <a:effectLst/>
                        </a:rPr>
                        <a:t>Poaching </a:t>
                      </a:r>
                      <a:endParaRPr lang="en-US" sz="1200" b="1" i="0" u="none" strike="noStrike" dirty="0">
                        <a:effectLst/>
                        <a:latin typeface="Arial"/>
                      </a:endParaRPr>
                    </a:p>
                  </a:txBody>
                  <a:tcPr marR="9525" marT="9525" marB="0" anchor="ctr"/>
                </a:tc>
                <a:tc>
                  <a:txBody>
                    <a:bodyPr/>
                    <a:lstStyle/>
                    <a:p>
                      <a:pPr algn="ctr" fontAlgn="ctr"/>
                      <a:r>
                        <a:rPr lang="en-US" sz="1200" b="1" u="none" strike="noStrike" dirty="0">
                          <a:effectLst/>
                        </a:rPr>
                        <a:t>1</a:t>
                      </a:r>
                      <a:endParaRPr lang="en-US" sz="1200" b="1" i="0" u="none" strike="noStrike" dirty="0">
                        <a:effectLst/>
                        <a:latin typeface="Arial"/>
                      </a:endParaRPr>
                    </a:p>
                  </a:txBody>
                  <a:tcPr marL="9525" marR="9525" marT="9525" marB="0" anchor="ctr"/>
                </a:tc>
              </a:tr>
              <a:tr h="370840">
                <a:tc vMerge="1">
                  <a:txBody>
                    <a:bodyPr/>
                    <a:lstStyle/>
                    <a:p>
                      <a:endParaRPr lang="en-US" dirty="0"/>
                    </a:p>
                  </a:txBody>
                  <a:tcPr/>
                </a:tc>
                <a:tc>
                  <a:txBody>
                    <a:bodyPr/>
                    <a:lstStyle/>
                    <a:p>
                      <a:pPr algn="l" fontAlgn="t"/>
                      <a:r>
                        <a:rPr lang="en-US" sz="1200" b="1" u="none" strike="noStrike" dirty="0">
                          <a:effectLst/>
                        </a:rPr>
                        <a:t>Prescribed fires</a:t>
                      </a:r>
                      <a:endParaRPr lang="en-US" sz="1200" b="1" i="0" u="none" strike="noStrike" dirty="0">
                        <a:solidFill>
                          <a:srgbClr val="000000"/>
                        </a:solidFill>
                        <a:effectLst/>
                        <a:latin typeface="Arial"/>
                      </a:endParaRPr>
                    </a:p>
                  </a:txBody>
                  <a:tcPr marR="9525" marT="9525" marB="0" anchor="ctr"/>
                </a:tc>
                <a:tc>
                  <a:txBody>
                    <a:bodyPr/>
                    <a:lstStyle/>
                    <a:p>
                      <a:pPr algn="ctr" fontAlgn="ctr"/>
                      <a:r>
                        <a:rPr lang="en-US" sz="1200" b="1" u="none" strike="noStrike" dirty="0">
                          <a:effectLst/>
                        </a:rPr>
                        <a:t>8</a:t>
                      </a:r>
                      <a:endParaRPr lang="en-US" sz="1200" b="1" i="0" u="none" strike="noStrike" dirty="0">
                        <a:solidFill>
                          <a:srgbClr val="000000"/>
                        </a:solidFill>
                        <a:effectLst/>
                        <a:latin typeface="Arial"/>
                      </a:endParaRPr>
                    </a:p>
                  </a:txBody>
                  <a:tcPr marL="9525" marR="9525" marT="9525" marB="0" anchor="ctr"/>
                </a:tc>
                <a:tc>
                  <a:txBody>
                    <a:bodyPr/>
                    <a:lstStyle/>
                    <a:p>
                      <a:pPr algn="l" fontAlgn="t"/>
                      <a:r>
                        <a:rPr lang="en-US" sz="1200" b="1" u="none" strike="noStrike" dirty="0" smtClean="0">
                          <a:effectLst/>
                        </a:rPr>
                        <a:t>Disturbed/manipulated-lands facility maintenance</a:t>
                      </a:r>
                      <a:endParaRPr lang="en-US" sz="1200" b="1" i="0" u="none" strike="noStrike" dirty="0">
                        <a:solidFill>
                          <a:srgbClr val="000000"/>
                        </a:solidFill>
                        <a:effectLst/>
                        <a:latin typeface="Arial"/>
                      </a:endParaRPr>
                    </a:p>
                  </a:txBody>
                  <a:tcPr marR="9525" marT="9525" marB="0" anchor="ctr"/>
                </a:tc>
                <a:tc>
                  <a:txBody>
                    <a:bodyPr/>
                    <a:lstStyle/>
                    <a:p>
                      <a:pPr algn="ctr" fontAlgn="ctr"/>
                      <a:r>
                        <a:rPr lang="en-US" sz="1200" b="1" u="none" strike="noStrike" dirty="0">
                          <a:effectLst/>
                        </a:rPr>
                        <a:t>1</a:t>
                      </a:r>
                      <a:endParaRPr lang="en-US" sz="1200" b="1" i="0" u="none" strike="noStrike" dirty="0">
                        <a:solidFill>
                          <a:srgbClr val="000000"/>
                        </a:solidFill>
                        <a:effectLst/>
                        <a:latin typeface="Arial"/>
                      </a:endParaRPr>
                    </a:p>
                  </a:txBody>
                  <a:tcPr marL="9525" marR="9525" marT="9525" marB="0" anchor="ctr"/>
                </a:tc>
                <a:tc vMerge="1">
                  <a:txBody>
                    <a:bodyPr/>
                    <a:lstStyle/>
                    <a:p>
                      <a:endParaRPr lang="en-US" dirty="0"/>
                    </a:p>
                  </a:txBody>
                  <a:tcPr/>
                </a:tc>
                <a:tc rowSpan="3" gridSpan="2">
                  <a:txBody>
                    <a:bodyPr/>
                    <a:lstStyle/>
                    <a:p>
                      <a:endParaRPr lang="en-US" sz="1200" b="1" dirty="0"/>
                    </a:p>
                  </a:txBody>
                  <a:tcPr/>
                </a:tc>
                <a:tc rowSpan="3" hMerge="1">
                  <a:txBody>
                    <a:bodyPr/>
                    <a:lstStyle/>
                    <a:p>
                      <a:endParaRPr lang="en-US"/>
                    </a:p>
                  </a:txBody>
                  <a:tcPr/>
                </a:tc>
              </a:tr>
              <a:tr h="370840">
                <a:tc vMerge="1">
                  <a:txBody>
                    <a:bodyPr/>
                    <a:lstStyle/>
                    <a:p>
                      <a:endParaRPr lang="en-US" dirty="0"/>
                    </a:p>
                  </a:txBody>
                  <a:tcPr/>
                </a:tc>
                <a:tc>
                  <a:txBody>
                    <a:bodyPr/>
                    <a:lstStyle/>
                    <a:p>
                      <a:pPr algn="l" fontAlgn="t"/>
                      <a:r>
                        <a:rPr lang="en-US" sz="1200" b="1" u="none" strike="noStrike" dirty="0" smtClean="0">
                          <a:effectLst/>
                        </a:rPr>
                        <a:t>Fish/lake </a:t>
                      </a:r>
                      <a:r>
                        <a:rPr lang="en-US" sz="1200" b="1" u="none" strike="noStrike" dirty="0">
                          <a:effectLst/>
                        </a:rPr>
                        <a:t>survey</a:t>
                      </a:r>
                      <a:endParaRPr lang="en-US" sz="1200" b="1" i="0" u="none" strike="noStrike" dirty="0">
                        <a:solidFill>
                          <a:srgbClr val="000000"/>
                        </a:solidFill>
                        <a:effectLst/>
                        <a:latin typeface="Arial"/>
                      </a:endParaRPr>
                    </a:p>
                  </a:txBody>
                  <a:tcPr marR="9525" marT="9525" marB="0" anchor="ctr"/>
                </a:tc>
                <a:tc>
                  <a:txBody>
                    <a:bodyPr/>
                    <a:lstStyle/>
                    <a:p>
                      <a:pPr algn="ctr" fontAlgn="ctr"/>
                      <a:r>
                        <a:rPr lang="en-US" sz="1200" b="1" u="none" strike="noStrike" dirty="0">
                          <a:effectLst/>
                        </a:rPr>
                        <a:t>5</a:t>
                      </a:r>
                      <a:endParaRPr lang="en-US" sz="1200" b="1" i="0" u="none" strike="noStrike" dirty="0">
                        <a:solidFill>
                          <a:srgbClr val="000000"/>
                        </a:solidFill>
                        <a:effectLst/>
                        <a:latin typeface="Arial"/>
                      </a:endParaRPr>
                    </a:p>
                  </a:txBody>
                  <a:tcPr marL="9525" marR="9525" marT="9525" marB="0" anchor="ctr"/>
                </a:tc>
                <a:tc>
                  <a:txBody>
                    <a:bodyPr/>
                    <a:lstStyle/>
                    <a:p>
                      <a:pPr algn="l" fontAlgn="t"/>
                      <a:r>
                        <a:rPr lang="en-US" sz="1200" b="1" u="none" strike="noStrike" dirty="0">
                          <a:effectLst/>
                        </a:rPr>
                        <a:t>Fish spawn </a:t>
                      </a:r>
                      <a:r>
                        <a:rPr lang="en-US" sz="1200" b="1" u="none" strike="noStrike" dirty="0" smtClean="0">
                          <a:effectLst/>
                        </a:rPr>
                        <a:t>collection</a:t>
                      </a:r>
                      <a:endParaRPr lang="en-US" sz="1200" b="1" i="0" u="none" strike="noStrike" dirty="0">
                        <a:solidFill>
                          <a:srgbClr val="000000"/>
                        </a:solidFill>
                        <a:effectLst/>
                        <a:latin typeface="Arial"/>
                      </a:endParaRPr>
                    </a:p>
                  </a:txBody>
                  <a:tcPr marR="9525" marT="9525" marB="0" anchor="ctr"/>
                </a:tc>
                <a:tc>
                  <a:txBody>
                    <a:bodyPr/>
                    <a:lstStyle/>
                    <a:p>
                      <a:pPr algn="ctr" fontAlgn="ctr"/>
                      <a:r>
                        <a:rPr lang="en-US" sz="1200" b="1" u="none" strike="noStrike" dirty="0">
                          <a:effectLst/>
                        </a:rPr>
                        <a:t>1</a:t>
                      </a:r>
                      <a:endParaRPr lang="en-US" sz="1200" b="1" i="0" u="none" strike="noStrike" dirty="0">
                        <a:solidFill>
                          <a:srgbClr val="000000"/>
                        </a:solidFill>
                        <a:effectLst/>
                        <a:latin typeface="Arial"/>
                      </a:endParaRPr>
                    </a:p>
                  </a:txBody>
                  <a:tcPr marL="9525" marR="9525" marT="9525" marB="0" anchor="ctr"/>
                </a:tc>
                <a:tc vMerge="1">
                  <a:txBody>
                    <a:bodyPr/>
                    <a:lstStyle/>
                    <a:p>
                      <a:endParaRPr lang="en-US" dirty="0"/>
                    </a:p>
                  </a:txBody>
                  <a:tcPr/>
                </a:tc>
                <a:tc gridSpan="2" vMerge="1">
                  <a:txBody>
                    <a:bodyPr/>
                    <a:lstStyle/>
                    <a:p>
                      <a:endParaRPr lang="en-US" dirty="0"/>
                    </a:p>
                  </a:txBody>
                  <a:tcPr/>
                </a:tc>
                <a:tc hMerge="1" vMerge="1">
                  <a:txBody>
                    <a:bodyPr/>
                    <a:lstStyle/>
                    <a:p>
                      <a:endParaRPr lang="en-US" dirty="0"/>
                    </a:p>
                  </a:txBody>
                  <a:tcPr/>
                </a:tc>
              </a:tr>
              <a:tr h="370840">
                <a:tc vMerge="1">
                  <a:txBody>
                    <a:bodyPr/>
                    <a:lstStyle/>
                    <a:p>
                      <a:endParaRPr lang="en-US" dirty="0"/>
                    </a:p>
                  </a:txBody>
                  <a:tcPr/>
                </a:tc>
                <a:tc>
                  <a:txBody>
                    <a:bodyPr/>
                    <a:lstStyle/>
                    <a:p>
                      <a:pPr algn="l" fontAlgn="t"/>
                      <a:r>
                        <a:rPr lang="en-US" sz="1200" b="1" u="none" strike="noStrike" dirty="0">
                          <a:effectLst/>
                        </a:rPr>
                        <a:t>NNIS treatments</a:t>
                      </a:r>
                      <a:endParaRPr lang="en-US" sz="1200" b="1" i="0" u="none" strike="noStrike" dirty="0">
                        <a:solidFill>
                          <a:srgbClr val="000000"/>
                        </a:solidFill>
                        <a:effectLst/>
                        <a:latin typeface="Arial"/>
                      </a:endParaRPr>
                    </a:p>
                  </a:txBody>
                  <a:tcPr marR="9525" marT="9525" marB="0" anchor="ctr"/>
                </a:tc>
                <a:tc>
                  <a:txBody>
                    <a:bodyPr/>
                    <a:lstStyle/>
                    <a:p>
                      <a:pPr algn="ctr" fontAlgn="ctr"/>
                      <a:r>
                        <a:rPr lang="en-US" sz="1200" b="1" u="none" strike="noStrike" dirty="0">
                          <a:effectLst/>
                        </a:rPr>
                        <a:t>2</a:t>
                      </a:r>
                      <a:endParaRPr lang="en-US" sz="1200" b="1" i="0" u="none" strike="noStrike" dirty="0">
                        <a:solidFill>
                          <a:srgbClr val="000000"/>
                        </a:solidFill>
                        <a:effectLst/>
                        <a:latin typeface="Arial"/>
                      </a:endParaRPr>
                    </a:p>
                  </a:txBody>
                  <a:tcPr marL="9525" marR="9525" marT="9525" marB="0" anchor="ctr"/>
                </a:tc>
                <a:tc>
                  <a:txBody>
                    <a:bodyPr/>
                    <a:lstStyle/>
                    <a:p>
                      <a:endParaRPr lang="en-US" sz="1200" b="1" dirty="0"/>
                    </a:p>
                  </a:txBody>
                  <a:tcPr anchor="ctr"/>
                </a:tc>
                <a:tc>
                  <a:txBody>
                    <a:bodyPr/>
                    <a:lstStyle/>
                    <a:p>
                      <a:endParaRPr lang="en-US" sz="1200" b="1" dirty="0"/>
                    </a:p>
                  </a:txBody>
                  <a:tcPr anchor="ctr"/>
                </a:tc>
                <a:tc vMerge="1">
                  <a:txBody>
                    <a:bodyPr/>
                    <a:lstStyle/>
                    <a:p>
                      <a:endParaRPr lang="en-US" dirty="0"/>
                    </a:p>
                  </a:txBody>
                  <a:tcPr/>
                </a:tc>
                <a:tc gridSpan="2" vMerge="1">
                  <a:txBody>
                    <a:bodyPr/>
                    <a:lstStyle/>
                    <a:p>
                      <a:endParaRPr lang="en-US" dirty="0"/>
                    </a:p>
                  </a:txBody>
                  <a:tcPr/>
                </a:tc>
                <a:tc hMerge="1" vMerge="1">
                  <a:txBody>
                    <a:bodyPr/>
                    <a:lstStyle/>
                    <a:p>
                      <a:endParaRPr lang="en-US" dirty="0"/>
                    </a:p>
                  </a:txBody>
                  <a:tcPr/>
                </a:tc>
              </a:tr>
            </a:tbl>
          </a:graphicData>
        </a:graphic>
      </p:graphicFrame>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0" y="1023407"/>
            <a:ext cx="9138373" cy="3396193"/>
          </a:xfrm>
        </p:spPr>
      </p:pic>
    </p:spTree>
    <p:extLst>
      <p:ext uri="{BB962C8B-B14F-4D97-AF65-F5344CB8AC3E}">
        <p14:creationId xmlns:p14="http://schemas.microsoft.com/office/powerpoint/2010/main" val="94397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Undeveloped quality</a:t>
            </a:r>
            <a:endParaRPr lang="en-US" b="1" dirty="0"/>
          </a:p>
        </p:txBody>
      </p:sp>
      <p:graphicFrame>
        <p:nvGraphicFramePr>
          <p:cNvPr id="8" name="Table 7"/>
          <p:cNvGraphicFramePr>
            <a:graphicFrameLocks noGrp="1"/>
          </p:cNvGraphicFramePr>
          <p:nvPr>
            <p:extLst/>
          </p:nvPr>
        </p:nvGraphicFramePr>
        <p:xfrm>
          <a:off x="0" y="4995545"/>
          <a:ext cx="9144000" cy="1862455"/>
        </p:xfrm>
        <a:graphic>
          <a:graphicData uri="http://schemas.openxmlformats.org/drawingml/2006/table">
            <a:tbl>
              <a:tblPr firstRow="1" bandRow="1">
                <a:tableStyleId>{22838BEF-8BB2-4498-84A7-C5851F593DF1}</a:tableStyleId>
              </a:tblPr>
              <a:tblGrid>
                <a:gridCol w="1295400"/>
                <a:gridCol w="1371600"/>
                <a:gridCol w="457200"/>
                <a:gridCol w="914400"/>
                <a:gridCol w="1295400"/>
                <a:gridCol w="457200"/>
                <a:gridCol w="1143000"/>
                <a:gridCol w="1752600"/>
                <a:gridCol w="457200"/>
              </a:tblGrid>
              <a:tr h="457199">
                <a:tc rowSpan="4">
                  <a:txBody>
                    <a:bodyPr/>
                    <a:lstStyle/>
                    <a:p>
                      <a:r>
                        <a:rPr lang="en-US" sz="1200" b="1" dirty="0" smtClean="0">
                          <a:latin typeface="Calibri" panose="020F0502020204030204" pitchFamily="34" charset="0"/>
                        </a:rPr>
                        <a:t>Non-recreational structures, installations, and developments</a:t>
                      </a:r>
                      <a:endParaRPr lang="en-US" sz="1200" b="1" dirty="0">
                        <a:latin typeface="Calibri" panose="020F0502020204030204" pitchFamily="34" charset="0"/>
                      </a:endParaRPr>
                    </a:p>
                  </a:txBody>
                  <a:tcPr>
                    <a:solidFill>
                      <a:schemeClr val="accent5">
                        <a:lumMod val="75000"/>
                      </a:schemeClr>
                    </a:solidFill>
                  </a:tcPr>
                </a:tc>
                <a:tc>
                  <a:txBody>
                    <a:bodyPr/>
                    <a:lstStyle/>
                    <a:p>
                      <a:pPr algn="l" fontAlgn="t"/>
                      <a:r>
                        <a:rPr lang="en-US" sz="1200" b="1" u="none" strike="noStrike" dirty="0">
                          <a:effectLst/>
                          <a:latin typeface="Calibri" panose="020F0502020204030204" pitchFamily="34" charset="0"/>
                        </a:rPr>
                        <a:t>Authorized physical developments</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a:effectLst/>
                          <a:latin typeface="Calibri" panose="020F0502020204030204" pitchFamily="34" charset="0"/>
                        </a:rPr>
                        <a:t>3</a:t>
                      </a:r>
                      <a:endParaRPr lang="en-US" sz="1200" b="1" i="0" u="none" strike="noStrike">
                        <a:solidFill>
                          <a:srgbClr val="000000"/>
                        </a:solidFill>
                        <a:effectLst/>
                        <a:latin typeface="Calibri" panose="020F0502020204030204" pitchFamily="34" charset="0"/>
                      </a:endParaRPr>
                    </a:p>
                  </a:txBody>
                  <a:tcPr marL="9525" marR="9525" marT="9525" marB="0" anchor="ctr"/>
                </a:tc>
                <a:tc rowSpan="4">
                  <a:txBody>
                    <a:bodyPr/>
                    <a:lstStyle/>
                    <a:p>
                      <a:r>
                        <a:rPr lang="en-US" sz="1200" b="1" dirty="0" smtClean="0">
                          <a:latin typeface="Calibri" panose="020F0502020204030204" pitchFamily="34" charset="0"/>
                        </a:rPr>
                        <a:t>Inholdings</a:t>
                      </a:r>
                      <a:endParaRPr lang="en-US" sz="1200" b="1" dirty="0">
                        <a:latin typeface="Calibri" panose="020F0502020204030204" pitchFamily="34" charset="0"/>
                      </a:endParaRPr>
                    </a:p>
                  </a:txBody>
                  <a:tcPr>
                    <a:solidFill>
                      <a:schemeClr val="accent5">
                        <a:lumMod val="75000"/>
                      </a:schemeClr>
                    </a:solidFill>
                  </a:tcPr>
                </a:tc>
                <a:tc>
                  <a:txBody>
                    <a:bodyPr/>
                    <a:lstStyle/>
                    <a:p>
                      <a:pPr algn="l" fontAlgn="t"/>
                      <a:r>
                        <a:rPr lang="en-US" sz="1200" b="1" u="none" strike="noStrike" dirty="0">
                          <a:effectLst/>
                          <a:latin typeface="Calibri" panose="020F0502020204030204" pitchFamily="34" charset="0"/>
                        </a:rPr>
                        <a:t>Developed inholdings</a:t>
                      </a:r>
                      <a:endParaRPr lang="en-US" sz="1200" b="1" i="0" u="none" strike="noStrike" dirty="0">
                        <a:effectLst/>
                        <a:latin typeface="Calibri" panose="020F0502020204030204" pitchFamily="34" charset="0"/>
                      </a:endParaRPr>
                    </a:p>
                  </a:txBody>
                  <a:tcPr marR="9525" marT="9525" marB="0" anchor="ctr"/>
                </a:tc>
                <a:tc>
                  <a:txBody>
                    <a:bodyPr/>
                    <a:lstStyle/>
                    <a:p>
                      <a:pPr algn="ctr" fontAlgn="ctr"/>
                      <a:r>
                        <a:rPr lang="en-US" sz="1200" b="1" u="none" strike="noStrike">
                          <a:effectLst/>
                          <a:latin typeface="Calibri" panose="020F0502020204030204" pitchFamily="34" charset="0"/>
                        </a:rPr>
                        <a:t>3</a:t>
                      </a:r>
                      <a:endParaRPr lang="en-US" sz="1200" b="1" i="0" u="none" strike="noStrike">
                        <a:effectLst/>
                        <a:latin typeface="Calibri" panose="020F0502020204030204" pitchFamily="34" charset="0"/>
                      </a:endParaRPr>
                    </a:p>
                  </a:txBody>
                  <a:tcPr marL="9525" marR="9525" marT="9525" marB="0" anchor="ctr"/>
                </a:tc>
                <a:tc rowSpan="4">
                  <a:txBody>
                    <a:bodyPr/>
                    <a:lstStyle/>
                    <a:p>
                      <a:r>
                        <a:rPr lang="en-US" sz="1200" b="1" dirty="0" smtClean="0">
                          <a:latin typeface="Calibri" panose="020F0502020204030204" pitchFamily="34" charset="0"/>
                        </a:rPr>
                        <a:t>Use of motor</a:t>
                      </a:r>
                      <a:r>
                        <a:rPr lang="en-US" sz="1200" b="1" baseline="0" dirty="0" smtClean="0">
                          <a:latin typeface="Calibri" panose="020F0502020204030204" pitchFamily="34" charset="0"/>
                        </a:rPr>
                        <a:t> vehicles, motorized equipment, or mechanical transport</a:t>
                      </a:r>
                      <a:endParaRPr lang="en-US" sz="1200" b="1" dirty="0">
                        <a:latin typeface="Calibri" panose="020F0502020204030204" pitchFamily="34" charset="0"/>
                      </a:endParaRPr>
                    </a:p>
                  </a:txBody>
                  <a:tcPr>
                    <a:solidFill>
                      <a:schemeClr val="accent5">
                        <a:lumMod val="75000"/>
                      </a:schemeClr>
                    </a:solidFill>
                  </a:tcPr>
                </a:tc>
                <a:tc>
                  <a:txBody>
                    <a:bodyPr/>
                    <a:lstStyle/>
                    <a:p>
                      <a:pPr algn="l" fontAlgn="t"/>
                      <a:r>
                        <a:rPr lang="en-US" sz="1200" b="1" u="none" strike="noStrike" dirty="0">
                          <a:effectLst/>
                          <a:latin typeface="Calibri" panose="020F0502020204030204" pitchFamily="34" charset="0"/>
                        </a:rPr>
                        <a:t>Semi-primitive motorized/mechanized use</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a:effectLst/>
                          <a:latin typeface="Calibri" panose="020F0502020204030204" pitchFamily="34" charset="0"/>
                        </a:rPr>
                        <a:t>10</a:t>
                      </a:r>
                      <a:endParaRPr lang="en-US" sz="1200" b="1" i="0" u="none" strike="noStrike">
                        <a:solidFill>
                          <a:srgbClr val="000000"/>
                        </a:solidFill>
                        <a:effectLst/>
                        <a:latin typeface="Calibri" panose="020F0502020204030204" pitchFamily="34" charset="0"/>
                      </a:endParaRPr>
                    </a:p>
                  </a:txBody>
                  <a:tcPr marL="9525" marR="9525" marT="9525" marB="0" anchor="ctr"/>
                </a:tc>
              </a:tr>
              <a:tr h="370840">
                <a:tc vMerge="1">
                  <a:txBody>
                    <a:bodyPr/>
                    <a:lstStyle/>
                    <a:p>
                      <a:endParaRPr lang="en-US" dirty="0"/>
                    </a:p>
                  </a:txBody>
                  <a:tcPr/>
                </a:tc>
                <a:tc>
                  <a:txBody>
                    <a:bodyPr/>
                    <a:lstStyle/>
                    <a:p>
                      <a:pPr algn="l" fontAlgn="t"/>
                      <a:r>
                        <a:rPr lang="en-US" sz="1200" b="1" i="0" u="none" strike="noStrike" dirty="0" smtClean="0">
                          <a:effectLst/>
                          <a:latin typeface="Calibri" panose="020F0502020204030204" pitchFamily="34" charset="0"/>
                        </a:rPr>
                        <a:t>Research</a:t>
                      </a:r>
                      <a:endParaRPr lang="en-US" sz="1200" b="1" i="0" u="none" strike="noStrike" dirty="0">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1</a:t>
                      </a:r>
                      <a:endParaRPr lang="en-US" sz="1200" b="1" i="0" u="none" strike="noStrike" dirty="0">
                        <a:effectLst/>
                        <a:latin typeface="Calibri" panose="020F0502020204030204" pitchFamily="34" charset="0"/>
                      </a:endParaRPr>
                    </a:p>
                  </a:txBody>
                  <a:tcPr marL="9525" marR="9525" marT="9525" marB="0" anchor="ctr"/>
                </a:tc>
                <a:tc vMerge="1">
                  <a:txBody>
                    <a:bodyPr/>
                    <a:lstStyle/>
                    <a:p>
                      <a:endParaRPr lang="en-US" dirty="0"/>
                    </a:p>
                  </a:txBody>
                  <a:tcPr/>
                </a:tc>
                <a:tc>
                  <a:txBody>
                    <a:bodyPr/>
                    <a:lstStyle/>
                    <a:p>
                      <a:pPr algn="l" fontAlgn="t"/>
                      <a:r>
                        <a:rPr lang="en-US" sz="1200" b="1" u="none" strike="noStrike" dirty="0">
                          <a:effectLst/>
                          <a:latin typeface="Calibri" panose="020F0502020204030204" pitchFamily="34" charset="0"/>
                        </a:rPr>
                        <a:t>Infrastructure that supports inholdings </a:t>
                      </a:r>
                      <a:endParaRPr lang="en-US" sz="1200" b="1" i="0" u="none" strike="noStrike" dirty="0">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2</a:t>
                      </a:r>
                      <a:endParaRPr lang="en-US" sz="1200" b="1" i="0" u="none" strike="noStrike" dirty="0">
                        <a:effectLst/>
                        <a:latin typeface="Calibri" panose="020F0502020204030204" pitchFamily="34" charset="0"/>
                      </a:endParaRPr>
                    </a:p>
                  </a:txBody>
                  <a:tcPr marL="9525" marR="9525" marT="9525" marB="0" anchor="ctr"/>
                </a:tc>
                <a:tc vMerge="1">
                  <a:txBody>
                    <a:bodyPr/>
                    <a:lstStyle/>
                    <a:p>
                      <a:endParaRPr lang="en-US" dirty="0"/>
                    </a:p>
                  </a:txBody>
                  <a:tcPr/>
                </a:tc>
                <a:tc>
                  <a:txBody>
                    <a:bodyPr/>
                    <a:lstStyle/>
                    <a:p>
                      <a:pPr algn="l" fontAlgn="t"/>
                      <a:r>
                        <a:rPr lang="en-US" sz="1200" b="1" u="none" strike="noStrike" dirty="0">
                          <a:effectLst/>
                          <a:latin typeface="Calibri" panose="020F0502020204030204" pitchFamily="34" charset="0"/>
                        </a:rPr>
                        <a:t>Authorized motorized/mechanized admin </a:t>
                      </a:r>
                      <a:r>
                        <a:rPr lang="en-US" sz="1200" b="1" u="none" strike="noStrike" dirty="0" smtClean="0">
                          <a:effectLst/>
                          <a:latin typeface="Calibri" panose="020F0502020204030204" pitchFamily="34" charset="0"/>
                        </a:rPr>
                        <a:t>agency</a:t>
                      </a:r>
                      <a:r>
                        <a:rPr lang="en-US" sz="1200" b="1" u="none" strike="noStrike" baseline="0" dirty="0" smtClean="0">
                          <a:effectLst/>
                          <a:latin typeface="Calibri" panose="020F0502020204030204" pitchFamily="34" charset="0"/>
                        </a:rPr>
                        <a:t> </a:t>
                      </a:r>
                      <a:r>
                        <a:rPr lang="en-US" sz="1200" b="1" u="none" strike="noStrike" dirty="0" smtClean="0">
                          <a:effectLst/>
                          <a:latin typeface="Calibri" panose="020F0502020204030204" pitchFamily="34" charset="0"/>
                        </a:rPr>
                        <a:t>use</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a:effectLst/>
                          <a:latin typeface="Calibri" panose="020F0502020204030204" pitchFamily="34" charset="0"/>
                        </a:rPr>
                        <a:t>10</a:t>
                      </a:r>
                      <a:endParaRPr lang="en-US" sz="1200" b="1" i="0" u="none" strike="noStrike">
                        <a:solidFill>
                          <a:srgbClr val="000000"/>
                        </a:solidFill>
                        <a:effectLst/>
                        <a:latin typeface="Calibri" panose="020F0502020204030204" pitchFamily="34" charset="0"/>
                      </a:endParaRPr>
                    </a:p>
                  </a:txBody>
                  <a:tcPr marL="9525" marR="9525" marT="9525" marB="0" anchor="ctr"/>
                </a:tc>
              </a:tr>
              <a:tr h="370840">
                <a:tc vMerge="1">
                  <a:txBody>
                    <a:bodyPr/>
                    <a:lstStyle/>
                    <a:p>
                      <a:endParaRPr lang="en-US" dirty="0"/>
                    </a:p>
                  </a:txBody>
                  <a:tcPr/>
                </a:tc>
                <a:tc rowSpan="2" gridSpan="2">
                  <a:txBody>
                    <a:bodyPr/>
                    <a:lstStyle/>
                    <a:p>
                      <a:endParaRPr lang="en-US" sz="1200" b="1" dirty="0">
                        <a:latin typeface="Calibri" panose="020F0502020204030204" pitchFamily="34" charset="0"/>
                      </a:endParaRPr>
                    </a:p>
                  </a:txBody>
                  <a:tcPr/>
                </a:tc>
                <a:tc rowSpan="2" hMerge="1">
                  <a:txBody>
                    <a:bodyPr/>
                    <a:lstStyle/>
                    <a:p>
                      <a:endParaRPr lang="en-US" sz="1200">
                        <a:latin typeface="Calibri" panose="020F0502020204030204" pitchFamily="34" charset="0"/>
                      </a:endParaRPr>
                    </a:p>
                  </a:txBody>
                  <a:tcPr/>
                </a:tc>
                <a:tc vMerge="1">
                  <a:txBody>
                    <a:bodyPr/>
                    <a:lstStyle/>
                    <a:p>
                      <a:endParaRPr lang="en-US" dirty="0"/>
                    </a:p>
                  </a:txBody>
                  <a:tcPr/>
                </a:tc>
                <a:tc>
                  <a:txBody>
                    <a:bodyPr/>
                    <a:lstStyle/>
                    <a:p>
                      <a:pPr algn="l" fontAlgn="t"/>
                      <a:r>
                        <a:rPr lang="en-US" sz="1200" b="1" u="none" strike="noStrike" dirty="0">
                          <a:effectLst/>
                          <a:latin typeface="Calibri" panose="020F0502020204030204" pitchFamily="34" charset="0"/>
                        </a:rPr>
                        <a:t>Undeveloped inholdings</a:t>
                      </a:r>
                      <a:endParaRPr lang="en-US" sz="1200" b="1" i="0" u="none" strike="noStrike" dirty="0">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1</a:t>
                      </a:r>
                      <a:endParaRPr lang="en-US" sz="1200" b="1" i="0" u="none" strike="noStrike" dirty="0">
                        <a:effectLst/>
                        <a:latin typeface="Calibri" panose="020F0502020204030204" pitchFamily="34" charset="0"/>
                      </a:endParaRPr>
                    </a:p>
                  </a:txBody>
                  <a:tcPr marL="9525" marR="9525" marT="9525" marB="0" anchor="ctr"/>
                </a:tc>
                <a:tc vMerge="1">
                  <a:txBody>
                    <a:bodyPr/>
                    <a:lstStyle/>
                    <a:p>
                      <a:endParaRPr lang="en-US" dirty="0"/>
                    </a:p>
                  </a:txBody>
                  <a:tcPr/>
                </a:tc>
                <a:tc>
                  <a:txBody>
                    <a:bodyPr/>
                    <a:lstStyle/>
                    <a:p>
                      <a:pPr algn="l" fontAlgn="t"/>
                      <a:r>
                        <a:rPr lang="en-US" sz="1200" b="1" u="none" strike="noStrike" dirty="0">
                          <a:effectLst/>
                          <a:latin typeface="Calibri" panose="020F0502020204030204" pitchFamily="34" charset="0"/>
                        </a:rPr>
                        <a:t>Emergency administrative use</a:t>
                      </a:r>
                      <a:endParaRPr lang="en-US" sz="1200" b="1" i="0" u="none" strike="noStrike" dirty="0">
                        <a:effectLst/>
                        <a:latin typeface="Calibri" panose="020F0502020204030204" pitchFamily="34" charset="0"/>
                      </a:endParaRPr>
                    </a:p>
                  </a:txBody>
                  <a:tcPr marR="9525" marT="9525" marB="0" anchor="ctr"/>
                </a:tc>
                <a:tc>
                  <a:txBody>
                    <a:bodyPr/>
                    <a:lstStyle/>
                    <a:p>
                      <a:pPr algn="ctr" fontAlgn="ctr"/>
                      <a:r>
                        <a:rPr lang="en-US" sz="1200" b="1" u="none" strike="noStrike">
                          <a:effectLst/>
                          <a:latin typeface="Calibri" panose="020F0502020204030204" pitchFamily="34" charset="0"/>
                        </a:rPr>
                        <a:t>3</a:t>
                      </a:r>
                      <a:endParaRPr lang="en-US" sz="1200" b="1" i="0" u="none" strike="noStrike">
                        <a:effectLst/>
                        <a:latin typeface="Calibri" panose="020F0502020204030204" pitchFamily="34" charset="0"/>
                      </a:endParaRPr>
                    </a:p>
                  </a:txBody>
                  <a:tcPr marL="9525" marR="9525" marT="9525" marB="0" anchor="ctr"/>
                </a:tc>
              </a:tr>
              <a:tr h="370840">
                <a:tc vMerge="1">
                  <a:txBody>
                    <a:bodyPr/>
                    <a:lstStyle/>
                    <a:p>
                      <a:endParaRPr lang="en-US" dirty="0"/>
                    </a:p>
                  </a:txBody>
                  <a:tcPr/>
                </a:tc>
                <a:tc gridSpan="2" vMerge="1">
                  <a:txBody>
                    <a:bodyPr/>
                    <a:lstStyle/>
                    <a:p>
                      <a:endParaRPr lang="en-US" sz="1200" dirty="0">
                        <a:latin typeface="Calibri" panose="020F0502020204030204" pitchFamily="34" charset="0"/>
                      </a:endParaRPr>
                    </a:p>
                  </a:txBody>
                  <a:tcPr/>
                </a:tc>
                <a:tc hMerge="1" vMerge="1">
                  <a:txBody>
                    <a:bodyPr/>
                    <a:lstStyle/>
                    <a:p>
                      <a:endParaRPr lang="en-US" sz="1200" dirty="0">
                        <a:latin typeface="Calibri" panose="020F0502020204030204" pitchFamily="34" charset="0"/>
                      </a:endParaRPr>
                    </a:p>
                  </a:txBody>
                  <a:tcPr/>
                </a:tc>
                <a:tc vMerge="1">
                  <a:txBody>
                    <a:bodyPr/>
                    <a:lstStyle/>
                    <a:p>
                      <a:endParaRPr lang="en-US" dirty="0"/>
                    </a:p>
                  </a:txBody>
                  <a:tcPr/>
                </a:tc>
                <a:tc>
                  <a:txBody>
                    <a:bodyPr/>
                    <a:lstStyle/>
                    <a:p>
                      <a:endParaRPr lang="en-US" sz="1200" b="1">
                        <a:latin typeface="Calibri" panose="020F0502020204030204" pitchFamily="34" charset="0"/>
                      </a:endParaRPr>
                    </a:p>
                  </a:txBody>
                  <a:tcPr marL="9525" marR="9525" marT="9525" marB="0"/>
                </a:tc>
                <a:tc>
                  <a:txBody>
                    <a:bodyPr/>
                    <a:lstStyle/>
                    <a:p>
                      <a:endParaRPr lang="en-US" sz="1200" b="1" dirty="0">
                        <a:latin typeface="Calibri" panose="020F0502020204030204" pitchFamily="34" charset="0"/>
                      </a:endParaRPr>
                    </a:p>
                  </a:txBody>
                  <a:tcPr marL="9525" marR="9525" marT="9525" marB="0" anchor="ctr"/>
                </a:tc>
                <a:tc vMerge="1">
                  <a:txBody>
                    <a:bodyPr/>
                    <a:lstStyle/>
                    <a:p>
                      <a:endParaRPr lang="en-US" dirty="0"/>
                    </a:p>
                  </a:txBody>
                  <a:tcPr/>
                </a:tc>
                <a:tc>
                  <a:txBody>
                    <a:bodyPr/>
                    <a:lstStyle/>
                    <a:p>
                      <a:pPr algn="l" fontAlgn="t"/>
                      <a:r>
                        <a:rPr lang="en-US" sz="1200" b="1" u="none" strike="noStrike" dirty="0">
                          <a:effectLst/>
                          <a:latin typeface="Calibri" panose="020F0502020204030204" pitchFamily="34" charset="0"/>
                        </a:rPr>
                        <a:t>Unauthorized </a:t>
                      </a:r>
                      <a:r>
                        <a:rPr lang="en-US" sz="1200" b="1" u="none" strike="noStrike" dirty="0" smtClean="0">
                          <a:effectLst/>
                          <a:latin typeface="Calibri" panose="020F0502020204030204" pitchFamily="34" charset="0"/>
                        </a:rPr>
                        <a:t>/Illegal Use</a:t>
                      </a:r>
                      <a:endParaRPr lang="en-US" sz="1200" b="1" i="0" u="none" strike="noStrike" dirty="0">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1</a:t>
                      </a:r>
                      <a:endParaRPr lang="en-US" sz="1200" b="1" i="0" u="none" strike="noStrike" dirty="0">
                        <a:effectLst/>
                        <a:latin typeface="Calibri" panose="020F0502020204030204" pitchFamily="34" charset="0"/>
                      </a:endParaRPr>
                    </a:p>
                  </a:txBody>
                  <a:tcPr marL="9525" marR="9525" marT="9525" marB="0" anchor="ctr"/>
                </a:tc>
              </a:tr>
            </a:tbl>
          </a:graphicData>
        </a:graphic>
      </p:graphicFrame>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0" y="1066800"/>
            <a:ext cx="9152906" cy="3429000"/>
          </a:xfrm>
        </p:spPr>
      </p:pic>
    </p:spTree>
    <p:extLst>
      <p:ext uri="{BB962C8B-B14F-4D97-AF65-F5344CB8AC3E}">
        <p14:creationId xmlns:p14="http://schemas.microsoft.com/office/powerpoint/2010/main" val="196588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1" y="654348"/>
            <a:ext cx="9144000" cy="3460452"/>
          </a:xfrm>
        </p:spPr>
      </p:pic>
      <p:graphicFrame>
        <p:nvGraphicFramePr>
          <p:cNvPr id="6" name="Table 5"/>
          <p:cNvGraphicFramePr>
            <a:graphicFrameLocks noGrp="1"/>
          </p:cNvGraphicFramePr>
          <p:nvPr>
            <p:extLst/>
          </p:nvPr>
        </p:nvGraphicFramePr>
        <p:xfrm>
          <a:off x="-1" y="4191000"/>
          <a:ext cx="9144000" cy="2694940"/>
        </p:xfrm>
        <a:graphic>
          <a:graphicData uri="http://schemas.openxmlformats.org/drawingml/2006/table">
            <a:tbl>
              <a:tblPr firstRow="1" bandRow="1">
                <a:tableStyleId>{22838BEF-8BB2-4498-84A7-C5851F593DF1}</a:tableStyleId>
              </a:tblPr>
              <a:tblGrid>
                <a:gridCol w="1016000"/>
                <a:gridCol w="1651001"/>
                <a:gridCol w="380999"/>
                <a:gridCol w="1016000"/>
                <a:gridCol w="1574801"/>
                <a:gridCol w="381000"/>
                <a:gridCol w="1092199"/>
                <a:gridCol w="1651001"/>
                <a:gridCol w="380999"/>
              </a:tblGrid>
              <a:tr h="370840">
                <a:tc rowSpan="7">
                  <a:txBody>
                    <a:bodyPr/>
                    <a:lstStyle/>
                    <a:p>
                      <a:r>
                        <a:rPr lang="en-US" sz="1200" b="1" dirty="0" smtClean="0">
                          <a:latin typeface="Calibri" panose="020F0502020204030204" pitchFamily="34" charset="0"/>
                        </a:rPr>
                        <a:t>Remoteness from sights and sounds of people inside the wilderness</a:t>
                      </a:r>
                      <a:endParaRPr lang="en-US" sz="1200" b="1" dirty="0">
                        <a:latin typeface="Calibri" panose="020F0502020204030204" pitchFamily="34" charset="0"/>
                      </a:endParaRPr>
                    </a:p>
                  </a:txBody>
                  <a:tcPr>
                    <a:solidFill>
                      <a:schemeClr val="accent5">
                        <a:lumMod val="75000"/>
                      </a:schemeClr>
                    </a:solidFill>
                  </a:tcPr>
                </a:tc>
                <a:tc>
                  <a:txBody>
                    <a:bodyPr/>
                    <a:lstStyle/>
                    <a:p>
                      <a:pPr algn="l" fontAlgn="t"/>
                      <a:r>
                        <a:rPr lang="en-US" sz="1200" b="1" u="none" strike="noStrike" dirty="0">
                          <a:effectLst/>
                          <a:latin typeface="Calibri" panose="020F0502020204030204" pitchFamily="34" charset="0"/>
                        </a:rPr>
                        <a:t>Crowding </a:t>
                      </a:r>
                      <a:r>
                        <a:rPr lang="en-US" sz="1200" b="1" u="none" strike="noStrike" dirty="0" smtClean="0">
                          <a:effectLst/>
                          <a:latin typeface="Calibri" panose="020F0502020204030204" pitchFamily="34" charset="0"/>
                        </a:rPr>
                        <a:t>– Campsite occupancy </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8</a:t>
                      </a:r>
                      <a:endParaRPr lang="en-US" sz="1200" b="1" i="0" u="none" strike="noStrike" dirty="0">
                        <a:solidFill>
                          <a:srgbClr val="000000"/>
                        </a:solidFill>
                        <a:effectLst/>
                        <a:latin typeface="Calibri" panose="020F0502020204030204" pitchFamily="34" charset="0"/>
                      </a:endParaRPr>
                    </a:p>
                  </a:txBody>
                  <a:tcPr marL="9525" marR="9525" marT="9525" marB="0" anchor="ctr"/>
                </a:tc>
                <a:tc rowSpan="7">
                  <a:txBody>
                    <a:bodyPr/>
                    <a:lstStyle/>
                    <a:p>
                      <a:r>
                        <a:rPr lang="en-US" sz="1200" b="1" dirty="0" smtClean="0">
                          <a:latin typeface="Calibri" panose="020F0502020204030204" pitchFamily="34" charset="0"/>
                        </a:rPr>
                        <a:t>Remoteness from occupied and modified areas outside</a:t>
                      </a:r>
                      <a:r>
                        <a:rPr lang="en-US" sz="1200" b="1" baseline="0" dirty="0" smtClean="0">
                          <a:latin typeface="Calibri" panose="020F0502020204030204" pitchFamily="34" charset="0"/>
                        </a:rPr>
                        <a:t> the wilderness</a:t>
                      </a:r>
                      <a:endParaRPr lang="en-US" sz="1200" b="1" dirty="0">
                        <a:latin typeface="Calibri" panose="020F0502020204030204" pitchFamily="34" charset="0"/>
                      </a:endParaRPr>
                    </a:p>
                  </a:txBody>
                  <a:tcPr>
                    <a:solidFill>
                      <a:schemeClr val="accent5">
                        <a:lumMod val="75000"/>
                      </a:schemeClr>
                    </a:solidFill>
                  </a:tcPr>
                </a:tc>
                <a:tc>
                  <a:txBody>
                    <a:bodyPr/>
                    <a:lstStyle/>
                    <a:p>
                      <a:pPr algn="l" fontAlgn="t"/>
                      <a:r>
                        <a:rPr lang="en-US" sz="1200" b="1" u="none" strike="noStrike" dirty="0">
                          <a:effectLst/>
                          <a:latin typeface="Calibri" panose="020F0502020204030204" pitchFamily="34" charset="0"/>
                        </a:rPr>
                        <a:t>Entry point congestion</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5</a:t>
                      </a:r>
                      <a:endParaRPr lang="en-US" sz="1200" b="1" i="0" u="none" strike="noStrike" dirty="0">
                        <a:solidFill>
                          <a:srgbClr val="000000"/>
                        </a:solidFill>
                        <a:effectLst/>
                        <a:latin typeface="Calibri" panose="020F0502020204030204" pitchFamily="34" charset="0"/>
                      </a:endParaRPr>
                    </a:p>
                  </a:txBody>
                  <a:tcPr marL="9525" marR="9525" marT="9525" marB="0" anchor="ctr"/>
                </a:tc>
                <a:tc rowSpan="5">
                  <a:txBody>
                    <a:bodyPr/>
                    <a:lstStyle/>
                    <a:p>
                      <a:r>
                        <a:rPr lang="en-US" sz="1200" b="1" dirty="0" smtClean="0">
                          <a:latin typeface="Calibri" panose="020F0502020204030204" pitchFamily="34" charset="0"/>
                        </a:rPr>
                        <a:t>Facilities</a:t>
                      </a:r>
                      <a:r>
                        <a:rPr lang="en-US" sz="1200" b="1" baseline="0" dirty="0" smtClean="0">
                          <a:latin typeface="Calibri" panose="020F0502020204030204" pitchFamily="34" charset="0"/>
                        </a:rPr>
                        <a:t> that decrease self-reliant recreation</a:t>
                      </a:r>
                      <a:endParaRPr lang="en-US" sz="1200" b="1" dirty="0">
                        <a:latin typeface="Calibri" panose="020F0502020204030204" pitchFamily="34" charset="0"/>
                      </a:endParaRPr>
                    </a:p>
                  </a:txBody>
                  <a:tcPr>
                    <a:solidFill>
                      <a:schemeClr val="accent5">
                        <a:lumMod val="75000"/>
                      </a:schemeClr>
                    </a:solidFill>
                  </a:tcPr>
                </a:tc>
                <a:tc>
                  <a:txBody>
                    <a:bodyPr/>
                    <a:lstStyle/>
                    <a:p>
                      <a:pPr algn="l" fontAlgn="t"/>
                      <a:r>
                        <a:rPr lang="en-US" sz="1200" b="1" u="none" strike="noStrike" dirty="0">
                          <a:effectLst/>
                          <a:latin typeface="Calibri" panose="020F0502020204030204" pitchFamily="34" charset="0"/>
                        </a:rPr>
                        <a:t>FS Visitor facilities </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a:effectLst/>
                          <a:latin typeface="Calibri" panose="020F0502020204030204" pitchFamily="34" charset="0"/>
                        </a:rPr>
                        <a:t>10</a:t>
                      </a:r>
                      <a:endParaRPr lang="en-US" sz="1200" b="1" i="0" u="none" strike="noStrike">
                        <a:solidFill>
                          <a:srgbClr val="000000"/>
                        </a:solidFill>
                        <a:effectLst/>
                        <a:latin typeface="Calibri" panose="020F0502020204030204" pitchFamily="34" charset="0"/>
                      </a:endParaRPr>
                    </a:p>
                  </a:txBody>
                  <a:tcPr marL="9525" marR="9525" marT="9525" marB="0" anchor="ctr"/>
                </a:tc>
              </a:tr>
              <a:tr h="370840">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Sound - Administrative Motorized Use</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8</a:t>
                      </a: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Soundscape - Utilitarian</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a:effectLst/>
                          <a:latin typeface="Calibri" panose="020F0502020204030204" pitchFamily="34" charset="0"/>
                        </a:rPr>
                        <a:t>3</a:t>
                      </a:r>
                      <a:endParaRPr lang="en-US" sz="12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Trails and trail features </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7</a:t>
                      </a:r>
                      <a:endParaRPr lang="en-US" sz="1200" b="1" i="0" u="none" strike="noStrike" dirty="0">
                        <a:solidFill>
                          <a:srgbClr val="000000"/>
                        </a:solidFill>
                        <a:effectLst/>
                        <a:latin typeface="Calibri" panose="020F0502020204030204" pitchFamily="34" charset="0"/>
                      </a:endParaRPr>
                    </a:p>
                  </a:txBody>
                  <a:tcPr marL="9525" marR="9525" marT="9525" marB="0" anchor="ctr"/>
                </a:tc>
              </a:tr>
              <a:tr h="370840">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Campsite sound</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6</a:t>
                      </a: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err="1">
                          <a:effectLst/>
                          <a:latin typeface="Calibri" panose="020F0502020204030204" pitchFamily="34" charset="0"/>
                        </a:rPr>
                        <a:t>Viewshed</a:t>
                      </a:r>
                      <a:r>
                        <a:rPr lang="en-US" sz="1200" b="1" u="none" strike="noStrike" dirty="0">
                          <a:effectLst/>
                          <a:latin typeface="Calibri" panose="020F0502020204030204" pitchFamily="34" charset="0"/>
                        </a:rPr>
                        <a:t> - Outside</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3</a:t>
                      </a: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Mechanical/motorized portages and tow routes</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4</a:t>
                      </a:r>
                      <a:endParaRPr lang="en-US" sz="1200" b="1" i="0" u="none" strike="noStrike" dirty="0">
                        <a:solidFill>
                          <a:srgbClr val="000000"/>
                        </a:solidFill>
                        <a:effectLst/>
                        <a:latin typeface="Calibri" panose="020F0502020204030204" pitchFamily="34" charset="0"/>
                      </a:endParaRPr>
                    </a:p>
                  </a:txBody>
                  <a:tcPr marL="9525" marR="9525" marT="9525" marB="0" anchor="ctr"/>
                </a:tc>
              </a:tr>
              <a:tr h="370840">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err="1">
                          <a:effectLst/>
                          <a:latin typeface="Calibri" panose="020F0502020204030204" pitchFamily="34" charset="0"/>
                        </a:rPr>
                        <a:t>Viewshed</a:t>
                      </a:r>
                      <a:r>
                        <a:rPr lang="en-US" sz="1200" b="1" u="none" strike="noStrike" dirty="0">
                          <a:effectLst/>
                          <a:latin typeface="Calibri" panose="020F0502020204030204" pitchFamily="34" charset="0"/>
                        </a:rPr>
                        <a:t> - Inside</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5</a:t>
                      </a: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Night sky </a:t>
                      </a:r>
                      <a:r>
                        <a:rPr lang="en-US" sz="1200" b="1" u="none" strike="noStrike" dirty="0" smtClean="0">
                          <a:effectLst/>
                          <a:latin typeface="Calibri" panose="020F0502020204030204" pitchFamily="34" charset="0"/>
                        </a:rPr>
                        <a:t>obfuscation</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3</a:t>
                      </a: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Wireless coverage</a:t>
                      </a:r>
                      <a:endParaRPr lang="en-US" sz="1200" b="1" i="0" u="none" strike="noStrike" dirty="0">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2</a:t>
                      </a:r>
                      <a:endParaRPr lang="en-US" sz="1200" b="1" i="0" u="none" strike="noStrike" dirty="0">
                        <a:effectLst/>
                        <a:latin typeface="Calibri" panose="020F0502020204030204" pitchFamily="34" charset="0"/>
                      </a:endParaRPr>
                    </a:p>
                  </a:txBody>
                  <a:tcPr marL="9525" marR="9525" marT="9525" marB="0" anchor="ctr"/>
                </a:tc>
              </a:tr>
              <a:tr h="370840">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Crowding - Encounters </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a:effectLst/>
                          <a:latin typeface="Calibri" panose="020F0502020204030204" pitchFamily="34" charset="0"/>
                        </a:rPr>
                        <a:t>4</a:t>
                      </a:r>
                      <a:endParaRPr lang="en-US" sz="1200" b="1"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Soundscape - recreation</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2</a:t>
                      </a: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User-created facilities</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1</a:t>
                      </a:r>
                      <a:endParaRPr lang="en-US" sz="1200" b="1" i="0" u="none" strike="noStrike" dirty="0">
                        <a:solidFill>
                          <a:srgbClr val="000000"/>
                        </a:solidFill>
                        <a:effectLst/>
                        <a:latin typeface="Calibri" panose="020F0502020204030204" pitchFamily="34" charset="0"/>
                      </a:endParaRPr>
                    </a:p>
                  </a:txBody>
                  <a:tcPr marL="9525" marR="9525" marT="9525" marB="0" anchor="ctr"/>
                </a:tc>
              </a:tr>
              <a:tr h="370840">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Commercial </a:t>
                      </a:r>
                      <a:r>
                        <a:rPr lang="en-US" sz="1200" b="1" u="none" strike="noStrike" dirty="0" smtClean="0">
                          <a:effectLst/>
                          <a:latin typeface="Calibri" panose="020F0502020204030204" pitchFamily="34" charset="0"/>
                        </a:rPr>
                        <a:t>outfitters </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4</a:t>
                      </a: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sz="1200" dirty="0">
                        <a:latin typeface="Calibri" panose="020F0502020204030204" pitchFamily="34" charset="0"/>
                      </a:endParaRPr>
                    </a:p>
                  </a:txBody>
                  <a:tcPr/>
                </a:tc>
                <a:tc rowSpan="2" gridSpan="2">
                  <a:txBody>
                    <a:bodyPr/>
                    <a:lstStyle/>
                    <a:p>
                      <a:endParaRPr lang="en-US" sz="1200" b="1" dirty="0">
                        <a:latin typeface="Calibri" panose="020F0502020204030204" pitchFamily="34" charset="0"/>
                      </a:endParaRPr>
                    </a:p>
                  </a:txBody>
                  <a:tcPr/>
                </a:tc>
                <a:tc rowSpan="2" hMerge="1">
                  <a:txBody>
                    <a:bodyPr/>
                    <a:lstStyle/>
                    <a:p>
                      <a:endParaRPr lang="en-US" sz="1200" dirty="0">
                        <a:latin typeface="Calibri" panose="020F0502020204030204" pitchFamily="34" charset="0"/>
                      </a:endParaRPr>
                    </a:p>
                  </a:txBody>
                  <a:tcPr/>
                </a:tc>
                <a:tc rowSpan="2">
                  <a:txBody>
                    <a:bodyPr/>
                    <a:lstStyle/>
                    <a:p>
                      <a:r>
                        <a:rPr lang="en-US" sz="1200" b="1" dirty="0" smtClean="0">
                          <a:latin typeface="Calibri" panose="020F0502020204030204" pitchFamily="34" charset="0"/>
                        </a:rPr>
                        <a:t>Management</a:t>
                      </a:r>
                      <a:r>
                        <a:rPr lang="en-US" sz="1200" b="1" baseline="0" dirty="0" smtClean="0">
                          <a:latin typeface="Calibri" panose="020F0502020204030204" pitchFamily="34" charset="0"/>
                        </a:rPr>
                        <a:t> restrictions on visitor behavior</a:t>
                      </a:r>
                      <a:endParaRPr lang="en-US" sz="1200" b="1" dirty="0">
                        <a:latin typeface="Calibri" panose="020F0502020204030204" pitchFamily="34" charset="0"/>
                      </a:endParaRPr>
                    </a:p>
                  </a:txBody>
                  <a:tcPr>
                    <a:solidFill>
                      <a:schemeClr val="accent5">
                        <a:lumMod val="75000"/>
                      </a:schemeClr>
                    </a:solidFill>
                  </a:tcPr>
                </a:tc>
                <a:tc rowSpan="2">
                  <a:txBody>
                    <a:bodyPr/>
                    <a:lstStyle/>
                    <a:p>
                      <a:pPr algn="l" fontAlgn="t"/>
                      <a:r>
                        <a:rPr lang="en-US" sz="1200" b="1" u="none" strike="noStrike" dirty="0">
                          <a:effectLst/>
                          <a:latin typeface="Calibri" panose="020F0502020204030204" pitchFamily="34" charset="0"/>
                        </a:rPr>
                        <a:t>BW specific rules and regulations</a:t>
                      </a:r>
                      <a:endParaRPr lang="en-US" sz="1200" b="1" i="0" u="none" strike="noStrike" dirty="0">
                        <a:solidFill>
                          <a:srgbClr val="000000"/>
                        </a:solidFill>
                        <a:effectLst/>
                        <a:latin typeface="Calibri" panose="020F0502020204030204" pitchFamily="34" charset="0"/>
                      </a:endParaRPr>
                    </a:p>
                  </a:txBody>
                  <a:tcPr marR="9525" marT="9525" marB="0" anchor="ctr"/>
                </a:tc>
                <a:tc rowSpan="2">
                  <a:txBody>
                    <a:bodyPr/>
                    <a:lstStyle/>
                    <a:p>
                      <a:pPr algn="ctr" fontAlgn="ctr"/>
                      <a:r>
                        <a:rPr lang="en-US" sz="1200" b="1" u="none" strike="noStrike" dirty="0">
                          <a:effectLst/>
                          <a:latin typeface="Calibri" panose="020F0502020204030204" pitchFamily="34" charset="0"/>
                        </a:rPr>
                        <a:t>5</a:t>
                      </a:r>
                      <a:endParaRPr lang="en-US" sz="1200" b="1" i="0" u="none" strike="noStrike" dirty="0">
                        <a:solidFill>
                          <a:srgbClr val="000000"/>
                        </a:solidFill>
                        <a:effectLst/>
                        <a:latin typeface="Calibri" panose="020F0502020204030204" pitchFamily="34" charset="0"/>
                      </a:endParaRPr>
                    </a:p>
                  </a:txBody>
                  <a:tcPr marL="9525" marR="9525" marT="9525" marB="0" anchor="ctr"/>
                </a:tc>
              </a:tr>
              <a:tr h="370840">
                <a:tc vMerge="1">
                  <a:txBody>
                    <a:bodyPr/>
                    <a:lstStyle/>
                    <a:p>
                      <a:endParaRPr lang="en-US" sz="1200" dirty="0">
                        <a:latin typeface="Calibri" panose="020F0502020204030204" pitchFamily="34" charset="0"/>
                      </a:endParaRPr>
                    </a:p>
                  </a:txBody>
                  <a:tcPr/>
                </a:tc>
                <a:tc>
                  <a:txBody>
                    <a:bodyPr/>
                    <a:lstStyle/>
                    <a:p>
                      <a:pPr algn="l" fontAlgn="t"/>
                      <a:r>
                        <a:rPr lang="en-US" sz="1200" b="1" u="none" strike="noStrike" dirty="0">
                          <a:effectLst/>
                          <a:latin typeface="Calibri" panose="020F0502020204030204" pitchFamily="34" charset="0"/>
                        </a:rPr>
                        <a:t>High use destinations &amp; routes</a:t>
                      </a:r>
                      <a:endParaRPr lang="en-US" sz="1200" b="1" i="0" u="none" strike="noStrike" dirty="0">
                        <a:solidFill>
                          <a:srgbClr val="000000"/>
                        </a:solidFill>
                        <a:effectLst/>
                        <a:latin typeface="Calibri" panose="020F0502020204030204" pitchFamily="34" charset="0"/>
                      </a:endParaRPr>
                    </a:p>
                  </a:txBody>
                  <a:tcPr marR="9525" marT="9525" marB="0" anchor="ctr"/>
                </a:tc>
                <a:tc>
                  <a:txBody>
                    <a:bodyPr/>
                    <a:lstStyle/>
                    <a:p>
                      <a:pPr algn="ctr" fontAlgn="ctr"/>
                      <a:r>
                        <a:rPr lang="en-US" sz="1200" b="1" u="none" strike="noStrike" dirty="0">
                          <a:effectLst/>
                          <a:latin typeface="Calibri" panose="020F0502020204030204" pitchFamily="34" charset="0"/>
                        </a:rPr>
                        <a:t>3</a:t>
                      </a:r>
                      <a:endParaRPr lang="en-US" sz="1200" b="1"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sz="1200" dirty="0">
                        <a:latin typeface="Calibri" panose="020F0502020204030204" pitchFamily="34" charset="0"/>
                      </a:endParaRPr>
                    </a:p>
                  </a:txBody>
                  <a:tcPr/>
                </a:tc>
                <a:tc gridSpan="2" vMerge="1">
                  <a:txBody>
                    <a:bodyPr/>
                    <a:lstStyle/>
                    <a:p>
                      <a:endParaRPr lang="en-US" sz="1200">
                        <a:latin typeface="Calibri" panose="020F0502020204030204" pitchFamily="34" charset="0"/>
                      </a:endParaRPr>
                    </a:p>
                  </a:txBody>
                  <a:tcPr/>
                </a:tc>
                <a:tc hMerge="1" vMerge="1">
                  <a:txBody>
                    <a:bodyPr/>
                    <a:lstStyle/>
                    <a:p>
                      <a:endParaRPr lang="en-US" sz="1200" dirty="0">
                        <a:latin typeface="Calibri" panose="020F0502020204030204" pitchFamily="34" charset="0"/>
                      </a:endParaRPr>
                    </a:p>
                  </a:txBody>
                  <a:tcPr/>
                </a:tc>
                <a:tc vMerge="1">
                  <a:txBody>
                    <a:bodyPr/>
                    <a:lstStyle/>
                    <a:p>
                      <a:endParaRPr lang="en-US" sz="1200" dirty="0">
                        <a:latin typeface="Calibri" panose="020F0502020204030204" pitchFamily="34" charset="0"/>
                      </a:endParaRPr>
                    </a:p>
                  </a:txBody>
                  <a:tcPr/>
                </a:tc>
                <a:tc vMerge="1">
                  <a:txBody>
                    <a:bodyPr/>
                    <a:lstStyle/>
                    <a:p>
                      <a:endParaRPr lang="en-US" sz="1200" dirty="0">
                        <a:latin typeface="Calibri" panose="020F0502020204030204" pitchFamily="34" charset="0"/>
                      </a:endParaRPr>
                    </a:p>
                  </a:txBody>
                  <a:tcPr/>
                </a:tc>
                <a:tc vMerge="1">
                  <a:txBody>
                    <a:bodyPr/>
                    <a:lstStyle/>
                    <a:p>
                      <a:endParaRPr lang="en-US" sz="1200" dirty="0">
                        <a:latin typeface="Calibri" panose="020F0502020204030204" pitchFamily="34" charset="0"/>
                      </a:endParaRPr>
                    </a:p>
                  </a:txBody>
                  <a:tcPr/>
                </a:tc>
              </a:tr>
            </a:tbl>
          </a:graphicData>
        </a:graphic>
      </p:graphicFrame>
      <p:sp>
        <p:nvSpPr>
          <p:cNvPr id="2" name="Title 1"/>
          <p:cNvSpPr>
            <a:spLocks noGrp="1"/>
          </p:cNvSpPr>
          <p:nvPr>
            <p:ph type="title"/>
          </p:nvPr>
        </p:nvSpPr>
        <p:spPr>
          <a:xfrm>
            <a:off x="2286000" y="0"/>
            <a:ext cx="4572000" cy="1143000"/>
          </a:xfrm>
        </p:spPr>
        <p:txBody>
          <a:bodyPr/>
          <a:lstStyle/>
          <a:p>
            <a:r>
              <a:rPr lang="en-US" b="1" dirty="0" smtClean="0"/>
              <a:t>Solitude quality</a:t>
            </a:r>
            <a:endParaRPr lang="en-US" b="1" dirty="0"/>
          </a:p>
        </p:txBody>
      </p:sp>
      <p:sp>
        <p:nvSpPr>
          <p:cNvPr id="3" name="TextBox 2"/>
          <p:cNvSpPr txBox="1"/>
          <p:nvPr/>
        </p:nvSpPr>
        <p:spPr>
          <a:xfrm>
            <a:off x="2743200" y="762000"/>
            <a:ext cx="4343400" cy="369332"/>
          </a:xfrm>
          <a:prstGeom prst="rect">
            <a:avLst/>
          </a:prstGeom>
          <a:noFill/>
        </p:spPr>
        <p:txBody>
          <a:bodyPr wrap="square" rtlCol="0">
            <a:spAutoFit/>
          </a:bodyPr>
          <a:lstStyle/>
          <a:p>
            <a:r>
              <a:rPr lang="en-US" dirty="0" smtClean="0"/>
              <a:t>Or Primitive &amp; Unconfined Recreation </a:t>
            </a:r>
            <a:endParaRPr lang="en-US" dirty="0"/>
          </a:p>
        </p:txBody>
      </p:sp>
    </p:spTree>
    <p:extLst>
      <p:ext uri="{BB962C8B-B14F-4D97-AF65-F5344CB8AC3E}">
        <p14:creationId xmlns:p14="http://schemas.microsoft.com/office/powerpoint/2010/main" val="4007035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Other features of value</a:t>
            </a:r>
            <a:endParaRPr lang="en-US" b="1" dirty="0"/>
          </a:p>
        </p:txBody>
      </p:sp>
      <p:graphicFrame>
        <p:nvGraphicFramePr>
          <p:cNvPr id="4" name="Content Placeholder 3"/>
          <p:cNvGraphicFramePr>
            <a:graphicFrameLocks noGrp="1"/>
          </p:cNvGraphicFramePr>
          <p:nvPr>
            <p:ph sz="half" idx="2"/>
            <p:extLst/>
          </p:nvPr>
        </p:nvGraphicFramePr>
        <p:xfrm>
          <a:off x="3048000" y="5638800"/>
          <a:ext cx="3124200" cy="828040"/>
        </p:xfrm>
        <a:graphic>
          <a:graphicData uri="http://schemas.openxmlformats.org/drawingml/2006/table">
            <a:tbl>
              <a:tblPr firstRow="1" bandRow="1">
                <a:tableStyleId>{22838BEF-8BB2-4498-84A7-C5851F593DF1}</a:tableStyleId>
              </a:tblPr>
              <a:tblGrid>
                <a:gridCol w="1346200"/>
                <a:gridCol w="1346200"/>
                <a:gridCol w="431800"/>
              </a:tblGrid>
              <a:tr h="370840">
                <a:tc rowSpan="2">
                  <a:txBody>
                    <a:bodyPr/>
                    <a:lstStyle/>
                    <a:p>
                      <a:r>
                        <a:rPr lang="en-US" sz="1200" dirty="0" smtClean="0"/>
                        <a:t>Heritage</a:t>
                      </a:r>
                      <a:endParaRPr lang="en-US" sz="1200" dirty="0">
                        <a:latin typeface="+mn-lt"/>
                      </a:endParaRPr>
                    </a:p>
                  </a:txBody>
                  <a:tcPr/>
                </a:tc>
                <a:tc>
                  <a:txBody>
                    <a:bodyPr/>
                    <a:lstStyle/>
                    <a:p>
                      <a:r>
                        <a:rPr lang="en-US" sz="1200" b="0" dirty="0" smtClean="0"/>
                        <a:t>Prehistoric</a:t>
                      </a:r>
                      <a:r>
                        <a:rPr lang="en-US" sz="1200" b="0" baseline="0" dirty="0" smtClean="0"/>
                        <a:t> features</a:t>
                      </a:r>
                      <a:endParaRPr lang="en-US" sz="1200" b="0" dirty="0">
                        <a:latin typeface="+mn-lt"/>
                      </a:endParaRPr>
                    </a:p>
                  </a:txBody>
                  <a:tcPr/>
                </a:tc>
                <a:tc>
                  <a:txBody>
                    <a:bodyPr/>
                    <a:lstStyle/>
                    <a:p>
                      <a:r>
                        <a:rPr lang="en-US" sz="1200" b="0" dirty="0" smtClean="0">
                          <a:latin typeface="+mn-lt"/>
                        </a:rPr>
                        <a:t>10</a:t>
                      </a:r>
                      <a:endParaRPr lang="en-US" sz="1200" b="0" dirty="0">
                        <a:latin typeface="+mn-lt"/>
                      </a:endParaRPr>
                    </a:p>
                  </a:txBody>
                  <a:tcPr/>
                </a:tc>
              </a:tr>
              <a:tr h="370840">
                <a:tc vMerge="1">
                  <a:txBody>
                    <a:bodyPr/>
                    <a:lstStyle/>
                    <a:p>
                      <a:endParaRPr lang="en-US" dirty="0"/>
                    </a:p>
                  </a:txBody>
                  <a:tcPr/>
                </a:tc>
                <a:tc>
                  <a:txBody>
                    <a:bodyPr/>
                    <a:lstStyle/>
                    <a:p>
                      <a:r>
                        <a:rPr lang="en-US" sz="1200" b="0" dirty="0" smtClean="0"/>
                        <a:t>Historic features</a:t>
                      </a:r>
                      <a:endParaRPr lang="en-US" sz="1200" b="0" dirty="0">
                        <a:latin typeface="+mn-lt"/>
                      </a:endParaRPr>
                    </a:p>
                  </a:txBody>
                  <a:tcPr/>
                </a:tc>
                <a:tc>
                  <a:txBody>
                    <a:bodyPr/>
                    <a:lstStyle/>
                    <a:p>
                      <a:r>
                        <a:rPr lang="en-US" sz="1200" b="0" dirty="0" smtClean="0">
                          <a:latin typeface="+mn-lt"/>
                        </a:rPr>
                        <a:t>10</a:t>
                      </a:r>
                      <a:endParaRPr lang="en-US" sz="1200" b="0" dirty="0">
                        <a:latin typeface="+mn-lt"/>
                      </a:endParaRPr>
                    </a:p>
                  </a:txBody>
                  <a:tcPr/>
                </a:tc>
              </a:tr>
            </a:tbl>
          </a:graphicData>
        </a:graphic>
      </p:graphicFrame>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0" y="1273834"/>
            <a:ext cx="9144000" cy="3450566"/>
          </a:xfrm>
        </p:spPr>
      </p:pic>
    </p:spTree>
    <p:extLst>
      <p:ext uri="{BB962C8B-B14F-4D97-AF65-F5344CB8AC3E}">
        <p14:creationId xmlns:p14="http://schemas.microsoft.com/office/powerpoint/2010/main" val="1991527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Wilderness character map</a:t>
            </a:r>
            <a:endParaRPr lang="en-US" b="1" dirty="0"/>
          </a:p>
        </p:txBody>
      </p:sp>
      <p:sp>
        <p:nvSpPr>
          <p:cNvPr id="7" name="TextBox 6"/>
          <p:cNvSpPr txBox="1"/>
          <p:nvPr/>
        </p:nvSpPr>
        <p:spPr>
          <a:xfrm>
            <a:off x="0" y="5603726"/>
            <a:ext cx="9144000" cy="369332"/>
          </a:xfrm>
          <a:prstGeom prst="rect">
            <a:avLst/>
          </a:prstGeom>
          <a:noFill/>
        </p:spPr>
        <p:txBody>
          <a:bodyPr wrap="square" rtlCol="0">
            <a:spAutoFit/>
          </a:bodyPr>
          <a:lstStyle/>
          <a:p>
            <a:pPr algn="ctr"/>
            <a:r>
              <a:rPr lang="en-US" dirty="0" smtClean="0"/>
              <a:t>Natural + Untrammeled + Undeveloped + Solitude + Other features </a:t>
            </a:r>
            <a:r>
              <a:rPr lang="en-US" dirty="0"/>
              <a:t>= </a:t>
            </a:r>
            <a:r>
              <a:rPr lang="en-US" b="1" dirty="0"/>
              <a:t>Wilderness </a:t>
            </a:r>
            <a:r>
              <a:rPr lang="en-US" b="1" dirty="0" smtClean="0"/>
              <a:t>Character Map</a:t>
            </a:r>
            <a:r>
              <a:rPr lang="en-US" dirty="0" smtClean="0"/>
              <a:t> </a:t>
            </a:r>
            <a:endParaRPr lang="en-US" dirty="0"/>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0" y="1295400"/>
            <a:ext cx="9144000" cy="3416061"/>
          </a:xfrm>
        </p:spPr>
      </p:pic>
    </p:spTree>
    <p:extLst>
      <p:ext uri="{BB962C8B-B14F-4D97-AF65-F5344CB8AC3E}">
        <p14:creationId xmlns:p14="http://schemas.microsoft.com/office/powerpoint/2010/main" val="1240153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5895" y="26500"/>
            <a:ext cx="7938054" cy="1143000"/>
          </a:xfrm>
        </p:spPr>
        <p:txBody>
          <a:bodyPr>
            <a:noAutofit/>
          </a:bodyPr>
          <a:lstStyle/>
          <a:p>
            <a:r>
              <a:rPr lang="en-US" sz="3600" b="1" dirty="0"/>
              <a:t>Using a map of wilderness character in </a:t>
            </a:r>
            <a:r>
              <a:rPr lang="en-US" sz="3600" b="1" dirty="0" smtClean="0"/>
              <a:t>project evaluation</a:t>
            </a:r>
            <a:endParaRPr lang="en-US" sz="3600" b="1"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76711" y="1411790"/>
            <a:ext cx="6731444" cy="5230549"/>
          </a:xfrm>
          <a:prstGeom prst="rect">
            <a:avLst/>
          </a:prstGeom>
        </p:spPr>
      </p:pic>
      <p:grpSp>
        <p:nvGrpSpPr>
          <p:cNvPr id="12" name="Group 11"/>
          <p:cNvGrpSpPr/>
          <p:nvPr/>
        </p:nvGrpSpPr>
        <p:grpSpPr>
          <a:xfrm>
            <a:off x="94892" y="4658263"/>
            <a:ext cx="1181819" cy="523220"/>
            <a:chOff x="1" y="4330460"/>
            <a:chExt cx="1181819" cy="523220"/>
          </a:xfrm>
        </p:grpSpPr>
        <p:sp>
          <p:nvSpPr>
            <p:cNvPr id="3" name="TextBox 2"/>
            <p:cNvSpPr txBox="1"/>
            <p:nvPr/>
          </p:nvSpPr>
          <p:spPr>
            <a:xfrm>
              <a:off x="1" y="4330460"/>
              <a:ext cx="888520" cy="523220"/>
            </a:xfrm>
            <a:prstGeom prst="rect">
              <a:avLst/>
            </a:prstGeom>
            <a:noFill/>
          </p:spPr>
          <p:txBody>
            <a:bodyPr wrap="square" rtlCol="0">
              <a:spAutoFit/>
            </a:bodyPr>
            <a:lstStyle/>
            <a:p>
              <a:r>
                <a:rPr lang="en-US" sz="1400" dirty="0" smtClean="0"/>
                <a:t>Proposed</a:t>
              </a:r>
            </a:p>
            <a:p>
              <a:r>
                <a:rPr lang="en-US" sz="1400" dirty="0" smtClean="0"/>
                <a:t>Road</a:t>
              </a:r>
              <a:endParaRPr lang="en-US" sz="1400" dirty="0"/>
            </a:p>
          </p:txBody>
        </p:sp>
        <p:cxnSp>
          <p:nvCxnSpPr>
            <p:cNvPr id="11" name="Straight Arrow Connector 10"/>
            <p:cNvCxnSpPr/>
            <p:nvPr/>
          </p:nvCxnSpPr>
          <p:spPr>
            <a:xfrm>
              <a:off x="793630" y="4603514"/>
              <a:ext cx="388190" cy="58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5822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5895" y="26500"/>
            <a:ext cx="7938054" cy="1143000"/>
          </a:xfrm>
        </p:spPr>
        <p:txBody>
          <a:bodyPr>
            <a:noAutofit/>
          </a:bodyPr>
          <a:lstStyle/>
          <a:p>
            <a:r>
              <a:rPr lang="en-US" sz="3600" b="1" dirty="0"/>
              <a:t>Using a map of wilderness character in wilderness planning</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6762" y="1768415"/>
            <a:ext cx="7582619" cy="3053751"/>
          </a:xfrm>
          <a:prstGeom prst="rect">
            <a:avLst/>
          </a:prstGeom>
        </p:spPr>
      </p:pic>
    </p:spTree>
    <p:extLst>
      <p:ext uri="{BB962C8B-B14F-4D97-AF65-F5344CB8AC3E}">
        <p14:creationId xmlns:p14="http://schemas.microsoft.com/office/powerpoint/2010/main" val="830639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5895" y="26500"/>
            <a:ext cx="7938054" cy="1143000"/>
          </a:xfrm>
        </p:spPr>
        <p:txBody>
          <a:bodyPr>
            <a:noAutofit/>
          </a:bodyPr>
          <a:lstStyle/>
          <a:p>
            <a:r>
              <a:rPr lang="en-US" sz="3600" b="1" dirty="0"/>
              <a:t>Using a map of wilderness character in wilderness planning</a:t>
            </a:r>
          </a:p>
        </p:txBody>
      </p:sp>
      <p:sp>
        <p:nvSpPr>
          <p:cNvPr id="5" name="Text Placeholder 2"/>
          <p:cNvSpPr txBox="1">
            <a:spLocks/>
          </p:cNvSpPr>
          <p:nvPr/>
        </p:nvSpPr>
        <p:spPr>
          <a:xfrm>
            <a:off x="457200" y="1381532"/>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10 Categories</a:t>
            </a:r>
          </a:p>
        </p:txBody>
      </p:sp>
      <p:pic>
        <p:nvPicPr>
          <p:cNvPr id="6" name="Content Placeholder 6"/>
          <p:cNvPicPr>
            <a:picLocks noGrp="1" noChangeAspect="1"/>
          </p:cNvPicPr>
          <p:nvPr>
            <p:ph sz="half" idx="4294967295"/>
          </p:nvPr>
        </p:nvPicPr>
        <p:blipFill rotWithShape="1">
          <a:blip r:embed="rId3" cstate="screen">
            <a:extLst>
              <a:ext uri="{28A0092B-C50C-407E-A947-70E740481C1C}">
                <a14:useLocalDpi xmlns:a14="http://schemas.microsoft.com/office/drawing/2010/main"/>
              </a:ext>
            </a:extLst>
          </a:blip>
          <a:srcRect/>
          <a:stretch/>
        </p:blipFill>
        <p:spPr>
          <a:xfrm>
            <a:off x="0" y="1938128"/>
            <a:ext cx="4648200" cy="4586607"/>
          </a:xfrm>
          <a:prstGeom prst="rect">
            <a:avLst/>
          </a:prstGeom>
        </p:spPr>
      </p:pic>
      <p:sp>
        <p:nvSpPr>
          <p:cNvPr id="7" name="Text Placeholder 4"/>
          <p:cNvSpPr txBox="1">
            <a:spLocks/>
          </p:cNvSpPr>
          <p:nvPr/>
        </p:nvSpPr>
        <p:spPr>
          <a:xfrm>
            <a:off x="4645025" y="1381532"/>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Histogram</a:t>
            </a:r>
          </a:p>
        </p:txBody>
      </p:sp>
      <p:pic>
        <p:nvPicPr>
          <p:cNvPr id="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87445" y="2471528"/>
            <a:ext cx="425303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36104" y="6480311"/>
            <a:ext cx="4518991" cy="369332"/>
          </a:xfrm>
          <a:prstGeom prst="rect">
            <a:avLst/>
          </a:prstGeom>
          <a:noFill/>
        </p:spPr>
        <p:txBody>
          <a:bodyPr wrap="square" rtlCol="0">
            <a:spAutoFit/>
          </a:bodyPr>
          <a:lstStyle/>
          <a:p>
            <a:r>
              <a:rPr lang="en-US" dirty="0"/>
              <a:t>Denali National Park and Preserve </a:t>
            </a:r>
          </a:p>
        </p:txBody>
      </p:sp>
    </p:spTree>
    <p:extLst>
      <p:ext uri="{BB962C8B-B14F-4D97-AF65-F5344CB8AC3E}">
        <p14:creationId xmlns:p14="http://schemas.microsoft.com/office/powerpoint/2010/main" val="1865337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Limitations: Temporal change</a:t>
            </a:r>
          </a:p>
        </p:txBody>
      </p:sp>
      <p:pic>
        <p:nvPicPr>
          <p:cNvPr id="5" name="Content Placeholder 4" descr="SOL_S.jpg"/>
          <p:cNvPicPr>
            <a:picLocks noGrp="1" noChangeAspect="1"/>
          </p:cNvPicPr>
          <p:nvPr>
            <p:ph sz="half" idx="1"/>
          </p:nvPr>
        </p:nvPicPr>
        <p:blipFill>
          <a:blip r:embed="rId3" cstate="email">
            <a:clrChange>
              <a:clrFrom>
                <a:srgbClr val="FFFFFF"/>
              </a:clrFrom>
              <a:clrTo>
                <a:srgbClr val="FFFFFF">
                  <a:alpha val="0"/>
                </a:srgbClr>
              </a:clrTo>
            </a:clrChange>
          </a:blip>
          <a:stretch>
            <a:fillRect/>
          </a:stretch>
        </p:blipFill>
        <p:spPr>
          <a:xfrm>
            <a:off x="-1" y="2330522"/>
            <a:ext cx="4577137" cy="3536878"/>
          </a:xfrm>
        </p:spPr>
      </p:pic>
      <p:pic>
        <p:nvPicPr>
          <p:cNvPr id="6" name="Content Placeholder 5" descr="SOL_W.jpg"/>
          <p:cNvPicPr>
            <a:picLocks noGrp="1" noChangeAspect="1"/>
          </p:cNvPicPr>
          <p:nvPr>
            <p:ph sz="half" idx="2"/>
          </p:nvPr>
        </p:nvPicPr>
        <p:blipFill>
          <a:blip r:embed="rId4" cstate="email">
            <a:clrChange>
              <a:clrFrom>
                <a:srgbClr val="FFFFFF"/>
              </a:clrFrom>
              <a:clrTo>
                <a:srgbClr val="FFFFFF">
                  <a:alpha val="0"/>
                </a:srgbClr>
              </a:clrTo>
            </a:clrChange>
          </a:blip>
          <a:stretch>
            <a:fillRect/>
          </a:stretch>
        </p:blipFill>
        <p:spPr>
          <a:xfrm>
            <a:off x="4566863" y="2330522"/>
            <a:ext cx="4577137" cy="3536878"/>
          </a:xfrm>
        </p:spPr>
      </p:pic>
      <p:sp>
        <p:nvSpPr>
          <p:cNvPr id="7" name="TextBox 6"/>
          <p:cNvSpPr txBox="1"/>
          <p:nvPr/>
        </p:nvSpPr>
        <p:spPr>
          <a:xfrm>
            <a:off x="1164203" y="1752600"/>
            <a:ext cx="3145403" cy="369332"/>
          </a:xfrm>
          <a:prstGeom prst="rect">
            <a:avLst/>
          </a:prstGeom>
          <a:noFill/>
        </p:spPr>
        <p:txBody>
          <a:bodyPr wrap="square" rtlCol="0">
            <a:spAutoFit/>
          </a:bodyPr>
          <a:lstStyle/>
          <a:p>
            <a:r>
              <a:rPr lang="en-US" dirty="0"/>
              <a:t>Solitude quality in summer</a:t>
            </a:r>
          </a:p>
        </p:txBody>
      </p:sp>
      <p:sp>
        <p:nvSpPr>
          <p:cNvPr id="8" name="TextBox 7"/>
          <p:cNvSpPr txBox="1"/>
          <p:nvPr/>
        </p:nvSpPr>
        <p:spPr>
          <a:xfrm>
            <a:off x="5677231" y="1752600"/>
            <a:ext cx="3085769" cy="369332"/>
          </a:xfrm>
          <a:prstGeom prst="rect">
            <a:avLst/>
          </a:prstGeom>
          <a:noFill/>
        </p:spPr>
        <p:txBody>
          <a:bodyPr wrap="square" rtlCol="0">
            <a:spAutoFit/>
          </a:bodyPr>
          <a:lstStyle/>
          <a:p>
            <a:r>
              <a:rPr lang="en-US" dirty="0"/>
              <a:t>Solitude quality in winter</a:t>
            </a:r>
          </a:p>
        </p:txBody>
      </p:sp>
      <p:sp>
        <p:nvSpPr>
          <p:cNvPr id="9" name="TextBox 8"/>
          <p:cNvSpPr txBox="1"/>
          <p:nvPr/>
        </p:nvSpPr>
        <p:spPr>
          <a:xfrm>
            <a:off x="2551363" y="5940972"/>
            <a:ext cx="4038600" cy="369332"/>
          </a:xfrm>
          <a:prstGeom prst="rect">
            <a:avLst/>
          </a:prstGeom>
          <a:noFill/>
        </p:spPr>
        <p:txBody>
          <a:bodyPr wrap="square" rtlCol="0">
            <a:spAutoFit/>
          </a:bodyPr>
          <a:lstStyle/>
          <a:p>
            <a:pPr algn="ctr"/>
            <a:r>
              <a:rPr lang="en-US" dirty="0"/>
              <a:t>Denali National Park and Preserve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4129087" y="910709"/>
            <a:ext cx="4833938" cy="5109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auto">
              <a:spcBef>
                <a:spcPts val="0"/>
              </a:spcBef>
              <a:spcAft>
                <a:spcPts val="0"/>
              </a:spcAft>
              <a:buFont typeface="Arial" pitchFamily="34" charset="0"/>
              <a:buChar char="•"/>
              <a:defRPr/>
            </a:pPr>
            <a:r>
              <a:rPr lang="en-US" i="0" kern="0" dirty="0"/>
              <a:t>“</a:t>
            </a:r>
            <a:r>
              <a:rPr lang="en-US" b="1" i="0" kern="0" dirty="0"/>
              <a:t>Untrammeled</a:t>
            </a:r>
            <a:r>
              <a:rPr lang="en-US" i="0" kern="0" dirty="0"/>
              <a:t>” </a:t>
            </a:r>
            <a:r>
              <a:rPr lang="en-US" b="0" i="0" kern="0" dirty="0"/>
              <a:t>— essentially unhindered and free from the intentional </a:t>
            </a:r>
            <a:r>
              <a:rPr lang="en-US" b="0" i="0" u="sng" kern="0" dirty="0"/>
              <a:t>actions</a:t>
            </a:r>
            <a:r>
              <a:rPr lang="en-US" b="0" i="0" kern="0" dirty="0"/>
              <a:t> of modern human control or manipulation</a:t>
            </a:r>
          </a:p>
          <a:p>
            <a:pPr marR="0" lvl="0" algn="l" defTabSz="914400" eaLnBrk="1" fontAlgn="auto" latinLnBrk="0" hangingPunct="1">
              <a:lnSpc>
                <a:spcPct val="100000"/>
              </a:lnSpc>
              <a:spcBef>
                <a:spcPts val="600"/>
              </a:spcBef>
              <a:spcAft>
                <a:spcPts val="0"/>
              </a:spcAft>
              <a:buClrTx/>
              <a:buSzPct val="130000"/>
              <a:buFont typeface="Arial" panose="020B0604020202020204" pitchFamily="34" charset="0"/>
              <a:buChar char="•"/>
              <a:tabLst/>
              <a:defRPr/>
            </a:pPr>
            <a:r>
              <a:rPr kumimoji="0" lang="en-US" b="1" i="0" u="none" strike="noStrike" kern="0" cap="none" spc="0" normalizeH="0" baseline="0" noProof="0" dirty="0">
                <a:ln>
                  <a:noFill/>
                </a:ln>
                <a:effectLst/>
                <a:uLnTx/>
                <a:uFillTx/>
              </a:rPr>
              <a:t>“Natural” </a:t>
            </a:r>
            <a:r>
              <a:rPr kumimoji="0" lang="en-US" b="0" i="0" u="none" strike="noStrike" kern="0" cap="none" spc="0" normalizeH="0" baseline="0" noProof="0" dirty="0">
                <a:ln>
                  <a:noFill/>
                </a:ln>
                <a:effectLst/>
                <a:uLnTx/>
                <a:uFillTx/>
              </a:rPr>
              <a:t>— ecological systems are substantially free from the </a:t>
            </a:r>
            <a:r>
              <a:rPr kumimoji="0" lang="en-US" b="0" i="0" u="sng" strike="noStrike" kern="0" cap="none" spc="0" normalizeH="0" baseline="0" noProof="0" dirty="0">
                <a:ln>
                  <a:noFill/>
                </a:ln>
                <a:effectLst/>
                <a:uLnTx/>
                <a:uFillTx/>
              </a:rPr>
              <a:t>effects</a:t>
            </a:r>
            <a:r>
              <a:rPr kumimoji="0" lang="en-US" b="0" i="0" u="none" strike="noStrike" kern="0" cap="none" spc="0" normalizeH="0" baseline="0" noProof="0" dirty="0">
                <a:ln>
                  <a:noFill/>
                </a:ln>
                <a:effectLst/>
                <a:uLnTx/>
                <a:uFillTx/>
              </a:rPr>
              <a:t> of modern </a:t>
            </a:r>
            <a:r>
              <a:rPr lang="en-US" b="0" i="0" kern="0" dirty="0"/>
              <a:t>civilization</a:t>
            </a:r>
            <a:endParaRPr kumimoji="0" lang="en-US" b="0" i="0" u="none" strike="noStrike" kern="0" cap="none" spc="0" normalizeH="0" baseline="0" noProof="0" dirty="0">
              <a:ln>
                <a:noFill/>
              </a:ln>
              <a:effectLst/>
              <a:uLnTx/>
              <a:uFillTx/>
            </a:endParaRPr>
          </a:p>
          <a:p>
            <a:pPr algn="l" fontAlgn="auto">
              <a:spcBef>
                <a:spcPts val="600"/>
              </a:spcBef>
              <a:spcAft>
                <a:spcPts val="0"/>
              </a:spcAft>
              <a:buFont typeface="Arial" pitchFamily="34" charset="0"/>
              <a:buChar char="•"/>
              <a:defRPr/>
            </a:pPr>
            <a:r>
              <a:rPr lang="en-US" i="0" kern="0" dirty="0"/>
              <a:t>“</a:t>
            </a:r>
            <a:r>
              <a:rPr lang="en-US" b="1" i="0" kern="0" dirty="0"/>
              <a:t>Undeveloped</a:t>
            </a:r>
            <a:r>
              <a:rPr lang="en-US" i="0" kern="0" dirty="0"/>
              <a:t>” —</a:t>
            </a:r>
            <a:r>
              <a:rPr lang="en-US" b="0" i="0" kern="0" dirty="0"/>
              <a:t> essentially without permanent improvements or the sights and sounds of modern human occupation</a:t>
            </a:r>
          </a:p>
          <a:p>
            <a:pPr lvl="0" algn="l" fontAlgn="auto">
              <a:spcBef>
                <a:spcPts val="600"/>
              </a:spcBef>
              <a:spcAft>
                <a:spcPts val="0"/>
              </a:spcAft>
              <a:buSzPct val="130000"/>
              <a:buFont typeface="Arial" pitchFamily="34" charset="0"/>
              <a:buChar char="•"/>
              <a:defRPr/>
            </a:pPr>
            <a:r>
              <a:rPr lang="en-US" i="0" kern="0" dirty="0"/>
              <a:t>“</a:t>
            </a:r>
            <a:r>
              <a:rPr lang="en-US" b="1" i="0" kern="0" dirty="0"/>
              <a:t>Solitude or Primitive and Unconfined Recreation</a:t>
            </a:r>
            <a:r>
              <a:rPr lang="en-US" i="0" kern="0" dirty="0"/>
              <a:t>” </a:t>
            </a:r>
            <a:r>
              <a:rPr kumimoji="0" lang="en-US" b="0" i="0" u="none" strike="noStrike" kern="0" cap="none" spc="0" normalizeH="0" baseline="0" noProof="0" dirty="0">
                <a:ln>
                  <a:noFill/>
                </a:ln>
                <a:effectLst/>
                <a:uLnTx/>
                <a:uFillTx/>
              </a:rPr>
              <a:t>— outstanding opportunities for solitude, primitive and unconfined recreation, challenge, self-discovery, and inspiration</a:t>
            </a:r>
          </a:p>
          <a:p>
            <a:pPr lvl="0" algn="l" fontAlgn="auto">
              <a:spcBef>
                <a:spcPts val="600"/>
              </a:spcBef>
              <a:spcAft>
                <a:spcPts val="0"/>
              </a:spcAft>
              <a:buSzPct val="130000"/>
              <a:buFont typeface="Arial" pitchFamily="34" charset="0"/>
              <a:buChar char="•"/>
              <a:defRPr/>
            </a:pPr>
            <a:r>
              <a:rPr kumimoji="0" lang="en-US" b="1" i="0" u="none" strike="noStrike" kern="0" cap="none" spc="0" normalizeH="0" baseline="0" noProof="0" dirty="0">
                <a:ln>
                  <a:noFill/>
                </a:ln>
                <a:effectLst/>
                <a:uLnTx/>
                <a:uFillTx/>
              </a:rPr>
              <a:t>“Other Features of Value” </a:t>
            </a:r>
            <a:r>
              <a:rPr kumimoji="0" lang="en-US" b="0" i="0" u="none" strike="noStrike" kern="0" cap="none" spc="0" normalizeH="0" baseline="0" noProof="0" dirty="0">
                <a:ln>
                  <a:noFill/>
                </a:ln>
                <a:effectLst/>
                <a:uLnTx/>
                <a:uFillTx/>
              </a:rPr>
              <a:t>— tangible features that are integral to the scientific, scenic, educational, conservation, or historical value of the wilderness</a:t>
            </a:r>
          </a:p>
        </p:txBody>
      </p:sp>
      <p:grpSp>
        <p:nvGrpSpPr>
          <p:cNvPr id="2" name="Group 6"/>
          <p:cNvGrpSpPr/>
          <p:nvPr/>
        </p:nvGrpSpPr>
        <p:grpSpPr>
          <a:xfrm>
            <a:off x="30845" y="1037742"/>
            <a:ext cx="4217708" cy="5289737"/>
            <a:chOff x="4737100" y="384891"/>
            <a:chExt cx="4217708" cy="5289737"/>
          </a:xfrm>
        </p:grpSpPr>
        <p:grpSp>
          <p:nvGrpSpPr>
            <p:cNvPr id="3" name="Group 7"/>
            <p:cNvGrpSpPr/>
            <p:nvPr/>
          </p:nvGrpSpPr>
          <p:grpSpPr>
            <a:xfrm>
              <a:off x="5202238" y="494319"/>
              <a:ext cx="3133725" cy="2146629"/>
              <a:chOff x="5202238" y="1256755"/>
              <a:chExt cx="3133725" cy="2146629"/>
            </a:xfrm>
          </p:grpSpPr>
          <p:sp>
            <p:nvSpPr>
              <p:cNvPr id="13" name="Text Box 4"/>
              <p:cNvSpPr txBox="1">
                <a:spLocks noChangeArrowheads="1"/>
              </p:cNvSpPr>
              <p:nvPr/>
            </p:nvSpPr>
            <p:spPr bwMode="auto">
              <a:xfrm>
                <a:off x="5202238" y="1256755"/>
                <a:ext cx="3133725" cy="396875"/>
              </a:xfrm>
              <a:prstGeom prst="rect">
                <a:avLst/>
              </a:prstGeom>
              <a:noFill/>
              <a:ln w="9525">
                <a:noFill/>
                <a:miter lim="800000"/>
                <a:headEnd/>
                <a:tailEnd/>
              </a:ln>
            </p:spPr>
            <p:txBody>
              <a:bodyPr>
                <a:spAutoFit/>
              </a:bodyPr>
              <a:lstStyle/>
              <a:p>
                <a:pPr marL="231775" indent="-231775" algn="ctr">
                  <a:buFontTx/>
                  <a:buNone/>
                </a:pPr>
                <a:r>
                  <a:rPr lang="en-US" sz="2000" b="0" i="0" dirty="0">
                    <a:solidFill>
                      <a:schemeClr val="tx1"/>
                    </a:solidFill>
                  </a:rPr>
                  <a:t>Wilderness Act of 1964</a:t>
                </a:r>
              </a:p>
            </p:txBody>
          </p:sp>
          <p:sp>
            <p:nvSpPr>
              <p:cNvPr id="14" name="Text Box 5"/>
              <p:cNvSpPr txBox="1">
                <a:spLocks noChangeArrowheads="1"/>
              </p:cNvSpPr>
              <p:nvPr/>
            </p:nvSpPr>
            <p:spPr bwMode="auto">
              <a:xfrm>
                <a:off x="5338763" y="1967955"/>
                <a:ext cx="2860675" cy="396875"/>
              </a:xfrm>
              <a:prstGeom prst="rect">
                <a:avLst/>
              </a:prstGeom>
              <a:noFill/>
              <a:ln w="9525">
                <a:noFill/>
                <a:miter lim="800000"/>
                <a:headEnd/>
                <a:tailEnd/>
              </a:ln>
            </p:spPr>
            <p:txBody>
              <a:bodyPr>
                <a:spAutoFit/>
              </a:bodyPr>
              <a:lstStyle/>
              <a:p>
                <a:pPr marL="231775" indent="-231775" algn="ctr">
                  <a:buFontTx/>
                  <a:buNone/>
                </a:pPr>
                <a:r>
                  <a:rPr lang="en-US" sz="2000" b="0" i="0" dirty="0">
                    <a:solidFill>
                      <a:schemeClr val="tx1"/>
                    </a:solidFill>
                  </a:rPr>
                  <a:t>Wilderness Character</a:t>
                </a:r>
              </a:p>
            </p:txBody>
          </p:sp>
          <p:sp>
            <p:nvSpPr>
              <p:cNvPr id="15" name="Line 6"/>
              <p:cNvSpPr>
                <a:spLocks noChangeShapeType="1"/>
              </p:cNvSpPr>
              <p:nvPr/>
            </p:nvSpPr>
            <p:spPr bwMode="auto">
              <a:xfrm>
                <a:off x="6769101" y="1618705"/>
                <a:ext cx="0" cy="434975"/>
              </a:xfrm>
              <a:prstGeom prst="line">
                <a:avLst/>
              </a:prstGeom>
              <a:noFill/>
              <a:ln w="28575">
                <a:solidFill>
                  <a:schemeClr val="tx1"/>
                </a:solidFill>
                <a:round/>
                <a:headEnd/>
                <a:tailEnd type="triangle" w="med" len="med"/>
              </a:ln>
            </p:spPr>
            <p:txBody>
              <a:bodyPr>
                <a:spAutoFit/>
              </a:bodyPr>
              <a:lstStyle/>
              <a:p>
                <a:endParaRPr lang="en-US" dirty="0"/>
              </a:p>
            </p:txBody>
          </p:sp>
          <p:grpSp>
            <p:nvGrpSpPr>
              <p:cNvPr id="4" name="Group 15"/>
              <p:cNvGrpSpPr>
                <a:grpSpLocks/>
              </p:cNvGrpSpPr>
              <p:nvPr/>
            </p:nvGrpSpPr>
            <p:grpSpPr bwMode="auto">
              <a:xfrm>
                <a:off x="5375276" y="2325471"/>
                <a:ext cx="2787650" cy="1077913"/>
                <a:chOff x="3615" y="1266"/>
                <a:chExt cx="1756" cy="679"/>
              </a:xfrm>
            </p:grpSpPr>
            <p:sp>
              <p:nvSpPr>
                <p:cNvPr id="17" name="Text Box 11"/>
                <p:cNvSpPr txBox="1">
                  <a:spLocks noChangeArrowheads="1"/>
                </p:cNvSpPr>
                <p:nvPr/>
              </p:nvSpPr>
              <p:spPr bwMode="auto">
                <a:xfrm>
                  <a:off x="3615" y="1503"/>
                  <a:ext cx="1756" cy="442"/>
                </a:xfrm>
                <a:prstGeom prst="rect">
                  <a:avLst/>
                </a:prstGeom>
                <a:noFill/>
                <a:ln w="9525">
                  <a:noFill/>
                  <a:miter lim="800000"/>
                  <a:headEnd/>
                  <a:tailEnd/>
                </a:ln>
              </p:spPr>
              <p:txBody>
                <a:bodyPr>
                  <a:spAutoFit/>
                </a:bodyPr>
                <a:lstStyle/>
                <a:p>
                  <a:pPr marL="231775" indent="-231775" algn="ctr">
                    <a:buFontTx/>
                    <a:buNone/>
                  </a:pPr>
                  <a:r>
                    <a:rPr lang="en-US" sz="2000" b="0" i="0" dirty="0">
                      <a:solidFill>
                        <a:schemeClr val="tx1"/>
                      </a:solidFill>
                    </a:rPr>
                    <a:t>Section 2(c) Definition of Wilderness</a:t>
                  </a:r>
                </a:p>
              </p:txBody>
            </p:sp>
            <p:sp>
              <p:nvSpPr>
                <p:cNvPr id="18" name="Line 12"/>
                <p:cNvSpPr>
                  <a:spLocks noChangeShapeType="1"/>
                </p:cNvSpPr>
                <p:nvPr/>
              </p:nvSpPr>
              <p:spPr bwMode="auto">
                <a:xfrm>
                  <a:off x="4493" y="1266"/>
                  <a:ext cx="0" cy="274"/>
                </a:xfrm>
                <a:prstGeom prst="line">
                  <a:avLst/>
                </a:prstGeom>
                <a:noFill/>
                <a:ln w="28575">
                  <a:solidFill>
                    <a:schemeClr val="tx1"/>
                  </a:solidFill>
                  <a:round/>
                  <a:headEnd/>
                  <a:tailEnd type="triangle" w="med" len="med"/>
                </a:ln>
              </p:spPr>
              <p:txBody>
                <a:bodyPr>
                  <a:spAutoFit/>
                </a:bodyPr>
                <a:lstStyle/>
                <a:p>
                  <a:endParaRPr lang="en-US" dirty="0"/>
                </a:p>
              </p:txBody>
            </p:sp>
          </p:grpSp>
        </p:grpSp>
        <p:sp>
          <p:nvSpPr>
            <p:cNvPr id="9" name="Line 14"/>
            <p:cNvSpPr>
              <a:spLocks noChangeShapeType="1"/>
            </p:cNvSpPr>
            <p:nvPr/>
          </p:nvSpPr>
          <p:spPr bwMode="auto">
            <a:xfrm>
              <a:off x="6769101" y="2645600"/>
              <a:ext cx="0" cy="470281"/>
            </a:xfrm>
            <a:prstGeom prst="line">
              <a:avLst/>
            </a:prstGeom>
            <a:noFill/>
            <a:ln w="50800">
              <a:solidFill>
                <a:schemeClr val="tx1"/>
              </a:solidFill>
              <a:round/>
              <a:headEnd/>
              <a:tailEnd type="triangle" w="med" len="med"/>
            </a:ln>
          </p:spPr>
          <p:txBody>
            <a:bodyPr wrap="square">
              <a:spAutoFit/>
            </a:bodyPr>
            <a:lstStyle/>
            <a:p>
              <a:endParaRPr lang="en-US" dirty="0"/>
            </a:p>
          </p:txBody>
        </p:sp>
        <p:sp>
          <p:nvSpPr>
            <p:cNvPr id="10" name="AutoShape 24"/>
            <p:cNvSpPr>
              <a:spLocks noChangeArrowheads="1"/>
            </p:cNvSpPr>
            <p:nvPr/>
          </p:nvSpPr>
          <p:spPr bwMode="auto">
            <a:xfrm>
              <a:off x="5224463" y="384891"/>
              <a:ext cx="3060700" cy="2476500"/>
            </a:xfrm>
            <a:prstGeom prst="roundRect">
              <a:avLst>
                <a:gd name="adj" fmla="val 16667"/>
              </a:avLst>
            </a:prstGeom>
            <a:noFill/>
            <a:ln w="38100" cap="rnd">
              <a:solidFill>
                <a:schemeClr val="tx1"/>
              </a:solidFill>
              <a:prstDash val="sysDot"/>
              <a:round/>
              <a:headEnd/>
              <a:tailEnd/>
            </a:ln>
          </p:spPr>
          <p:txBody>
            <a:bodyPr anchor="ctr">
              <a:spAutoFit/>
            </a:bodyPr>
            <a:lstStyle/>
            <a:p>
              <a:endParaRPr lang="en-US" dirty="0"/>
            </a:p>
          </p:txBody>
        </p:sp>
        <p:sp>
          <p:nvSpPr>
            <p:cNvPr id="11" name="TextBox 10"/>
            <p:cNvSpPr txBox="1"/>
            <p:nvPr/>
          </p:nvSpPr>
          <p:spPr>
            <a:xfrm>
              <a:off x="4737100" y="3076902"/>
              <a:ext cx="4064000" cy="954107"/>
            </a:xfrm>
            <a:prstGeom prst="rect">
              <a:avLst/>
            </a:prstGeom>
            <a:noFill/>
          </p:spPr>
          <p:txBody>
            <a:bodyPr wrap="square" rtlCol="0">
              <a:spAutoFit/>
            </a:bodyPr>
            <a:lstStyle/>
            <a:p>
              <a:pPr algn="ctr">
                <a:buNone/>
              </a:pPr>
              <a:r>
                <a:rPr lang="en-US" sz="2800" b="1" i="0" dirty="0">
                  <a:solidFill>
                    <a:schemeClr val="tx1"/>
                  </a:solidFill>
                  <a:latin typeface="Calibri" panose="020F0502020204030204" pitchFamily="34" charset="0"/>
                </a:rPr>
                <a:t>Qualities</a:t>
              </a:r>
            </a:p>
            <a:p>
              <a:pPr algn="ctr">
                <a:spcBef>
                  <a:spcPts val="0"/>
                </a:spcBef>
                <a:buNone/>
              </a:pPr>
              <a:r>
                <a:rPr lang="en-US" sz="2800" b="1" i="0" dirty="0">
                  <a:solidFill>
                    <a:schemeClr val="tx1"/>
                  </a:solidFill>
                  <a:latin typeface="Calibri" panose="020F0502020204030204" pitchFamily="34" charset="0"/>
                </a:rPr>
                <a:t>of Wilderness Character</a:t>
              </a:r>
            </a:p>
          </p:txBody>
        </p:sp>
        <p:sp>
          <p:nvSpPr>
            <p:cNvPr id="12" name="TextBox 11"/>
            <p:cNvSpPr txBox="1"/>
            <p:nvPr/>
          </p:nvSpPr>
          <p:spPr>
            <a:xfrm>
              <a:off x="4997668" y="4043412"/>
              <a:ext cx="3957140" cy="1631216"/>
            </a:xfrm>
            <a:prstGeom prst="rect">
              <a:avLst/>
            </a:prstGeom>
            <a:noFill/>
          </p:spPr>
          <p:txBody>
            <a:bodyPr wrap="square" rtlCol="0">
              <a:spAutoFit/>
            </a:bodyPr>
            <a:lstStyle/>
            <a:p>
              <a:pPr marL="285750" indent="-285750" algn="l">
                <a:buFont typeface="Arial" panose="020B0604020202020204" pitchFamily="34" charset="0"/>
                <a:buChar char="•"/>
              </a:pPr>
              <a:r>
                <a:rPr lang="en-US" sz="2000" b="0" i="0" dirty="0">
                  <a:solidFill>
                    <a:schemeClr val="tx1"/>
                  </a:solidFill>
                  <a:latin typeface="Calibri" panose="020F0502020204030204" pitchFamily="34" charset="0"/>
                </a:rPr>
                <a:t>Tangible, practical</a:t>
              </a:r>
            </a:p>
            <a:p>
              <a:pPr marL="285750" indent="-285750" algn="l">
                <a:buFont typeface="Arial" panose="020B0604020202020204" pitchFamily="34" charset="0"/>
                <a:buChar char="•"/>
              </a:pPr>
              <a:r>
                <a:rPr lang="en-US" sz="2000" b="0" i="0" dirty="0">
                  <a:solidFill>
                    <a:schemeClr val="tx1"/>
                  </a:solidFill>
                  <a:latin typeface="Calibri" panose="020F0502020204030204" pitchFamily="34" charset="0"/>
                </a:rPr>
                <a:t>Link management actions directly to the language of law and policy</a:t>
              </a:r>
            </a:p>
            <a:p>
              <a:pPr marL="285750" indent="-285750" algn="l">
                <a:buFont typeface="Arial" panose="020B0604020202020204" pitchFamily="34" charset="0"/>
                <a:buChar char="•"/>
              </a:pPr>
              <a:r>
                <a:rPr lang="en-US" sz="2000" b="0" i="0" dirty="0">
                  <a:solidFill>
                    <a:schemeClr val="tx1"/>
                  </a:solidFill>
                  <a:latin typeface="Calibri" panose="020F0502020204030204" pitchFamily="34" charset="0"/>
                </a:rPr>
                <a:t>Apply to EVERY wilderness and agency</a:t>
              </a:r>
            </a:p>
          </p:txBody>
        </p:sp>
      </p:grpSp>
      <p:sp>
        <p:nvSpPr>
          <p:cNvPr id="19" name="TextBox 18"/>
          <p:cNvSpPr txBox="1"/>
          <p:nvPr/>
        </p:nvSpPr>
        <p:spPr>
          <a:xfrm>
            <a:off x="0" y="144959"/>
            <a:ext cx="9144000" cy="769441"/>
          </a:xfrm>
          <a:prstGeom prst="rect">
            <a:avLst/>
          </a:prstGeom>
          <a:noFill/>
        </p:spPr>
        <p:txBody>
          <a:bodyPr wrap="square" rtlCol="0">
            <a:spAutoFit/>
          </a:bodyPr>
          <a:lstStyle/>
          <a:p>
            <a:pPr algn="ctr"/>
            <a:r>
              <a:rPr lang="en-US" sz="4400" b="1" dirty="0"/>
              <a:t>Wilderness Character</a:t>
            </a:r>
          </a:p>
        </p:txBody>
      </p:sp>
    </p:spTree>
    <p:extLst>
      <p:ext uri="{BB962C8B-B14F-4D97-AF65-F5344CB8AC3E}">
        <p14:creationId xmlns:p14="http://schemas.microsoft.com/office/powerpoint/2010/main" val="111552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512"/>
            <a:ext cx="8229600" cy="1143000"/>
          </a:xfrm>
        </p:spPr>
        <p:txBody>
          <a:bodyPr/>
          <a:lstStyle/>
          <a:p>
            <a:r>
              <a:rPr lang="en-US" b="1" dirty="0"/>
              <a:t>Limitations: Data</a:t>
            </a:r>
          </a:p>
        </p:txBody>
      </p:sp>
      <p:pic>
        <p:nvPicPr>
          <p:cNvPr id="5" name="Content Placeholder 4" descr="3.o3_NEW.jpg"/>
          <p:cNvPicPr>
            <a:picLocks noGrp="1" noChangeAspect="1"/>
          </p:cNvPicPr>
          <p:nvPr>
            <p:ph sz="half" idx="1"/>
          </p:nvPr>
        </p:nvPicPr>
        <p:blipFill>
          <a:blip r:embed="rId3" cstate="email">
            <a:clrChange>
              <a:clrFrom>
                <a:srgbClr val="FFFFFF"/>
              </a:clrFrom>
              <a:clrTo>
                <a:srgbClr val="FFFFFF">
                  <a:alpha val="0"/>
                </a:srgbClr>
              </a:clrTo>
            </a:clrChange>
          </a:blip>
          <a:srcRect/>
          <a:stretch>
            <a:fillRect/>
          </a:stretch>
        </p:blipFill>
        <p:spPr>
          <a:xfrm>
            <a:off x="1524000" y="914400"/>
            <a:ext cx="5943600" cy="4322616"/>
          </a:xfrm>
        </p:spPr>
      </p:pic>
      <p:sp>
        <p:nvSpPr>
          <p:cNvPr id="4" name="Content Placeholder 3"/>
          <p:cNvSpPr>
            <a:spLocks noGrp="1"/>
          </p:cNvSpPr>
          <p:nvPr>
            <p:ph sz="half" idx="2"/>
          </p:nvPr>
        </p:nvSpPr>
        <p:spPr>
          <a:xfrm>
            <a:off x="1676400" y="5219700"/>
            <a:ext cx="5791200" cy="1638300"/>
          </a:xfrm>
        </p:spPr>
        <p:txBody>
          <a:bodyPr/>
          <a:lstStyle/>
          <a:p>
            <a:r>
              <a:rPr lang="en-US" dirty="0"/>
              <a:t>Data quality – varies considerably</a:t>
            </a:r>
          </a:p>
          <a:p>
            <a:r>
              <a:rPr lang="en-US" dirty="0"/>
              <a:t>Data gaps for important impacts</a:t>
            </a:r>
          </a:p>
          <a:p>
            <a:r>
              <a:rPr lang="en-US" dirty="0"/>
              <a:t>Data resolution</a:t>
            </a:r>
          </a:p>
        </p:txBody>
      </p:sp>
      <p:sp>
        <p:nvSpPr>
          <p:cNvPr id="3" name="TextBox 2"/>
          <p:cNvSpPr txBox="1"/>
          <p:nvPr/>
        </p:nvSpPr>
        <p:spPr>
          <a:xfrm>
            <a:off x="3657613" y="4876802"/>
            <a:ext cx="4108173" cy="369332"/>
          </a:xfrm>
          <a:prstGeom prst="rect">
            <a:avLst/>
          </a:prstGeom>
          <a:noFill/>
        </p:spPr>
        <p:txBody>
          <a:bodyPr wrap="square" rtlCol="0">
            <a:spAutoFit/>
          </a:bodyPr>
          <a:lstStyle/>
          <a:p>
            <a:r>
              <a:rPr lang="en-US" dirty="0"/>
              <a:t>Air quality data for Olympic Wilderness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9510" y="850168"/>
            <a:ext cx="7332452" cy="5895688"/>
          </a:xfrm>
          <a:prstGeom prst="rect">
            <a:avLst/>
          </a:prstGeom>
        </p:spPr>
      </p:pic>
      <p:sp>
        <p:nvSpPr>
          <p:cNvPr id="10" name="Title 1"/>
          <p:cNvSpPr>
            <a:spLocks noGrp="1"/>
          </p:cNvSpPr>
          <p:nvPr>
            <p:ph type="title"/>
          </p:nvPr>
        </p:nvSpPr>
        <p:spPr>
          <a:xfrm>
            <a:off x="370936" y="-146649"/>
            <a:ext cx="8229600" cy="1143000"/>
          </a:xfrm>
        </p:spPr>
        <p:txBody>
          <a:bodyPr>
            <a:normAutofit/>
          </a:bodyPr>
          <a:lstStyle/>
          <a:p>
            <a:r>
              <a:rPr lang="en-US" sz="3600" b="1" dirty="0" smtClean="0"/>
              <a:t>Tools and Resources</a:t>
            </a:r>
            <a:endParaRPr lang="en-US" sz="3600" b="1" dirty="0"/>
          </a:p>
        </p:txBody>
      </p:sp>
      <p:sp>
        <p:nvSpPr>
          <p:cNvPr id="11" name="Oval 10"/>
          <p:cNvSpPr/>
          <p:nvPr/>
        </p:nvSpPr>
        <p:spPr>
          <a:xfrm>
            <a:off x="2113471" y="4321834"/>
            <a:ext cx="2372265" cy="370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718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70936" y="-146649"/>
            <a:ext cx="8229600" cy="1143000"/>
          </a:xfrm>
        </p:spPr>
        <p:txBody>
          <a:bodyPr>
            <a:normAutofit/>
          </a:bodyPr>
          <a:lstStyle/>
          <a:p>
            <a:r>
              <a:rPr lang="en-US" sz="3600" b="1" dirty="0" smtClean="0"/>
              <a:t>Tools and Resources</a:t>
            </a:r>
            <a:endParaRPr lang="en-US" sz="3600" b="1"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6158" y="750499"/>
            <a:ext cx="7249013" cy="5788324"/>
          </a:xfrm>
          <a:prstGeom prst="rect">
            <a:avLst/>
          </a:prstGeom>
        </p:spPr>
      </p:pic>
      <p:sp>
        <p:nvSpPr>
          <p:cNvPr id="6" name="Oval 5"/>
          <p:cNvSpPr/>
          <p:nvPr/>
        </p:nvSpPr>
        <p:spPr>
          <a:xfrm>
            <a:off x="2218399" y="1388852"/>
            <a:ext cx="2372265" cy="3709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995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88"/>
            <a:ext cx="8229600" cy="1143000"/>
          </a:xfrm>
        </p:spPr>
        <p:txBody>
          <a:bodyPr>
            <a:normAutofit fontScale="90000"/>
          </a:bodyPr>
          <a:lstStyle/>
          <a:p>
            <a:r>
              <a:rPr lang="en-US" b="1" dirty="0"/>
              <a:t>End game: Improve wilderness stewardship</a:t>
            </a:r>
          </a:p>
        </p:txBody>
      </p:sp>
      <p:sp>
        <p:nvSpPr>
          <p:cNvPr id="3" name="Content Placeholder 2"/>
          <p:cNvSpPr>
            <a:spLocks noGrp="1"/>
          </p:cNvSpPr>
          <p:nvPr>
            <p:ph idx="1"/>
          </p:nvPr>
        </p:nvSpPr>
        <p:spPr>
          <a:xfrm>
            <a:off x="-151065" y="2097566"/>
            <a:ext cx="8992924" cy="4501642"/>
          </a:xfrm>
          <a:effectLst>
            <a:outerShdw blurRad="50800" dist="38100" dir="2700000" algn="tl" rotWithShape="0">
              <a:prstClr val="black"/>
            </a:outerShdw>
          </a:effectLst>
        </p:spPr>
        <p:txBody>
          <a:bodyPr vert="horz" lIns="91440" tIns="45720" rIns="91440" bIns="45720" rtlCol="0">
            <a:normAutofit fontScale="85000" lnSpcReduction="20000"/>
          </a:bodyPr>
          <a:lstStyle/>
          <a:p>
            <a:pPr lvl="1">
              <a:spcBef>
                <a:spcPts val="1800"/>
              </a:spcBef>
              <a:buChar char="•"/>
            </a:pPr>
            <a:r>
              <a:rPr lang="en-US" sz="3200" dirty="0">
                <a:solidFill>
                  <a:schemeClr val="bg1"/>
                </a:solidFill>
              </a:rPr>
              <a:t>Standardized methods showing how wilderness character varies within a wilderness</a:t>
            </a:r>
          </a:p>
          <a:p>
            <a:pPr lvl="1">
              <a:spcBef>
                <a:spcPts val="1800"/>
              </a:spcBef>
              <a:buChar char="•"/>
            </a:pPr>
            <a:r>
              <a:rPr lang="en-US" sz="3200" dirty="0">
                <a:solidFill>
                  <a:schemeClr val="bg1"/>
                </a:solidFill>
              </a:rPr>
              <a:t>Establish spatially explicit baseline for assessing change over time</a:t>
            </a:r>
          </a:p>
          <a:p>
            <a:pPr lvl="1">
              <a:spcBef>
                <a:spcPts val="1800"/>
              </a:spcBef>
              <a:buChar char="•"/>
            </a:pPr>
            <a:r>
              <a:rPr lang="en-US" sz="3200" dirty="0">
                <a:solidFill>
                  <a:schemeClr val="bg1"/>
                </a:solidFill>
              </a:rPr>
              <a:t>Assess </a:t>
            </a:r>
            <a:r>
              <a:rPr lang="en-US" sz="3200" dirty="0" smtClean="0">
                <a:solidFill>
                  <a:schemeClr val="bg1"/>
                </a:solidFill>
              </a:rPr>
              <a:t>potential impacts </a:t>
            </a:r>
            <a:r>
              <a:rPr lang="en-US" sz="3200" dirty="0">
                <a:solidFill>
                  <a:schemeClr val="bg1"/>
                </a:solidFill>
              </a:rPr>
              <a:t>of proposed </a:t>
            </a:r>
            <a:r>
              <a:rPr lang="en-US" sz="3200" dirty="0" smtClean="0">
                <a:solidFill>
                  <a:schemeClr val="bg1"/>
                </a:solidFill>
              </a:rPr>
              <a:t>projects, </a:t>
            </a:r>
            <a:r>
              <a:rPr lang="en-US" sz="3200" dirty="0">
                <a:solidFill>
                  <a:schemeClr val="bg1"/>
                </a:solidFill>
              </a:rPr>
              <a:t>both inside and outside </a:t>
            </a:r>
            <a:r>
              <a:rPr lang="en-US" sz="3200" dirty="0" smtClean="0">
                <a:solidFill>
                  <a:schemeClr val="bg1"/>
                </a:solidFill>
              </a:rPr>
              <a:t>wilderness</a:t>
            </a:r>
          </a:p>
          <a:p>
            <a:pPr lvl="1">
              <a:spcBef>
                <a:spcPts val="1800"/>
              </a:spcBef>
              <a:buChar char="•"/>
            </a:pPr>
            <a:r>
              <a:rPr lang="en-US" sz="3200" dirty="0" smtClean="0">
                <a:solidFill>
                  <a:schemeClr val="bg1"/>
                </a:solidFill>
              </a:rPr>
              <a:t>Assess potential consequences on wilderness character from different plan alternatives </a:t>
            </a:r>
            <a:endParaRPr lang="en-US" sz="3200" dirty="0">
              <a:solidFill>
                <a:schemeClr val="bg1"/>
              </a:solidFill>
            </a:endParaRPr>
          </a:p>
          <a:p>
            <a:pPr lvl="1">
              <a:spcBef>
                <a:spcPts val="1800"/>
              </a:spcBef>
              <a:buChar char="•"/>
            </a:pPr>
            <a:r>
              <a:rPr lang="en-US" sz="3200" dirty="0">
                <a:solidFill>
                  <a:schemeClr val="bg1"/>
                </a:solidFill>
              </a:rPr>
              <a:t>Help answer the question:  </a:t>
            </a:r>
            <a:r>
              <a:rPr lang="en-US" sz="3200" dirty="0" smtClean="0">
                <a:solidFill>
                  <a:schemeClr val="bg1"/>
                </a:solidFill>
              </a:rPr>
              <a:t>How do we preserve wilderness character?</a:t>
            </a:r>
            <a:endParaRPr lang="en-US" sz="3200" dirty="0">
              <a:solidFill>
                <a:schemeClr val="bg1"/>
              </a:solidFill>
            </a:endParaRPr>
          </a:p>
          <a:p>
            <a:pPr>
              <a:spcBef>
                <a:spcPts val="1800"/>
              </a:spcBef>
            </a:pPr>
            <a:endParaRPr lang="en-US" dirty="0"/>
          </a:p>
        </p:txBody>
      </p:sp>
    </p:spTree>
    <p:extLst>
      <p:ext uri="{BB962C8B-B14F-4D97-AF65-F5344CB8AC3E}">
        <p14:creationId xmlns:p14="http://schemas.microsoft.com/office/powerpoint/2010/main" val="128003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2" name="TextBox 11"/>
          <p:cNvSpPr txBox="1"/>
          <p:nvPr/>
        </p:nvSpPr>
        <p:spPr>
          <a:xfrm>
            <a:off x="609600" y="152400"/>
            <a:ext cx="7772400" cy="1446550"/>
          </a:xfrm>
          <a:prstGeom prst="rect">
            <a:avLst/>
          </a:prstGeom>
          <a:effectLst/>
        </p:spPr>
        <p:txBody>
          <a:bodyPr vert="horz" lIns="91440" tIns="45720" rIns="91440" bIns="45720" rtlCol="0" anchor="ctr">
            <a:normAutofit/>
          </a:bodyPr>
          <a:lstStyle>
            <a:lvl1pPr algn="ctr">
              <a:spcBef>
                <a:spcPct val="0"/>
              </a:spcBef>
              <a:buNone/>
              <a:defRPr sz="4400">
                <a:latin typeface="+mj-lt"/>
                <a:ea typeface="+mj-ea"/>
                <a:cs typeface="+mj-cs"/>
              </a:defRPr>
            </a:lvl1pPr>
          </a:lstStyle>
          <a:p>
            <a:r>
              <a:rPr lang="en-US" b="1" dirty="0"/>
              <a:t>What is a map of  </a:t>
            </a:r>
          </a:p>
          <a:p>
            <a:r>
              <a:rPr lang="en-US" b="1" dirty="0"/>
              <a:t>wilderness character?</a:t>
            </a:r>
          </a:p>
        </p:txBody>
      </p:sp>
      <p:sp>
        <p:nvSpPr>
          <p:cNvPr id="13" name="TextBox 12"/>
          <p:cNvSpPr txBox="1"/>
          <p:nvPr/>
        </p:nvSpPr>
        <p:spPr>
          <a:xfrm>
            <a:off x="255106" y="1709530"/>
            <a:ext cx="4714459" cy="4708981"/>
          </a:xfrm>
          <a:prstGeom prst="rect">
            <a:avLst/>
          </a:prstGeom>
          <a:noFill/>
          <a:effectLst/>
        </p:spPr>
        <p:txBody>
          <a:bodyPr wrap="square" rtlCol="0">
            <a:spAutoFit/>
          </a:bodyPr>
          <a:lstStyle/>
          <a:p>
            <a:pPr marL="285750" indent="-285750">
              <a:spcBef>
                <a:spcPts val="1200"/>
              </a:spcBef>
              <a:buFont typeface="Arial" pitchFamily="34" charset="0"/>
              <a:buChar char="•"/>
            </a:pPr>
            <a:r>
              <a:rPr lang="en-US" sz="2800" dirty="0"/>
              <a:t>A spatial representation of wilderness character</a:t>
            </a:r>
          </a:p>
          <a:p>
            <a:pPr marL="285750" indent="-285750">
              <a:spcBef>
                <a:spcPts val="1200"/>
              </a:spcBef>
              <a:buFont typeface="Arial" pitchFamily="34" charset="0"/>
              <a:buChar char="•"/>
            </a:pPr>
            <a:r>
              <a:rPr lang="en-US" sz="2800" dirty="0"/>
              <a:t>Shows where and what the condition of wilderness character is, based on the combination of indicators and qualities</a:t>
            </a:r>
          </a:p>
          <a:p>
            <a:pPr marL="285750" indent="-285750">
              <a:spcBef>
                <a:spcPts val="1200"/>
              </a:spcBef>
              <a:buFont typeface="Arial" pitchFamily="34" charset="0"/>
              <a:buChar char="•"/>
            </a:pPr>
            <a:r>
              <a:rPr lang="en-US" sz="2800" dirty="0"/>
              <a:t>Indicators and qualities taken directly from the </a:t>
            </a:r>
            <a:r>
              <a:rPr lang="en-US" sz="2800" i="1" dirty="0"/>
              <a:t>KIW2</a:t>
            </a:r>
            <a:r>
              <a:rPr lang="en-US" sz="2800" dirty="0"/>
              <a:t> interagency framework </a:t>
            </a:r>
          </a:p>
        </p:txBody>
      </p:sp>
      <p:pic>
        <p:nvPicPr>
          <p:cNvPr id="14" name="Picture 13"/>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37922" y="1598950"/>
            <a:ext cx="3780183" cy="4652533"/>
          </a:xfrm>
          <a:prstGeom prst="rect">
            <a:avLst/>
          </a:prstGeom>
        </p:spPr>
      </p:pic>
      <p:sp>
        <p:nvSpPr>
          <p:cNvPr id="15" name="TextBox 14"/>
          <p:cNvSpPr txBox="1"/>
          <p:nvPr/>
        </p:nvSpPr>
        <p:spPr>
          <a:xfrm>
            <a:off x="5098776" y="6289306"/>
            <a:ext cx="3906078" cy="369332"/>
          </a:xfrm>
          <a:prstGeom prst="rect">
            <a:avLst/>
          </a:prstGeom>
          <a:noFill/>
        </p:spPr>
        <p:txBody>
          <a:bodyPr wrap="square" rtlCol="0">
            <a:spAutoFit/>
          </a:bodyPr>
          <a:lstStyle/>
          <a:p>
            <a:pPr algn="ctr"/>
            <a:r>
              <a:rPr lang="en-US" dirty="0"/>
              <a:t>Sequoia-Kings Canyon Wilderness</a:t>
            </a:r>
          </a:p>
        </p:txBody>
      </p:sp>
    </p:spTree>
    <p:extLst>
      <p:ext uri="{BB962C8B-B14F-4D97-AF65-F5344CB8AC3E}">
        <p14:creationId xmlns:p14="http://schemas.microsoft.com/office/powerpoint/2010/main" val="143834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957" y="758684"/>
            <a:ext cx="8229600" cy="1143000"/>
          </a:xfrm>
          <a:effectLst>
            <a:outerShdw blurRad="50800" dist="38100" dir="2700000" algn="tl" rotWithShape="0">
              <a:schemeClr val="bg1">
                <a:alpha val="40000"/>
              </a:schemeClr>
            </a:outerShdw>
          </a:effectLst>
        </p:spPr>
        <p:txBody>
          <a:bodyPr/>
          <a:lstStyle/>
          <a:p>
            <a:r>
              <a:rPr lang="en-US" b="1" dirty="0"/>
              <a:t>Why map wilderness character?</a:t>
            </a:r>
          </a:p>
        </p:txBody>
      </p:sp>
      <p:sp>
        <p:nvSpPr>
          <p:cNvPr id="3" name="Content Placeholder 2"/>
          <p:cNvSpPr>
            <a:spLocks noGrp="1"/>
          </p:cNvSpPr>
          <p:nvPr>
            <p:ph idx="1"/>
          </p:nvPr>
        </p:nvSpPr>
        <p:spPr>
          <a:xfrm>
            <a:off x="231916" y="2444685"/>
            <a:ext cx="8229600" cy="3840163"/>
          </a:xfrm>
          <a:effectLst>
            <a:outerShdw blurRad="50800" dist="38100" dir="2700000" algn="tl" rotWithShape="0">
              <a:prstClr val="black"/>
            </a:outerShdw>
          </a:effectLst>
        </p:spPr>
        <p:txBody>
          <a:bodyPr>
            <a:normAutofit fontScale="85000" lnSpcReduction="10000"/>
          </a:bodyPr>
          <a:lstStyle/>
          <a:p>
            <a:pPr lvl="1">
              <a:spcBef>
                <a:spcPts val="1800"/>
              </a:spcBef>
              <a:buFont typeface="Arial" pitchFamily="34" charset="0"/>
              <a:buChar char="•"/>
            </a:pPr>
            <a:r>
              <a:rPr lang="en-US" sz="3200" dirty="0">
                <a:solidFill>
                  <a:schemeClr val="bg1"/>
                </a:solidFill>
              </a:rPr>
              <a:t>Develop a spatially explicit understanding of wilderness character </a:t>
            </a:r>
          </a:p>
          <a:p>
            <a:pPr lvl="1">
              <a:spcBef>
                <a:spcPts val="1800"/>
              </a:spcBef>
              <a:buFont typeface="Arial" pitchFamily="34" charset="0"/>
              <a:buChar char="•"/>
            </a:pPr>
            <a:r>
              <a:rPr lang="en-US" sz="3200" dirty="0">
                <a:solidFill>
                  <a:schemeClr val="bg1"/>
                </a:solidFill>
              </a:rPr>
              <a:t>Establish a baseline for assessing change in where and how wilderness character is changing over </a:t>
            </a:r>
            <a:r>
              <a:rPr lang="en-US" sz="3200" dirty="0" smtClean="0">
                <a:solidFill>
                  <a:schemeClr val="bg1"/>
                </a:solidFill>
              </a:rPr>
              <a:t>time</a:t>
            </a:r>
          </a:p>
          <a:p>
            <a:pPr lvl="1">
              <a:spcBef>
                <a:spcPts val="1800"/>
              </a:spcBef>
              <a:buFont typeface="Arial" pitchFamily="34" charset="0"/>
              <a:buChar char="•"/>
            </a:pPr>
            <a:r>
              <a:rPr lang="en-US" sz="3200" dirty="0" smtClean="0">
                <a:solidFill>
                  <a:schemeClr val="bg1"/>
                </a:solidFill>
              </a:rPr>
              <a:t>Evaluate potential impacts of proposed projects</a:t>
            </a:r>
            <a:endParaRPr lang="en-US" sz="3200" dirty="0">
              <a:solidFill>
                <a:schemeClr val="bg1"/>
              </a:solidFill>
            </a:endParaRPr>
          </a:p>
          <a:p>
            <a:pPr lvl="1">
              <a:spcBef>
                <a:spcPts val="1800"/>
              </a:spcBef>
              <a:buFont typeface="Arial" pitchFamily="34" charset="0"/>
              <a:buChar char="•"/>
            </a:pPr>
            <a:r>
              <a:rPr lang="en-US" sz="3200" dirty="0">
                <a:solidFill>
                  <a:schemeClr val="bg1"/>
                </a:solidFill>
              </a:rPr>
              <a:t>Evaluate outcomes of planning alternatives</a:t>
            </a:r>
          </a:p>
          <a:p>
            <a:pPr lvl="1">
              <a:spcBef>
                <a:spcPts val="1800"/>
              </a:spcBef>
              <a:buFont typeface="Arial" pitchFamily="34" charset="0"/>
              <a:buChar char="•"/>
            </a:pPr>
            <a:r>
              <a:rPr lang="en-US" sz="3200" dirty="0">
                <a:solidFill>
                  <a:schemeClr val="bg1"/>
                </a:solidFill>
              </a:rPr>
              <a:t>Show where improvements can be made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152400"/>
            <a:ext cx="7772400" cy="1446550"/>
          </a:xfrm>
          <a:prstGeom prst="rect">
            <a:avLst/>
          </a:prstGeom>
          <a:effectLst/>
        </p:spPr>
        <p:txBody>
          <a:bodyPr vert="horz" lIns="91440" tIns="45720" rIns="91440" bIns="45720" rtlCol="0" anchor="ctr">
            <a:normAutofit/>
          </a:bodyPr>
          <a:lstStyle>
            <a:lvl1pPr algn="ctr">
              <a:spcBef>
                <a:spcPct val="0"/>
              </a:spcBef>
              <a:buNone/>
              <a:defRPr sz="4400">
                <a:latin typeface="+mj-lt"/>
                <a:ea typeface="+mj-ea"/>
                <a:cs typeface="+mj-cs"/>
              </a:defRPr>
            </a:lvl1pPr>
          </a:lstStyle>
          <a:p>
            <a:r>
              <a:rPr lang="en-US" b="1" dirty="0"/>
              <a:t>Cautions about </a:t>
            </a:r>
          </a:p>
          <a:p>
            <a:r>
              <a:rPr lang="en-US" b="1" dirty="0"/>
              <a:t>wilderness character mapping</a:t>
            </a:r>
          </a:p>
        </p:txBody>
      </p:sp>
      <p:sp>
        <p:nvSpPr>
          <p:cNvPr id="5" name="TextBox 4"/>
          <p:cNvSpPr txBox="1"/>
          <p:nvPr/>
        </p:nvSpPr>
        <p:spPr>
          <a:xfrm>
            <a:off x="1143000" y="4075093"/>
            <a:ext cx="7467600" cy="954107"/>
          </a:xfrm>
          <a:prstGeom prst="rect">
            <a:avLst/>
          </a:prstGeom>
          <a:noFill/>
          <a:effectLst>
            <a:outerShdw blurRad="50800" dist="38100" dir="2700000" algn="tl" rotWithShape="0">
              <a:schemeClr val="tx1"/>
            </a:outerShdw>
          </a:effectLst>
        </p:spPr>
        <p:txBody>
          <a:bodyPr wrap="square" rtlCol="0">
            <a:spAutoFit/>
          </a:bodyPr>
          <a:lstStyle/>
          <a:p>
            <a:pPr marL="285750" indent="-285750">
              <a:buFont typeface="Arial" pitchFamily="34" charset="0"/>
              <a:buChar char="•"/>
            </a:pPr>
            <a:r>
              <a:rPr lang="en-US" sz="2800" dirty="0">
                <a:solidFill>
                  <a:schemeClr val="bg1"/>
                </a:solidFill>
              </a:rPr>
              <a:t>Cannot be used to compare one wilderness to another</a:t>
            </a:r>
          </a:p>
        </p:txBody>
      </p:sp>
      <p:sp>
        <p:nvSpPr>
          <p:cNvPr id="6" name="TextBox 5"/>
          <p:cNvSpPr txBox="1"/>
          <p:nvPr/>
        </p:nvSpPr>
        <p:spPr>
          <a:xfrm>
            <a:off x="1219200" y="2057400"/>
            <a:ext cx="7543800" cy="1815882"/>
          </a:xfrm>
          <a:prstGeom prst="rect">
            <a:avLst/>
          </a:prstGeom>
          <a:noFill/>
          <a:effectLst>
            <a:outerShdw blurRad="50800" dist="38100" dir="2700000" algn="tl" rotWithShape="0">
              <a:schemeClr val="tx1"/>
            </a:outerShdw>
          </a:effectLst>
        </p:spPr>
        <p:txBody>
          <a:bodyPr wrap="square" rtlCol="0">
            <a:spAutoFit/>
          </a:bodyPr>
          <a:lstStyle/>
          <a:p>
            <a:pPr marL="285750" indent="-285750">
              <a:buFont typeface="Arial" pitchFamily="34" charset="0"/>
              <a:buChar char="•"/>
            </a:pPr>
            <a:r>
              <a:rPr lang="en-US" sz="2800" dirty="0">
                <a:solidFill>
                  <a:schemeClr val="bg1"/>
                </a:solidFill>
              </a:rPr>
              <a:t>Represents only certain aspects of wilderness character</a:t>
            </a:r>
          </a:p>
          <a:p>
            <a:pPr marL="1087438" lvl="1" indent="-346075">
              <a:buSzPct val="70000"/>
            </a:pPr>
            <a:r>
              <a:rPr lang="en-US" sz="2800" dirty="0">
                <a:solidFill>
                  <a:schemeClr val="bg1"/>
                </a:solidFill>
              </a:rPr>
              <a:t>-- Does not show intangible, spiritual, or experiential aspects</a:t>
            </a:r>
          </a:p>
        </p:txBody>
      </p:sp>
      <p:sp>
        <p:nvSpPr>
          <p:cNvPr id="7" name="TextBox 6"/>
          <p:cNvSpPr txBox="1"/>
          <p:nvPr/>
        </p:nvSpPr>
        <p:spPr>
          <a:xfrm>
            <a:off x="1143000" y="5218093"/>
            <a:ext cx="7467600" cy="954107"/>
          </a:xfrm>
          <a:prstGeom prst="rect">
            <a:avLst/>
          </a:prstGeom>
          <a:noFill/>
          <a:effectLst>
            <a:outerShdw blurRad="50800" dist="38100" dir="2700000" algn="tl" rotWithShape="0">
              <a:schemeClr val="tx1"/>
            </a:outerShdw>
          </a:effectLst>
        </p:spPr>
        <p:txBody>
          <a:bodyPr wrap="square" rtlCol="0">
            <a:spAutoFit/>
          </a:bodyPr>
          <a:lstStyle/>
          <a:p>
            <a:pPr marL="285750" indent="-285750">
              <a:buFont typeface="Arial" pitchFamily="34" charset="0"/>
              <a:buChar char="•"/>
            </a:pPr>
            <a:r>
              <a:rPr lang="en-US" sz="2800" dirty="0">
                <a:solidFill>
                  <a:schemeClr val="bg1"/>
                </a:solidFill>
              </a:rPr>
              <a:t>Should not be used to create sacrifice zones within the wilderness</a:t>
            </a:r>
          </a:p>
        </p:txBody>
      </p:sp>
    </p:spTree>
    <p:extLst>
      <p:ext uri="{BB962C8B-B14F-4D97-AF65-F5344CB8AC3E}">
        <p14:creationId xmlns:p14="http://schemas.microsoft.com/office/powerpoint/2010/main" val="4051471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Mapping wilderness character</a:t>
            </a:r>
          </a:p>
        </p:txBody>
      </p:sp>
      <p:pic>
        <p:nvPicPr>
          <p:cNvPr id="4" name="Content Placeholder 3" descr="2.flowOLYM.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381000" y="1219200"/>
            <a:ext cx="8229600" cy="4724400"/>
          </a:xfrm>
        </p:spPr>
      </p:pic>
      <p:grpSp>
        <p:nvGrpSpPr>
          <p:cNvPr id="8" name="Group 7"/>
          <p:cNvGrpSpPr/>
          <p:nvPr/>
        </p:nvGrpSpPr>
        <p:grpSpPr>
          <a:xfrm>
            <a:off x="596348" y="1537255"/>
            <a:ext cx="8494636" cy="2716693"/>
            <a:chOff x="596348" y="1537255"/>
            <a:chExt cx="8494636" cy="2716693"/>
          </a:xfrm>
        </p:grpSpPr>
        <p:sp>
          <p:nvSpPr>
            <p:cNvPr id="3" name="Rounded Rectangle 2"/>
            <p:cNvSpPr/>
            <p:nvPr/>
          </p:nvSpPr>
          <p:spPr>
            <a:xfrm>
              <a:off x="596348" y="1987826"/>
              <a:ext cx="7911548" cy="226612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30949" y="1537255"/>
              <a:ext cx="3260035" cy="461665"/>
            </a:xfrm>
            <a:prstGeom prst="rect">
              <a:avLst/>
            </a:prstGeom>
            <a:noFill/>
          </p:spPr>
          <p:txBody>
            <a:bodyPr wrap="square" rtlCol="0">
              <a:spAutoFit/>
            </a:bodyPr>
            <a:lstStyle/>
            <a:p>
              <a:r>
                <a:rPr lang="en-US" sz="2400" b="1" dirty="0">
                  <a:solidFill>
                    <a:srgbClr val="C00000"/>
                  </a:solidFill>
                </a:rPr>
                <a:t>Nationally consistent</a:t>
              </a:r>
            </a:p>
          </p:txBody>
        </p:sp>
      </p:grpSp>
      <p:grpSp>
        <p:nvGrpSpPr>
          <p:cNvPr id="9" name="Group 8"/>
          <p:cNvGrpSpPr/>
          <p:nvPr/>
        </p:nvGrpSpPr>
        <p:grpSpPr>
          <a:xfrm>
            <a:off x="596348" y="4770783"/>
            <a:ext cx="8216339" cy="1660987"/>
            <a:chOff x="596348" y="4770783"/>
            <a:chExt cx="8216339" cy="1660987"/>
          </a:xfrm>
        </p:grpSpPr>
        <p:sp>
          <p:nvSpPr>
            <p:cNvPr id="5" name="Rounded Rectangle 4"/>
            <p:cNvSpPr/>
            <p:nvPr/>
          </p:nvSpPr>
          <p:spPr>
            <a:xfrm>
              <a:off x="596348" y="4770783"/>
              <a:ext cx="7911548" cy="123245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20053" y="5970105"/>
              <a:ext cx="2292634" cy="461665"/>
            </a:xfrm>
            <a:prstGeom prst="rect">
              <a:avLst/>
            </a:prstGeom>
            <a:noFill/>
          </p:spPr>
          <p:txBody>
            <a:bodyPr wrap="square" rtlCol="0">
              <a:spAutoFit/>
            </a:bodyPr>
            <a:lstStyle/>
            <a:p>
              <a:r>
                <a:rPr lang="en-US" sz="2400" b="1" dirty="0">
                  <a:solidFill>
                    <a:srgbClr val="C00000"/>
                  </a:solidFill>
                </a:rPr>
                <a:t>Locally relevant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Data sources</a:t>
            </a:r>
          </a:p>
        </p:txBody>
      </p:sp>
      <p:sp>
        <p:nvSpPr>
          <p:cNvPr id="3" name="Content Placeholder 2"/>
          <p:cNvSpPr>
            <a:spLocks noGrp="1"/>
          </p:cNvSpPr>
          <p:nvPr>
            <p:ph idx="1"/>
          </p:nvPr>
        </p:nvSpPr>
        <p:spPr>
          <a:noFill/>
        </p:spPr>
        <p:txBody>
          <a:bodyPr/>
          <a:lstStyle/>
          <a:p>
            <a:r>
              <a:rPr lang="en-US" b="1" dirty="0"/>
              <a:t>National/local, vector/raster</a:t>
            </a:r>
          </a:p>
          <a:p>
            <a:r>
              <a:rPr lang="en-US" b="1" dirty="0"/>
              <a:t>Different scales, accuracy, completeness</a:t>
            </a:r>
          </a:p>
          <a:p>
            <a:r>
              <a:rPr lang="en-US" b="1" dirty="0"/>
              <a:t>Discrete (binary) vs continuous (range of values)</a:t>
            </a:r>
          </a:p>
          <a:p>
            <a:r>
              <a:rPr lang="en-US" b="1" dirty="0"/>
              <a:t>A number of data sets may inform one measure</a:t>
            </a:r>
          </a:p>
          <a:p>
            <a:r>
              <a:rPr lang="en-US" b="1" dirty="0"/>
              <a:t>Establish rules for combining these data sets</a:t>
            </a:r>
          </a:p>
        </p:txBody>
      </p:sp>
    </p:spTree>
    <p:extLst>
      <p:ext uri="{BB962C8B-B14F-4D97-AF65-F5344CB8AC3E}">
        <p14:creationId xmlns:p14="http://schemas.microsoft.com/office/powerpoint/2010/main" val="1662541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b="1" dirty="0"/>
              <a:t>Processing – formatting</a:t>
            </a:r>
          </a:p>
        </p:txBody>
      </p:sp>
      <p:pic>
        <p:nvPicPr>
          <p:cNvPr id="3076" name="Picture 4"/>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1" y="3700257"/>
            <a:ext cx="4572000" cy="277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1143000"/>
            <a:ext cx="8610600"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t>Majority of datasets are vector based: polygons, polylines and points.</a:t>
            </a:r>
          </a:p>
          <a:p>
            <a:pPr marL="285750" indent="-285750">
              <a:buFont typeface="Arial" panose="020B0604020202020204" pitchFamily="34" charset="0"/>
              <a:buChar char="•"/>
            </a:pPr>
            <a:r>
              <a:rPr lang="en-US" sz="3200" dirty="0"/>
              <a:t>Convert all to one data format - </a:t>
            </a:r>
            <a:r>
              <a:rPr lang="en-US" sz="3200" dirty="0" err="1"/>
              <a:t>rasters</a:t>
            </a:r>
            <a:r>
              <a:rPr lang="en-US" sz="3200" dirty="0"/>
              <a:t> (grids). </a:t>
            </a:r>
          </a:p>
          <a:p>
            <a:pPr marL="285750" indent="-285750">
              <a:buFont typeface="Arial" panose="020B0604020202020204" pitchFamily="34" charset="0"/>
              <a:buChar char="•"/>
            </a:pPr>
            <a:r>
              <a:rPr lang="en-US" sz="3200" dirty="0"/>
              <a:t>Normalize values (0-255) onto a common scale.</a:t>
            </a:r>
          </a:p>
        </p:txBody>
      </p:sp>
      <p:grpSp>
        <p:nvGrpSpPr>
          <p:cNvPr id="15" name="Group 14"/>
          <p:cNvGrpSpPr/>
          <p:nvPr/>
        </p:nvGrpSpPr>
        <p:grpSpPr>
          <a:xfrm>
            <a:off x="4512623" y="3455729"/>
            <a:ext cx="4524492" cy="3183732"/>
            <a:chOff x="0" y="2569760"/>
            <a:chExt cx="5774638" cy="4033323"/>
          </a:xfrm>
        </p:grpSpPr>
        <p:pic>
          <p:nvPicPr>
            <p:cNvPr id="16" name="Picture 7" descr="grazing"/>
            <p:cNvPicPr>
              <a:picLocks noChangeAspect="1" noChangeArrowheads="1"/>
            </p:cNvPicPr>
            <p:nvPr/>
          </p:nvPicPr>
          <p:blipFill>
            <a:blip r:embed="rId4" cstate="email"/>
            <a:srcRect/>
            <a:stretch>
              <a:fillRect/>
            </a:stretch>
          </p:blipFill>
          <p:spPr>
            <a:xfrm>
              <a:off x="0" y="2569760"/>
              <a:ext cx="2667000" cy="3451780"/>
            </a:xfrm>
            <a:prstGeom prst="rect">
              <a:avLst/>
            </a:prstGeom>
          </p:spPr>
        </p:pic>
        <p:pic>
          <p:nvPicPr>
            <p:cNvPr id="17" name="Picture 8" descr="grazing_grid"/>
            <p:cNvPicPr>
              <a:picLocks noChangeAspect="1" noChangeArrowheads="1"/>
            </p:cNvPicPr>
            <p:nvPr/>
          </p:nvPicPr>
          <p:blipFill>
            <a:blip r:embed="rId5" cstate="email"/>
            <a:srcRect/>
            <a:stretch>
              <a:fillRect/>
            </a:stretch>
          </p:blipFill>
          <p:spPr>
            <a:xfrm>
              <a:off x="2667000" y="2569760"/>
              <a:ext cx="2667000" cy="3451780"/>
            </a:xfrm>
            <a:prstGeom prst="rect">
              <a:avLst/>
            </a:prstGeom>
          </p:spPr>
        </p:pic>
        <p:sp>
          <p:nvSpPr>
            <p:cNvPr id="18" name="AutoShape 10"/>
            <p:cNvSpPr>
              <a:spLocks noChangeArrowheads="1"/>
            </p:cNvSpPr>
            <p:nvPr/>
          </p:nvSpPr>
          <p:spPr bwMode="auto">
            <a:xfrm>
              <a:off x="2667000" y="4953000"/>
              <a:ext cx="452645" cy="3887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7212 w 21600"/>
                <a:gd name="T15" fmla="*/ 16200 h 21600"/>
              </a:gdLst>
              <a:ahLst/>
              <a:cxnLst>
                <a:cxn ang="T8">
                  <a:pos x="T0" y="T1"/>
                </a:cxn>
                <a:cxn ang="T9">
                  <a:pos x="T2" y="T3"/>
                </a:cxn>
                <a:cxn ang="T10">
                  <a:pos x="T4" y="T5"/>
                </a:cxn>
                <a:cxn ang="T11">
                  <a:pos x="T6" y="T7"/>
                </a:cxn>
              </a:cxnLst>
              <a:rect l="T12" t="T13" r="T14" b="T15"/>
              <a:pathLst>
                <a:path w="21600" h="21600">
                  <a:moveTo>
                    <a:pt x="12825" y="0"/>
                  </a:moveTo>
                  <a:lnTo>
                    <a:pt x="12825" y="5400"/>
                  </a:lnTo>
                  <a:lnTo>
                    <a:pt x="3375" y="5400"/>
                  </a:lnTo>
                  <a:lnTo>
                    <a:pt x="3375" y="16200"/>
                  </a:lnTo>
                  <a:lnTo>
                    <a:pt x="12825" y="16200"/>
                  </a:lnTo>
                  <a:lnTo>
                    <a:pt x="12825"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19" name="TextBox 18"/>
            <p:cNvSpPr txBox="1"/>
            <p:nvPr/>
          </p:nvSpPr>
          <p:spPr>
            <a:xfrm>
              <a:off x="268365" y="5940240"/>
              <a:ext cx="2564295" cy="662843"/>
            </a:xfrm>
            <a:prstGeom prst="rect">
              <a:avLst/>
            </a:prstGeom>
            <a:noFill/>
          </p:spPr>
          <p:txBody>
            <a:bodyPr wrap="square" rtlCol="0">
              <a:spAutoFit/>
            </a:bodyPr>
            <a:lstStyle/>
            <a:p>
              <a:pPr algn="ctr"/>
              <a:r>
                <a:rPr lang="en-US" sz="1400" dirty="0"/>
                <a:t>Permitted grazing area in Death Valley Wilderness</a:t>
              </a:r>
            </a:p>
          </p:txBody>
        </p:sp>
        <p:sp>
          <p:nvSpPr>
            <p:cNvPr id="20" name="TextBox 19"/>
            <p:cNvSpPr txBox="1"/>
            <p:nvPr/>
          </p:nvSpPr>
          <p:spPr>
            <a:xfrm>
              <a:off x="3054636" y="5940240"/>
              <a:ext cx="2720002" cy="662843"/>
            </a:xfrm>
            <a:prstGeom prst="rect">
              <a:avLst/>
            </a:prstGeom>
            <a:noFill/>
          </p:spPr>
          <p:txBody>
            <a:bodyPr wrap="square" rtlCol="0">
              <a:spAutoFit/>
            </a:bodyPr>
            <a:lstStyle/>
            <a:p>
              <a:pPr algn="ctr"/>
              <a:r>
                <a:rPr lang="en-US" sz="1400" dirty="0"/>
                <a:t>Normalized value and data layer for grazing area</a:t>
              </a:r>
            </a:p>
          </p:txBody>
        </p:sp>
      </p:grpSp>
    </p:spTree>
    <p:extLst>
      <p:ext uri="{BB962C8B-B14F-4D97-AF65-F5344CB8AC3E}">
        <p14:creationId xmlns:p14="http://schemas.microsoft.com/office/powerpoint/2010/main" val="671551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2417</Words>
  <Application>Microsoft Office PowerPoint</Application>
  <PresentationFormat>On-screen Show (4:3)</PresentationFormat>
  <Paragraphs>397</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Overview of Mapping Threats to  Wilderness Character</vt:lpstr>
      <vt:lpstr>PowerPoint Presentation</vt:lpstr>
      <vt:lpstr>PowerPoint Presentation</vt:lpstr>
      <vt:lpstr>PowerPoint Presentation</vt:lpstr>
      <vt:lpstr>Why map wilderness character?</vt:lpstr>
      <vt:lpstr>PowerPoint Presentation</vt:lpstr>
      <vt:lpstr>Mapping wilderness character</vt:lpstr>
      <vt:lpstr>Data sources</vt:lpstr>
      <vt:lpstr>Processing – formatting</vt:lpstr>
      <vt:lpstr>Weighting measures</vt:lpstr>
      <vt:lpstr>Processing – combining layers</vt:lpstr>
      <vt:lpstr>BWCAW, Natural - Soil Erosion</vt:lpstr>
      <vt:lpstr>BWCAW, Natural - Soil Erosion</vt:lpstr>
      <vt:lpstr>Untrammeled - Fire Suppression</vt:lpstr>
      <vt:lpstr>Untrammeled - Fire Suppression</vt:lpstr>
      <vt:lpstr>Undeveloped - Authorized Administrative Motorized/Mechanized Use</vt:lpstr>
      <vt:lpstr>Solitude - Entry Point Congestion</vt:lpstr>
      <vt:lpstr>Death Valley Wilderness – Solitude Indicators</vt:lpstr>
      <vt:lpstr>Death Valley Wilderness – Solitude Quality</vt:lpstr>
      <vt:lpstr>Natural quality</vt:lpstr>
      <vt:lpstr>Untrammeled quality</vt:lpstr>
      <vt:lpstr>Undeveloped quality</vt:lpstr>
      <vt:lpstr>Solitude quality</vt:lpstr>
      <vt:lpstr>Other features of value</vt:lpstr>
      <vt:lpstr>Wilderness character map</vt:lpstr>
      <vt:lpstr>Using a map of wilderness character in project evaluation</vt:lpstr>
      <vt:lpstr>Using a map of wilderness character in wilderness planning</vt:lpstr>
      <vt:lpstr>Using a map of wilderness character in wilderness planning</vt:lpstr>
      <vt:lpstr>Limitations: Temporal change</vt:lpstr>
      <vt:lpstr>Limitations: Data</vt:lpstr>
      <vt:lpstr>Tools and Resources</vt:lpstr>
      <vt:lpstr>Tools and Resources</vt:lpstr>
      <vt:lpstr>End game: Improve wilderness stewardship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Review of Mapping Wilderness Character for National Park Wildernesses</dc:title>
  <dc:creator>James</dc:creator>
  <cp:lastModifiedBy>Peter Landres</cp:lastModifiedBy>
  <cp:revision>129</cp:revision>
  <dcterms:created xsi:type="dcterms:W3CDTF">2006-08-16T00:00:00Z</dcterms:created>
  <dcterms:modified xsi:type="dcterms:W3CDTF">2021-01-20T22:18:27Z</dcterms:modified>
</cp:coreProperties>
</file>