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4" r:id="rId17"/>
    <p:sldMasterId id="2147483686" r:id="rId18"/>
    <p:sldMasterId id="2147483738" r:id="rId19"/>
    <p:sldMasterId id="2147483713" r:id="rId20"/>
    <p:sldMasterId id="2147483726" r:id="rId21"/>
  </p:sldMasterIdLst>
  <p:notesMasterIdLst>
    <p:notesMasterId r:id="rId93"/>
  </p:notesMasterIdLst>
  <p:sldIdLst>
    <p:sldId id="628" r:id="rId22"/>
    <p:sldId id="586" r:id="rId23"/>
    <p:sldId id="651" r:id="rId24"/>
    <p:sldId id="655" r:id="rId25"/>
    <p:sldId id="639" r:id="rId26"/>
    <p:sldId id="656" r:id="rId27"/>
    <p:sldId id="704" r:id="rId28"/>
    <p:sldId id="634" r:id="rId29"/>
    <p:sldId id="705" r:id="rId30"/>
    <p:sldId id="635" r:id="rId31"/>
    <p:sldId id="706" r:id="rId32"/>
    <p:sldId id="591" r:id="rId33"/>
    <p:sldId id="658" r:id="rId34"/>
    <p:sldId id="594" r:id="rId35"/>
    <p:sldId id="593" r:id="rId36"/>
    <p:sldId id="663" r:id="rId37"/>
    <p:sldId id="662" r:id="rId38"/>
    <p:sldId id="661" r:id="rId39"/>
    <p:sldId id="660" r:id="rId40"/>
    <p:sldId id="595" r:id="rId41"/>
    <p:sldId id="700" r:id="rId42"/>
    <p:sldId id="707" r:id="rId43"/>
    <p:sldId id="600" r:id="rId44"/>
    <p:sldId id="664" r:id="rId45"/>
    <p:sldId id="597" r:id="rId46"/>
    <p:sldId id="641" r:id="rId47"/>
    <p:sldId id="667" r:id="rId48"/>
    <p:sldId id="598" r:id="rId49"/>
    <p:sldId id="604" r:id="rId50"/>
    <p:sldId id="668" r:id="rId51"/>
    <p:sldId id="603" r:id="rId52"/>
    <p:sldId id="602" r:id="rId53"/>
    <p:sldId id="708" r:id="rId54"/>
    <p:sldId id="608" r:id="rId55"/>
    <p:sldId id="669" r:id="rId56"/>
    <p:sldId id="607" r:id="rId57"/>
    <p:sldId id="606" r:id="rId58"/>
    <p:sldId id="670" r:id="rId59"/>
    <p:sldId id="605" r:id="rId60"/>
    <p:sldId id="609" r:id="rId61"/>
    <p:sldId id="671" r:id="rId62"/>
    <p:sldId id="610" r:id="rId63"/>
    <p:sldId id="614" r:id="rId64"/>
    <p:sldId id="649" r:id="rId65"/>
    <p:sldId id="650" r:id="rId66"/>
    <p:sldId id="710" r:id="rId67"/>
    <p:sldId id="258" r:id="rId68"/>
    <p:sldId id="647" r:id="rId69"/>
    <p:sldId id="648" r:id="rId70"/>
    <p:sldId id="611" r:id="rId71"/>
    <p:sldId id="672" r:id="rId72"/>
    <p:sldId id="652" r:id="rId73"/>
    <p:sldId id="653" r:id="rId74"/>
    <p:sldId id="698" r:id="rId75"/>
    <p:sldId id="613" r:id="rId76"/>
    <p:sldId id="617" r:id="rId77"/>
    <p:sldId id="618" r:id="rId78"/>
    <p:sldId id="619" r:id="rId79"/>
    <p:sldId id="622" r:id="rId80"/>
    <p:sldId id="623" r:id="rId81"/>
    <p:sldId id="624" r:id="rId82"/>
    <p:sldId id="702" r:id="rId83"/>
    <p:sldId id="677" r:id="rId84"/>
    <p:sldId id="709" r:id="rId85"/>
    <p:sldId id="631" r:id="rId86"/>
    <p:sldId id="678" r:id="rId87"/>
    <p:sldId id="681" r:id="rId88"/>
    <p:sldId id="680" r:id="rId89"/>
    <p:sldId id="679" r:id="rId90"/>
    <p:sldId id="625" r:id="rId91"/>
    <p:sldId id="699" r:id="rId9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vine, Tim - NPS" initials="TD-NPS" lastIdx="1" clrIdx="0">
    <p:extLst>
      <p:ext uri="{19B8F6BF-5375-455C-9EA6-DF929625EA0E}">
        <p15:presenceInfo xmlns:p15="http://schemas.microsoft.com/office/powerpoint/2012/main" userId="Devine, Tim - N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606060"/>
    <a:srgbClr val="979797"/>
    <a:srgbClr val="989898"/>
    <a:srgbClr val="538135"/>
    <a:srgbClr val="FF6600"/>
    <a:srgbClr val="F0986C"/>
    <a:srgbClr val="B4D2F4"/>
    <a:srgbClr val="E7E6E6"/>
    <a:srgbClr val="C7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p:restoredTop sz="82234" autoAdjust="0"/>
  </p:normalViewPr>
  <p:slideViewPr>
    <p:cSldViewPr snapToGrid="0">
      <p:cViewPr varScale="1">
        <p:scale>
          <a:sx n="75" d="100"/>
          <a:sy n="75" d="100"/>
        </p:scale>
        <p:origin x="7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5.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slide" Target="slides/slide68.xml"/><Relationship Id="rId97"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8.xml"/><Relationship Id="rId11" Type="http://schemas.openxmlformats.org/officeDocument/2006/relationships/customXml" Target="../customXml/item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5" Type="http://schemas.openxmlformats.org/officeDocument/2006/relationships/customXml" Target="../customXml/item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presProps" Target="presProps.xml"/><Relationship Id="rId19" Type="http://schemas.openxmlformats.org/officeDocument/2006/relationships/slideMaster" Target="slideMasters/slideMaster3.xml"/><Relationship Id="rId14" Type="http://schemas.openxmlformats.org/officeDocument/2006/relationships/customXml" Target="../customXml/item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customXml" Target="../customXml/item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4.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customXml" Target="../customXml/item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Master" Target="slideMasters/slideMaster2.xml"/><Relationship Id="rId3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ke, Erin M" userId="a8bafc77-b1d2-4770-a933-845e5ddb966b" providerId="ADAL" clId="{F3CAF132-5655-2042-A529-91B42C3A4B22}"/>
    <pc:docChg chg="undo custSel modSld">
      <pc:chgData name="Drake, Erin M" userId="a8bafc77-b1d2-4770-a933-845e5ddb966b" providerId="ADAL" clId="{F3CAF132-5655-2042-A529-91B42C3A4B22}" dt="2021-06-02T19:10:03.489" v="6" actId="20577"/>
      <pc:docMkLst>
        <pc:docMk/>
      </pc:docMkLst>
      <pc:sldChg chg="modNotesTx">
        <pc:chgData name="Drake, Erin M" userId="a8bafc77-b1d2-4770-a933-845e5ddb966b" providerId="ADAL" clId="{F3CAF132-5655-2042-A529-91B42C3A4B22}" dt="2021-06-02T19:10:03.489" v="6" actId="20577"/>
        <pc:sldMkLst>
          <pc:docMk/>
          <pc:sldMk cId="1840247264" sldId="624"/>
        </pc:sldMkLst>
      </pc:sldChg>
      <pc:sldChg chg="modSp mod">
        <pc:chgData name="Drake, Erin M" userId="a8bafc77-b1d2-4770-a933-845e5ddb966b" providerId="ADAL" clId="{F3CAF132-5655-2042-A529-91B42C3A4B22}" dt="2021-06-02T18:55:40.672" v="5" actId="14100"/>
        <pc:sldMkLst>
          <pc:docMk/>
          <pc:sldMk cId="1130136712" sldId="628"/>
        </pc:sldMkLst>
        <pc:spChg chg="mod">
          <ac:chgData name="Drake, Erin M" userId="a8bafc77-b1d2-4770-a933-845e5ddb966b" providerId="ADAL" clId="{F3CAF132-5655-2042-A529-91B42C3A4B22}" dt="2021-06-02T18:55:40.672" v="5" actId="14100"/>
          <ac:spMkLst>
            <pc:docMk/>
            <pc:sldMk cId="1130136712" sldId="628"/>
            <ac:spMk id="2" creationId="{4F0202A2-8DB4-46C8-92AB-38C2396800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679A0A6-6C56-47A7-A4AB-73614964D67A}" type="datetimeFigureOut">
              <a:rPr lang="en-US" smtClean="0"/>
              <a:t>7/16/2021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7EA50397-C226-4223-A5C2-89701C00844D}" type="slidenum">
              <a:rPr lang="en-US" smtClean="0"/>
              <a:t>‹#›</a:t>
            </a:fld>
            <a:endParaRPr lang="en-US"/>
          </a:p>
        </p:txBody>
      </p:sp>
    </p:spTree>
    <p:extLst>
      <p:ext uri="{BB962C8B-B14F-4D97-AF65-F5344CB8AC3E}">
        <p14:creationId xmlns:p14="http://schemas.microsoft.com/office/powerpoint/2010/main" val="322650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a:t>
            </a:r>
          </a:p>
          <a:p>
            <a:endParaRPr lang="en-US" b="1"/>
          </a:p>
          <a:p>
            <a:r>
              <a:rPr lang="en-US" b="1"/>
              <a:t>Introduce self and Erin introduce self</a:t>
            </a:r>
          </a:p>
          <a:p>
            <a:endParaRPr lang="en-US" b="1"/>
          </a:p>
          <a:p>
            <a:r>
              <a:rPr lang="en-US" b="1"/>
              <a:t>Follow along in your Preserving Wilderness Character Workbook</a:t>
            </a:r>
          </a:p>
          <a:p>
            <a:endParaRPr lang="en-US" b="1"/>
          </a:p>
          <a:p>
            <a:r>
              <a:rPr lang="en-US" b="1"/>
              <a:t>Objectives for the session are on the cover of the workbook</a:t>
            </a:r>
          </a:p>
          <a:p>
            <a:endParaRPr lang="en-US" b="1"/>
          </a:p>
          <a:p>
            <a:r>
              <a:rPr lang="en-US" b="1"/>
              <a:t>Page 3 is for notes</a:t>
            </a:r>
          </a:p>
        </p:txBody>
      </p:sp>
      <p:sp>
        <p:nvSpPr>
          <p:cNvPr id="4" name="Slide Number Placeholder 3"/>
          <p:cNvSpPr>
            <a:spLocks noGrp="1"/>
          </p:cNvSpPr>
          <p:nvPr>
            <p:ph type="sldNum" sz="quarter" idx="5"/>
          </p:nvPr>
        </p:nvSpPr>
        <p:spPr/>
        <p:txBody>
          <a:bodyPr/>
          <a:lstStyle/>
          <a:p>
            <a:fld id="{7EA50397-C226-4223-A5C2-89701C00844D}" type="slidenum">
              <a:rPr lang="en-US" smtClean="0"/>
              <a:t>1</a:t>
            </a:fld>
            <a:endParaRPr lang="en-US"/>
          </a:p>
        </p:txBody>
      </p:sp>
    </p:spTree>
    <p:extLst>
      <p:ext uri="{BB962C8B-B14F-4D97-AF65-F5344CB8AC3E}">
        <p14:creationId xmlns:p14="http://schemas.microsoft.com/office/powerpoint/2010/main" val="41361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defTabSz="948507">
              <a:defRPr/>
            </a:pPr>
            <a:r>
              <a:rPr lang="en-US">
                <a:solidFill>
                  <a:schemeClr val="bg1"/>
                </a:solidFill>
                <a:effectLst>
                  <a:outerShdw blurRad="50800" dist="38100" dir="2700000" algn="tl" rotWithShape="0">
                    <a:srgbClr val="E7E6E6">
                      <a:alpha val="40000"/>
                    </a:srgbClr>
                  </a:outerShdw>
                </a:effectLst>
              </a:rPr>
              <a:t>Judicial Branch = Numerous Court Decisions</a:t>
            </a:r>
          </a:p>
          <a:p>
            <a:endParaRPr lang="en-US"/>
          </a:p>
        </p:txBody>
      </p:sp>
      <p:sp>
        <p:nvSpPr>
          <p:cNvPr id="4" name="Slide Number Placeholder 3"/>
          <p:cNvSpPr>
            <a:spLocks noGrp="1"/>
          </p:cNvSpPr>
          <p:nvPr>
            <p:ph type="sldNum" sz="quarter" idx="5"/>
          </p:nvPr>
        </p:nvSpPr>
        <p:spPr/>
        <p:txBody>
          <a:bodyPr/>
          <a:lstStyle/>
          <a:p>
            <a:pPr defTabSz="483265">
              <a:defRPr/>
            </a:pPr>
            <a:fld id="{7EA50397-C226-4223-A5C2-89701C00844D}" type="slidenum">
              <a:rPr lang="en-US">
                <a:solidFill>
                  <a:prstClr val="black"/>
                </a:solidFill>
                <a:latin typeface="Calibri" panose="020F0502020204030204"/>
              </a:rPr>
              <a:pPr defTabSz="483265">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62786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r>
              <a:rPr lang="en-US" b="0"/>
              <a:t>There instances where the courts found the agencies were not preserving wilderness character by their actions.</a:t>
            </a:r>
          </a:p>
          <a:p>
            <a:r>
              <a:rPr lang="en-US" b="0"/>
              <a:t>No agency is left out.</a:t>
            </a:r>
          </a:p>
          <a:p>
            <a:endParaRPr lang="en-US" b="0"/>
          </a:p>
          <a:p>
            <a:r>
              <a:rPr lang="en-US" b="1"/>
              <a:t>Links to Case Law on Wilderness Connect are on page 4 in your workbook.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50397-C226-4223-A5C2-89701C008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66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Tim</a:t>
            </a:r>
          </a:p>
          <a:p>
            <a:endParaRPr lang="en-US" b="0" dirty="0"/>
          </a:p>
          <a:p>
            <a:pPr defTabSz="966529">
              <a:defRPr/>
            </a:pPr>
            <a:r>
              <a:rPr lang="en-US" dirty="0"/>
              <a:t>This is a wilderness character… I’m sure you all have run across a character like this in the wilderness, </a:t>
            </a:r>
            <a:r>
              <a:rPr lang="en-US" b="1" dirty="0"/>
              <a:t>write their name or draw a picture of them on page 5,</a:t>
            </a:r>
            <a:r>
              <a:rPr lang="en-US" dirty="0"/>
              <a:t> but this is not the type of wilderness character we are talking about today.</a:t>
            </a:r>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12</a:t>
            </a:fld>
            <a:endParaRPr lang="en-US"/>
          </a:p>
        </p:txBody>
      </p:sp>
    </p:spTree>
    <p:extLst>
      <p:ext uri="{BB962C8B-B14F-4D97-AF65-F5344CB8AC3E}">
        <p14:creationId xmlns:p14="http://schemas.microsoft.com/office/powerpoint/2010/main" val="152838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000" b="1"/>
              <a:t>Tim</a:t>
            </a:r>
          </a:p>
          <a:p>
            <a:endParaRPr lang="en-US" sz="1000"/>
          </a:p>
          <a:p>
            <a:pPr defTabSz="966529">
              <a:defRPr/>
            </a:pPr>
            <a:r>
              <a:rPr lang="en-US" sz="1000"/>
              <a:t>The issue is especially poignant because Congress has not provided an explicit definition or other direction for defining wilderness character.</a:t>
            </a:r>
          </a:p>
          <a:p>
            <a:pPr defTabSz="966529">
              <a:defRPr/>
            </a:pPr>
            <a:endParaRPr lang="en-US" sz="1000"/>
          </a:p>
          <a:p>
            <a:pPr defTabSz="966529">
              <a:defRPr/>
            </a:pPr>
            <a:r>
              <a:rPr lang="en-US" sz="1000"/>
              <a:t>Since 2001, several different agency and interagency teams worked individually then together to define wilderness character. That interagency collaboration ultimately resulted in the definition we use today which is codified in “Keeping It Wild 2” which has been agreed upon by all four wilderness management agencies. Published in 2015, Keeping it Wild 2 updates the first Keeping it Wild and is based on about 7 years of field experience that showed the need for some clarifications to the first iteration.  </a:t>
            </a:r>
          </a:p>
          <a:p>
            <a:pPr defTabSz="966529">
              <a:defRPr/>
            </a:pPr>
            <a:endParaRPr lang="en-US" sz="1000"/>
          </a:p>
          <a:p>
            <a:pPr defTabSz="966529">
              <a:defRPr/>
            </a:pPr>
            <a:r>
              <a:rPr lang="en-US" sz="1000" b="1"/>
              <a:t>Raise you hand in the icon menu if you’ve heard of KIW2</a:t>
            </a:r>
          </a:p>
          <a:p>
            <a:pPr defTabSz="966529">
              <a:defRPr/>
            </a:pPr>
            <a:endParaRPr lang="en-US" sz="1000"/>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13</a:t>
            </a:fld>
            <a:endParaRPr lang="en-US"/>
          </a:p>
        </p:txBody>
      </p:sp>
    </p:spTree>
    <p:extLst>
      <p:ext uri="{BB962C8B-B14F-4D97-AF65-F5344CB8AC3E}">
        <p14:creationId xmlns:p14="http://schemas.microsoft.com/office/powerpoint/2010/main" val="276789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000" b="1"/>
              <a:t>Tim</a:t>
            </a:r>
          </a:p>
          <a:p>
            <a:endParaRPr lang="en-US" sz="1000"/>
          </a:p>
          <a:p>
            <a:pPr defTabSz="966529">
              <a:defRPr/>
            </a:pPr>
            <a:r>
              <a:rPr lang="en-US" sz="1000"/>
              <a:t>“Keeping it Wild 2” not only defines Wilderness Character, but further identifies its qualities which we’ll talk about shortly.</a:t>
            </a:r>
          </a:p>
          <a:p>
            <a:pPr defTabSz="966529">
              <a:defRPr/>
            </a:pPr>
            <a:endParaRPr lang="en-US" sz="1000"/>
          </a:p>
          <a:p>
            <a:pPr defTabSz="966529">
              <a:defRPr/>
            </a:pPr>
            <a:r>
              <a:rPr lang="en-US" sz="1000"/>
              <a:t>Prior to this report, the definition of wilderness character was not uniform between agencies or units within agencies.  This report provides a consistent and practical interpretation of wilderness character and conforms with the Wilderness Act.</a:t>
            </a:r>
          </a:p>
          <a:p>
            <a:pPr defTabSz="966529">
              <a:defRPr/>
            </a:pPr>
            <a:endParaRPr lang="en-US" sz="1000"/>
          </a:p>
          <a:p>
            <a:pPr eaLnBrk="1" hangingPunct="1"/>
            <a:r>
              <a:rPr lang="en-US" sz="1000"/>
              <a:t>The courts give a degree of deference to the agencies to interpret and implement statutes, where Congress has not clearly addressed them. Keeping it Wild 2 provides the level of detail needed to implement the Wilderness Act and conform with its mandate. </a:t>
            </a:r>
          </a:p>
          <a:p>
            <a:endParaRPr lang="en-US" sz="1000"/>
          </a:p>
          <a:p>
            <a:pPr defTabSz="966529">
              <a:defRPr/>
            </a:pPr>
            <a:r>
              <a:rPr lang="en-US" sz="1000"/>
              <a:t>An electronic copy is available on Wilderness Connect. </a:t>
            </a:r>
            <a:r>
              <a:rPr lang="en-US" sz="1000" b="1"/>
              <a:t>There’s a link at the end of the workbook on the Resources page 18</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14</a:t>
            </a:fld>
            <a:endParaRPr lang="en-US"/>
          </a:p>
        </p:txBody>
      </p:sp>
    </p:spTree>
    <p:extLst>
      <p:ext uri="{BB962C8B-B14F-4D97-AF65-F5344CB8AC3E}">
        <p14:creationId xmlns:p14="http://schemas.microsoft.com/office/powerpoint/2010/main" val="2526677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defTabSz="966529">
              <a:defRPr/>
            </a:pPr>
            <a:r>
              <a:rPr lang="en-US"/>
              <a:t>So, what is that definition? The four wilderness managing agencies recognize that wilderness character is the intersection of…</a:t>
            </a:r>
          </a:p>
        </p:txBody>
      </p:sp>
      <p:sp>
        <p:nvSpPr>
          <p:cNvPr id="4" name="Slide Number Placeholder 3"/>
          <p:cNvSpPr>
            <a:spLocks noGrp="1"/>
          </p:cNvSpPr>
          <p:nvPr>
            <p:ph type="sldNum" sz="quarter" idx="5"/>
          </p:nvPr>
        </p:nvSpPr>
        <p:spPr/>
        <p:txBody>
          <a:bodyPr/>
          <a:lstStyle/>
          <a:p>
            <a:fld id="{7EA50397-C226-4223-A5C2-89701C00844D}" type="slidenum">
              <a:rPr lang="en-US" smtClean="0"/>
              <a:t>15</a:t>
            </a:fld>
            <a:endParaRPr lang="en-US"/>
          </a:p>
        </p:txBody>
      </p:sp>
    </p:spTree>
    <p:extLst>
      <p:ext uri="{BB962C8B-B14F-4D97-AF65-F5344CB8AC3E}">
        <p14:creationId xmlns:p14="http://schemas.microsoft.com/office/powerpoint/2010/main" val="314309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r>
              <a:rPr lang="en-US" b="1"/>
              <a:t>Fill in the blanks on page 6. </a:t>
            </a:r>
            <a:endParaRPr lang="en-US" b="0"/>
          </a:p>
          <a:p>
            <a:endParaRPr lang="en-US" b="0"/>
          </a:p>
          <a:p>
            <a:pPr defTabSz="966529">
              <a:defRPr/>
            </a:pPr>
            <a:r>
              <a:rPr lang="en-US"/>
              <a:t>… the biophysical environments …</a:t>
            </a:r>
          </a:p>
          <a:p>
            <a:pPr defTabSz="966529">
              <a:defRPr/>
            </a:pPr>
            <a:endParaRPr lang="en-US"/>
          </a:p>
          <a:p>
            <a:pPr defTabSz="966529">
              <a:defRPr/>
            </a:pPr>
            <a:r>
              <a:rPr lang="en-US" baseline="0"/>
              <a:t>Details for the presenter's reference:</a:t>
            </a:r>
          </a:p>
          <a:p>
            <a:pPr defTabSz="966529">
              <a:defRPr/>
            </a:pPr>
            <a:r>
              <a:rPr lang="en-US" baseline="0"/>
              <a:t>From Keeping it Wild 2. “Wilderness character is a holistic concept based on the interaction of </a:t>
            </a:r>
          </a:p>
          <a:p>
            <a:pPr marL="483265" lvl="1" defTabSz="966529">
              <a:defRPr/>
            </a:pPr>
            <a:r>
              <a:rPr lang="en-US" baseline="0"/>
              <a:t>(1)  biophysical environments primarily free from modern human manipulation and impact, </a:t>
            </a:r>
          </a:p>
          <a:p>
            <a:pPr defTabSz="966529">
              <a:defRPr/>
            </a:pPr>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16</a:t>
            </a:fld>
            <a:endParaRPr lang="en-US"/>
          </a:p>
        </p:txBody>
      </p:sp>
    </p:spTree>
    <p:extLst>
      <p:ext uri="{BB962C8B-B14F-4D97-AF65-F5344CB8AC3E}">
        <p14:creationId xmlns:p14="http://schemas.microsoft.com/office/powerpoint/2010/main" val="4140170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pPr defTabSz="948507">
              <a:defRPr/>
            </a:pPr>
            <a:endParaRPr lang="en-US" b="1"/>
          </a:p>
          <a:p>
            <a:r>
              <a:rPr lang="en-US"/>
              <a:t>… personal experiences …</a:t>
            </a:r>
          </a:p>
          <a:p>
            <a:endParaRPr lang="en-US"/>
          </a:p>
          <a:p>
            <a:pPr defTabSz="966529">
              <a:defRPr/>
            </a:pPr>
            <a:r>
              <a:rPr lang="en-US" baseline="0"/>
              <a:t>Details for the presenter's reference:</a:t>
            </a:r>
          </a:p>
          <a:p>
            <a:pPr defTabSz="966529">
              <a:defRPr/>
            </a:pPr>
            <a:r>
              <a:rPr lang="en-US" baseline="0"/>
              <a:t>From Keeping it Wild 2. “Wilderness character is a holistic concept based on the interaction of </a:t>
            </a:r>
          </a:p>
          <a:p>
            <a:pPr marL="483265" lvl="1" defTabSz="966529">
              <a:defRPr/>
            </a:pPr>
            <a:r>
              <a:rPr lang="en-US">
                <a:solidFill>
                  <a:prstClr val="black"/>
                </a:solidFill>
              </a:rPr>
              <a:t>(2)  personal experiences in natural environments relatively free from the encumbrances and signs of modern society, and</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17</a:t>
            </a:fld>
            <a:endParaRPr lang="en-US"/>
          </a:p>
        </p:txBody>
      </p:sp>
    </p:spTree>
    <p:extLst>
      <p:ext uri="{BB962C8B-B14F-4D97-AF65-F5344CB8AC3E}">
        <p14:creationId xmlns:p14="http://schemas.microsoft.com/office/powerpoint/2010/main" val="355548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defTabSz="966529">
              <a:defRPr/>
            </a:pPr>
            <a:r>
              <a:rPr lang="en-US"/>
              <a:t>… and symbolic meanings … </a:t>
            </a:r>
            <a:endParaRPr lang="en-US" baseline="0"/>
          </a:p>
          <a:p>
            <a:pPr defTabSz="966529">
              <a:defRPr/>
            </a:pPr>
            <a:endParaRPr lang="en-US" baseline="0"/>
          </a:p>
          <a:p>
            <a:pPr defTabSz="966529">
              <a:defRPr/>
            </a:pPr>
            <a:r>
              <a:rPr lang="en-US" baseline="0"/>
              <a:t>Details for the presenter's reference:</a:t>
            </a:r>
          </a:p>
          <a:p>
            <a:pPr defTabSz="966529">
              <a:defRPr/>
            </a:pPr>
            <a:r>
              <a:rPr lang="en-US" baseline="0"/>
              <a:t>From Keeping it Wild 2. “Wilderness character is a holistic concept based on the interaction of </a:t>
            </a:r>
          </a:p>
          <a:p>
            <a:pPr marL="483265" lvl="1" defTabSz="966529">
              <a:defRPr/>
            </a:pPr>
            <a:r>
              <a:rPr lang="en-US" baseline="0"/>
              <a:t>(3)  symbolic meanings of humility, restraint, and interdependence that inspire human connection with nature.</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18</a:t>
            </a:fld>
            <a:endParaRPr lang="en-US"/>
          </a:p>
        </p:txBody>
      </p:sp>
    </p:spTree>
    <p:extLst>
      <p:ext uri="{BB962C8B-B14F-4D97-AF65-F5344CB8AC3E}">
        <p14:creationId xmlns:p14="http://schemas.microsoft.com/office/powerpoint/2010/main" val="990189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defTabSz="966529">
              <a:defRPr/>
            </a:pPr>
            <a:r>
              <a:rPr lang="en-US"/>
              <a:t>This intersection results in </a:t>
            </a:r>
            <a:r>
              <a:rPr lang="en-US" baseline="0"/>
              <a:t>tangible and intangible aspects. The tangible aspects of wilderness character are identified in the Wilderness Act.  </a:t>
            </a:r>
          </a:p>
          <a:p>
            <a:pPr defTabSz="966529">
              <a:defRPr/>
            </a:pPr>
            <a:endParaRPr lang="en-US" baseline="0"/>
          </a:p>
          <a:p>
            <a:pPr defTabSz="966529">
              <a:defRPr/>
            </a:pPr>
            <a:r>
              <a:rPr lang="en-US" baseline="0"/>
              <a:t>Details for the presenter's reference:</a:t>
            </a:r>
          </a:p>
          <a:p>
            <a:pPr defTabSz="966529">
              <a:defRPr/>
            </a:pPr>
            <a:r>
              <a:rPr lang="en-US" baseline="0"/>
              <a:t>From Keeping it Wild 2. “Wilderness character is a holistic concept based on the interaction of </a:t>
            </a:r>
          </a:p>
          <a:p>
            <a:pPr marL="724896" lvl="1" indent="-241632" defTabSz="966529">
              <a:buFont typeface="Arial" panose="020B0604020202020204" pitchFamily="34" charset="0"/>
              <a:buAutoNum type="arabicParenBoth"/>
              <a:defRPr/>
            </a:pPr>
            <a:r>
              <a:rPr lang="en-US" baseline="0"/>
              <a:t>biophysical environments primarily free from modern human manipulation and impact, </a:t>
            </a:r>
          </a:p>
          <a:p>
            <a:pPr marL="724896" lvl="1" indent="-241632" defTabSz="966529">
              <a:buFont typeface="Arial" panose="020B0604020202020204" pitchFamily="34" charset="0"/>
              <a:buAutoNum type="arabicParenBoth"/>
              <a:defRPr/>
            </a:pPr>
            <a:r>
              <a:rPr lang="en-US" baseline="0"/>
              <a:t>personal experiences in natural environments relatively free from the encumbrances and signs of modern society, and</a:t>
            </a:r>
          </a:p>
          <a:p>
            <a:pPr marL="483265" lvl="1" defTabSz="966529">
              <a:defRPr/>
            </a:pPr>
            <a:r>
              <a:rPr lang="en-US" baseline="0"/>
              <a:t>(3)  symbolic meanings of humility, restraint, and interdependence that inspire human connection with nature.</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19</a:t>
            </a:fld>
            <a:endParaRPr lang="en-US"/>
          </a:p>
        </p:txBody>
      </p:sp>
    </p:spTree>
    <p:extLst>
      <p:ext uri="{BB962C8B-B14F-4D97-AF65-F5344CB8AC3E}">
        <p14:creationId xmlns:p14="http://schemas.microsoft.com/office/powerpoint/2010/main" val="371580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a:t>
            </a:r>
          </a:p>
          <a:p>
            <a:endParaRPr lang="en-US" b="0"/>
          </a:p>
          <a:p>
            <a:r>
              <a:rPr lang="en-US" b="0"/>
              <a:t>Who can fill in this quote?</a:t>
            </a:r>
          </a:p>
          <a:p>
            <a:endParaRPr lang="en-US" b="0"/>
          </a:p>
          <a:p>
            <a:r>
              <a:rPr lang="en-US" b="1"/>
              <a:t>Type in Chat</a:t>
            </a:r>
          </a:p>
          <a:p>
            <a:endParaRPr lang="en-US" b="0"/>
          </a:p>
          <a:p>
            <a:r>
              <a:rPr lang="en-US" b="0"/>
              <a:t>What are we mandated to preserve?</a:t>
            </a:r>
            <a:endParaRPr lang="en-US" b="1"/>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2</a:t>
            </a:fld>
            <a:endParaRPr lang="en-US"/>
          </a:p>
        </p:txBody>
      </p:sp>
    </p:spTree>
    <p:extLst>
      <p:ext uri="{BB962C8B-B14F-4D97-AF65-F5344CB8AC3E}">
        <p14:creationId xmlns:p14="http://schemas.microsoft.com/office/powerpoint/2010/main" val="101050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r>
              <a:rPr lang="en-US" b="0"/>
              <a:t>Time for a poll…</a:t>
            </a:r>
          </a:p>
          <a:p>
            <a:endParaRPr lang="en-US" b="0"/>
          </a:p>
          <a:p>
            <a:r>
              <a:rPr lang="en-US" b="1"/>
              <a:t>Open poll</a:t>
            </a:r>
          </a:p>
          <a:p>
            <a:endParaRPr lang="en-US" b="0"/>
          </a:p>
          <a:p>
            <a:r>
              <a:rPr lang="en-US" b="1"/>
              <a:t>Correct answer = c</a:t>
            </a:r>
          </a:p>
          <a:p>
            <a:endParaRPr lang="en-US" b="1"/>
          </a:p>
          <a:p>
            <a:pPr marL="483265" indent="-483265">
              <a:buAutoNum type="alphaLcPeriod"/>
              <a:defRPr/>
            </a:pPr>
            <a:r>
              <a:rPr lang="en-US" b="1">
                <a:latin typeface="Arial" panose="020B0604020202020204" pitchFamily="34" charset="0"/>
                <a:cs typeface="Arial" panose="020B0604020202020204" pitchFamily="34" charset="0"/>
              </a:rPr>
              <a:t>Merriam-Webster</a:t>
            </a:r>
            <a:r>
              <a:rPr lang="en-US" b="1">
                <a:solidFill>
                  <a:prstClr val="black"/>
                </a:solidFill>
                <a:latin typeface="Arial" panose="020B0604020202020204" pitchFamily="34" charset="0"/>
                <a:cs typeface="Arial" panose="020B0604020202020204" pitchFamily="34" charset="0"/>
              </a:rPr>
              <a:t> dictionary, 1916 edition</a:t>
            </a:r>
          </a:p>
          <a:p>
            <a:pPr marL="483265" indent="-483265" defTabSz="483265">
              <a:buAutoNum type="alphaLcPeriod"/>
              <a:defRPr/>
            </a:pPr>
            <a:r>
              <a:rPr lang="en-US" b="1">
                <a:solidFill>
                  <a:prstClr val="black"/>
                </a:solidFill>
                <a:latin typeface="Arial" panose="020B0604020202020204" pitchFamily="34" charset="0"/>
                <a:cs typeface="Arial" panose="020B0604020202020204" pitchFamily="34" charset="0"/>
              </a:rPr>
              <a:t>Wikipedia, 2001</a:t>
            </a:r>
          </a:p>
          <a:p>
            <a:pPr marL="483265" indent="-483265">
              <a:buFontTx/>
              <a:buAutoNum type="alphaLcPeriod"/>
              <a:defRPr/>
            </a:pPr>
            <a:r>
              <a:rPr lang="en-US" b="1">
                <a:solidFill>
                  <a:prstClr val="black"/>
                </a:solidFill>
                <a:latin typeface="Arial" panose="020B0604020202020204" pitchFamily="34" charset="0"/>
                <a:cs typeface="Arial" panose="020B0604020202020204" pitchFamily="34" charset="0"/>
              </a:rPr>
              <a:t>Wilderness Act, 1964</a:t>
            </a:r>
          </a:p>
          <a:p>
            <a:pPr marL="483265" indent="-483265" defTabSz="483265">
              <a:buAutoNum type="alphaLcPeriod"/>
              <a:defRPr/>
            </a:pPr>
            <a:r>
              <a:rPr lang="en-US" b="1">
                <a:solidFill>
                  <a:prstClr val="black"/>
                </a:solidFill>
                <a:latin typeface="Arial" panose="020B0604020202020204" pitchFamily="34" charset="0"/>
                <a:cs typeface="Arial" panose="020B0604020202020204" pitchFamily="34" charset="0"/>
              </a:rPr>
              <a:t>Out of thin air, 2020</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20</a:t>
            </a:fld>
            <a:endParaRPr lang="en-US"/>
          </a:p>
        </p:txBody>
      </p:sp>
    </p:spTree>
    <p:extLst>
      <p:ext uri="{BB962C8B-B14F-4D97-AF65-F5344CB8AC3E}">
        <p14:creationId xmlns:p14="http://schemas.microsoft.com/office/powerpoint/2010/main" val="1294004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r>
              <a:rPr lang="en-US" b="1"/>
              <a:t>Review </a:t>
            </a:r>
            <a:r>
              <a:rPr lang="en-US" b="1" err="1"/>
              <a:t>anwser</a:t>
            </a:r>
            <a:endParaRPr lang="en-US" b="1"/>
          </a:p>
          <a:p>
            <a:endParaRPr lang="en-US" b="0"/>
          </a:p>
          <a:p>
            <a:r>
              <a:rPr lang="en-US" b="1"/>
              <a:t>Correct answer = c</a:t>
            </a:r>
          </a:p>
          <a:p>
            <a:endParaRPr lang="en-US" b="1"/>
          </a:p>
          <a:p>
            <a:pPr marL="483265" indent="-483265">
              <a:buAutoNum type="alphaLcPeriod"/>
              <a:defRPr/>
            </a:pPr>
            <a:r>
              <a:rPr lang="en-US" b="1">
                <a:latin typeface="Arial" panose="020B0604020202020204" pitchFamily="34" charset="0"/>
                <a:cs typeface="Arial" panose="020B0604020202020204" pitchFamily="34" charset="0"/>
              </a:rPr>
              <a:t>Merriam-Webster</a:t>
            </a:r>
            <a:r>
              <a:rPr lang="en-US" b="1">
                <a:solidFill>
                  <a:prstClr val="black"/>
                </a:solidFill>
                <a:latin typeface="Arial" panose="020B0604020202020204" pitchFamily="34" charset="0"/>
                <a:cs typeface="Arial" panose="020B0604020202020204" pitchFamily="34" charset="0"/>
              </a:rPr>
              <a:t> dictionary, 1916 edition</a:t>
            </a:r>
          </a:p>
          <a:p>
            <a:pPr marL="483265" indent="-483265" defTabSz="483265">
              <a:buAutoNum type="alphaLcPeriod"/>
              <a:defRPr/>
            </a:pPr>
            <a:r>
              <a:rPr lang="en-US" b="1">
                <a:solidFill>
                  <a:prstClr val="black"/>
                </a:solidFill>
                <a:latin typeface="Arial" panose="020B0604020202020204" pitchFamily="34" charset="0"/>
                <a:cs typeface="Arial" panose="020B0604020202020204" pitchFamily="34" charset="0"/>
              </a:rPr>
              <a:t>Wikipedia, 2001</a:t>
            </a:r>
          </a:p>
          <a:p>
            <a:pPr marL="483265" indent="-483265">
              <a:buFontTx/>
              <a:buAutoNum type="alphaLcPeriod"/>
              <a:defRPr/>
            </a:pPr>
            <a:r>
              <a:rPr lang="en-US" b="1">
                <a:solidFill>
                  <a:prstClr val="black"/>
                </a:solidFill>
                <a:latin typeface="Arial" panose="020B0604020202020204" pitchFamily="34" charset="0"/>
                <a:cs typeface="Arial" panose="020B0604020202020204" pitchFamily="34" charset="0"/>
              </a:rPr>
              <a:t>Wilderness Act, 1964</a:t>
            </a:r>
          </a:p>
          <a:p>
            <a:pPr marL="483265" indent="-483265" defTabSz="483265">
              <a:buAutoNum type="alphaLcPeriod"/>
              <a:defRPr/>
            </a:pPr>
            <a:r>
              <a:rPr lang="en-US" b="1">
                <a:solidFill>
                  <a:prstClr val="black"/>
                </a:solidFill>
                <a:latin typeface="Arial" panose="020B0604020202020204" pitchFamily="34" charset="0"/>
                <a:cs typeface="Arial" panose="020B0604020202020204" pitchFamily="34" charset="0"/>
              </a:rPr>
              <a:t>Out of thin air, 2020</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21</a:t>
            </a:fld>
            <a:endParaRPr lang="en-US"/>
          </a:p>
        </p:txBody>
      </p:sp>
    </p:spTree>
    <p:extLst>
      <p:ext uri="{BB962C8B-B14F-4D97-AF65-F5344CB8AC3E}">
        <p14:creationId xmlns:p14="http://schemas.microsoft.com/office/powerpoint/2010/main" val="946140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Tim</a:t>
            </a:r>
          </a:p>
          <a:p>
            <a:pPr defTabSz="948507">
              <a:defRPr/>
            </a:pPr>
            <a:endParaRPr lang="en-US" b="1" dirty="0"/>
          </a:p>
          <a:p>
            <a:r>
              <a:rPr lang="en-US" dirty="0">
                <a:latin typeface="Arial" charset="0"/>
              </a:rPr>
              <a:t>Where do we find the qualities of WC? You need look no further than the definition of Wilderness in Section 2(c) of the Wilderness Act of 1964. </a:t>
            </a:r>
            <a:endParaRPr lang="en-US" b="0" dirty="0"/>
          </a:p>
          <a:p>
            <a:endParaRPr lang="en-US" b="0" dirty="0"/>
          </a:p>
          <a:p>
            <a:pPr defTabSz="966529">
              <a:defRPr/>
            </a:pPr>
            <a:r>
              <a:rPr lang="en-US" dirty="0">
                <a:solidFill>
                  <a:prstClr val="black"/>
                </a:solidFill>
                <a:latin typeface="Arial" charset="0"/>
              </a:rPr>
              <a:t>Highlighted here are the five tangible qualities of wilderness character you hear about most often…</a:t>
            </a:r>
          </a:p>
          <a:p>
            <a:pPr marL="181225" indent="-181225" defTabSz="966529">
              <a:buFont typeface="Arial" panose="020B0604020202020204" pitchFamily="34" charset="0"/>
              <a:buChar char="•"/>
              <a:defRPr/>
            </a:pPr>
            <a:r>
              <a:rPr lang="en-US" dirty="0">
                <a:solidFill>
                  <a:prstClr val="black"/>
                </a:solidFill>
                <a:latin typeface="Arial" charset="0"/>
              </a:rPr>
              <a:t>Untrammeled</a:t>
            </a:r>
          </a:p>
          <a:p>
            <a:pPr marL="181225" indent="-181225" defTabSz="966529">
              <a:buFont typeface="Arial" panose="020B0604020202020204" pitchFamily="34" charset="0"/>
              <a:buChar char="•"/>
              <a:defRPr/>
            </a:pPr>
            <a:r>
              <a:rPr lang="en-US" dirty="0">
                <a:solidFill>
                  <a:prstClr val="black"/>
                </a:solidFill>
                <a:latin typeface="Arial" charset="0"/>
              </a:rPr>
              <a:t>Undeveloped</a:t>
            </a:r>
          </a:p>
          <a:p>
            <a:pPr marL="181225" indent="-181225" defTabSz="966529">
              <a:buFont typeface="Arial" panose="020B0604020202020204" pitchFamily="34" charset="0"/>
              <a:buChar char="•"/>
              <a:defRPr/>
            </a:pPr>
            <a:r>
              <a:rPr lang="en-US" dirty="0">
                <a:solidFill>
                  <a:prstClr val="black"/>
                </a:solidFill>
                <a:latin typeface="Arial" charset="0"/>
              </a:rPr>
              <a:t>Natural</a:t>
            </a:r>
          </a:p>
          <a:p>
            <a:pPr marL="181225" indent="-181225" defTabSz="966529">
              <a:buFont typeface="Arial" panose="020B0604020202020204" pitchFamily="34" charset="0"/>
              <a:buChar char="•"/>
              <a:defRPr/>
            </a:pPr>
            <a:r>
              <a:rPr lang="en-US" dirty="0">
                <a:solidFill>
                  <a:prstClr val="black"/>
                </a:solidFill>
                <a:latin typeface="Arial" charset="0"/>
              </a:rPr>
              <a:t>Outstanding Opportunities for solitude or a primitive and unconfined type of recreation</a:t>
            </a:r>
          </a:p>
          <a:p>
            <a:pPr defTabSz="966529">
              <a:defRPr/>
            </a:pPr>
            <a:r>
              <a:rPr lang="en-US" dirty="0">
                <a:solidFill>
                  <a:prstClr val="black"/>
                </a:solidFill>
                <a:latin typeface="Arial" charset="0"/>
              </a:rPr>
              <a:t>And…</a:t>
            </a:r>
          </a:p>
          <a:p>
            <a:pPr marL="181225" indent="-181225" defTabSz="966529">
              <a:buFont typeface="Arial" panose="020B0604020202020204" pitchFamily="34" charset="0"/>
              <a:buChar char="•"/>
              <a:defRPr/>
            </a:pPr>
            <a:r>
              <a:rPr lang="en-US" dirty="0">
                <a:solidFill>
                  <a:prstClr val="black"/>
                </a:solidFill>
                <a:latin typeface="Arial" charset="0"/>
              </a:rPr>
              <a:t>Other Features of Value</a:t>
            </a:r>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22</a:t>
            </a:fld>
            <a:endParaRPr lang="en-US"/>
          </a:p>
        </p:txBody>
      </p:sp>
    </p:spTree>
    <p:extLst>
      <p:ext uri="{BB962C8B-B14F-4D97-AF65-F5344CB8AC3E}">
        <p14:creationId xmlns:p14="http://schemas.microsoft.com/office/powerpoint/2010/main" val="374993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r>
              <a:rPr lang="en-US" altLang="en-US" b="1"/>
              <a:t>Fill in the blanks in your workbook, Page 7</a:t>
            </a:r>
          </a:p>
          <a:p>
            <a:endParaRPr lang="en-US" altLang="en-US"/>
          </a:p>
          <a:p>
            <a:r>
              <a:rPr lang="en-US" altLang="en-US"/>
              <a:t>These 5 qualities make up the tangible things we monitor to understand</a:t>
            </a:r>
            <a:r>
              <a:rPr lang="en-US" altLang="en-US" baseline="0"/>
              <a:t> the status/trend in </a:t>
            </a:r>
            <a:r>
              <a:rPr lang="en-US" altLang="en-US"/>
              <a:t>Wilderness Character which Erin is going to talk about in a little bit.</a:t>
            </a:r>
          </a:p>
          <a:p>
            <a:pPr defTabSz="966529">
              <a:defRPr/>
            </a:pPr>
            <a:endParaRPr lang="en-US"/>
          </a:p>
          <a:p>
            <a:pPr defTabSz="966529">
              <a:defRPr/>
            </a:pPr>
            <a:endParaRPr lang="en-US"/>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23</a:t>
            </a:fld>
            <a:endParaRPr lang="en-US"/>
          </a:p>
        </p:txBody>
      </p:sp>
    </p:spTree>
    <p:extLst>
      <p:ext uri="{BB962C8B-B14F-4D97-AF65-F5344CB8AC3E}">
        <p14:creationId xmlns:p14="http://schemas.microsoft.com/office/powerpoint/2010/main" val="3238046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Tim</a:t>
            </a:r>
          </a:p>
          <a:p>
            <a:endParaRPr lang="en-US" b="0" dirty="0"/>
          </a:p>
          <a:p>
            <a:r>
              <a:rPr lang="en-US" altLang="en-US" b="1" dirty="0"/>
              <a:t>Fill in the blanks in your workbook, Page 7</a:t>
            </a:r>
          </a:p>
          <a:p>
            <a:endParaRPr lang="en-US" altLang="en-US" dirty="0"/>
          </a:p>
          <a:p>
            <a:r>
              <a:rPr lang="en-US" dirty="0"/>
              <a:t>Yet we can’t forget the intangible</a:t>
            </a:r>
            <a:r>
              <a:rPr lang="en-US" baseline="0" dirty="0"/>
              <a:t> qualities, these aren’t specifically called out in the Wilderness Act, but are important to identify. They are not impossible, but are harder to monitor.</a:t>
            </a:r>
          </a:p>
          <a:p>
            <a:endParaRPr lang="en-US" baseline="0" dirty="0"/>
          </a:p>
          <a:p>
            <a:pPr defTabSz="966529">
              <a:defRPr/>
            </a:pPr>
            <a:r>
              <a:rPr lang="en-US" dirty="0"/>
              <a:t>These qualities are what we are mandated to preserve and protect.</a:t>
            </a:r>
          </a:p>
          <a:p>
            <a:pPr defTabSz="966529">
              <a:defRPr/>
            </a:pPr>
            <a:endParaRPr lang="en-US" dirty="0"/>
          </a:p>
          <a:p>
            <a:pPr defTabSz="966529">
              <a:defRPr/>
            </a:pPr>
            <a:r>
              <a:rPr lang="en-US" dirty="0"/>
              <a:t>Let’s take a closer look at each of these qualities.</a:t>
            </a:r>
          </a:p>
          <a:p>
            <a:pPr defTabSz="966529">
              <a:defRPr/>
            </a:pPr>
            <a:endParaRPr lang="en-US" dirty="0"/>
          </a:p>
          <a:p>
            <a:pPr defTabSz="966529">
              <a:defRPr/>
            </a:pPr>
            <a:r>
              <a:rPr lang="en-US" b="1" dirty="0"/>
              <a:t>Erin… take it away</a:t>
            </a:r>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24</a:t>
            </a:fld>
            <a:endParaRPr lang="en-US"/>
          </a:p>
        </p:txBody>
      </p:sp>
    </p:spTree>
    <p:extLst>
      <p:ext uri="{BB962C8B-B14F-4D97-AF65-F5344CB8AC3E}">
        <p14:creationId xmlns:p14="http://schemas.microsoft.com/office/powerpoint/2010/main" val="3815855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Erin</a:t>
            </a:r>
          </a:p>
          <a:p>
            <a:endParaRPr lang="en-US" dirty="0"/>
          </a:p>
          <a:p>
            <a:pPr defTabSz="948507">
              <a:defRPr/>
            </a:pPr>
            <a:r>
              <a:rPr lang="en-US" altLang="en-US" b="1" dirty="0"/>
              <a:t>Use Page 8 in your workbook to take notes</a:t>
            </a:r>
          </a:p>
          <a:p>
            <a:endParaRPr lang="en-US" altLang="en-US" b="1" dirty="0">
              <a:cs typeface="Calibri" panose="020F0502020204030204"/>
            </a:endParaRPr>
          </a:p>
          <a:p>
            <a:r>
              <a:rPr lang="en-US" altLang="en-US" dirty="0">
                <a:cs typeface="Calibri" panose="020F0502020204030204"/>
              </a:rPr>
              <a:t>Like the definition of WC states, wilderness is in part defined by its distinct and unique experiential and symbolic meanings. </a:t>
            </a:r>
            <a:endParaRPr lang="en-US" altLang="en-US" b="1" dirty="0">
              <a:cs typeface="Calibri" panose="020F0502020204030204"/>
            </a:endParaRPr>
          </a:p>
          <a:p>
            <a:endParaRPr lang="en-US" altLang="en-US" dirty="0">
              <a:cs typeface="Calibri"/>
            </a:endParaRPr>
          </a:p>
          <a:p>
            <a:r>
              <a:rPr lang="en-US" altLang="en-US" dirty="0">
                <a:cs typeface="Calibri"/>
              </a:rPr>
              <a:t>Deeply personal, the things that connect us to wilderness are often not physically present, i.e., they are intangible, like a place that invites a sense of adventure, a feeling of profound inspiration, or an ability to more deeply connect with people you care about.</a:t>
            </a:r>
          </a:p>
          <a:p>
            <a:endParaRPr lang="en-US" altLang="en-US" dirty="0">
              <a:cs typeface="Calibri"/>
            </a:endParaRPr>
          </a:p>
          <a:p>
            <a:r>
              <a:rPr lang="en-US" altLang="en-US" dirty="0">
                <a:cs typeface="Calibri"/>
              </a:rPr>
              <a:t>These intangible qualities are often the aspects of wilderness that are most compelling to each of us and at the same time may be difficult to articulate.</a:t>
            </a:r>
          </a:p>
          <a:p>
            <a:endParaRPr lang="en-US" altLang="en-US" dirty="0">
              <a:cs typeface="Calibri"/>
            </a:endParaRPr>
          </a:p>
          <a:p>
            <a:r>
              <a:rPr lang="en-US" altLang="en-US" dirty="0">
                <a:cs typeface="Calibri"/>
              </a:rPr>
              <a:t>Because intangible qualities are subjective and may differ from person to person, we as managers should strive to ensure we're providing enough space for discussion to understand the kinds of intangible qualities that may be related to your particular wilderness area. This can be done through conversations and reflection with staff, feedback provided by visitors, or through the use of more formal qualitative surveys.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25</a:t>
            </a:fld>
            <a:endParaRPr lang="en-US"/>
          </a:p>
        </p:txBody>
      </p:sp>
    </p:spTree>
    <p:extLst>
      <p:ext uri="{BB962C8B-B14F-4D97-AF65-F5344CB8AC3E}">
        <p14:creationId xmlns:p14="http://schemas.microsoft.com/office/powerpoint/2010/main" val="1519260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000" b="1" dirty="0"/>
              <a:t>Erin</a:t>
            </a:r>
          </a:p>
          <a:p>
            <a:pPr defTabSz="966529">
              <a:defRPr/>
            </a:pPr>
            <a:endParaRPr lang="en-US" sz="1000" dirty="0"/>
          </a:p>
          <a:p>
            <a:pPr defTabSz="966529">
              <a:defRPr/>
            </a:pPr>
            <a:r>
              <a:rPr lang="en-US" altLang="en-US" sz="1000" b="1" dirty="0"/>
              <a:t>Page 8 in your workbook for notes</a:t>
            </a:r>
          </a:p>
          <a:p>
            <a:pPr defTabSz="966529">
              <a:defRPr/>
            </a:pPr>
            <a:endParaRPr lang="en-US" altLang="en-US" sz="1000" dirty="0">
              <a:cs typeface="Calibri" panose="020F0502020204030204"/>
            </a:endParaRPr>
          </a:p>
          <a:p>
            <a:pPr defTabSz="966529">
              <a:defRPr/>
            </a:pPr>
            <a:r>
              <a:rPr lang="en-US" altLang="en-US" sz="1000" dirty="0">
                <a:cs typeface="Calibri" panose="020F0502020204030204"/>
              </a:rPr>
              <a:t>Read quality def from slide. </a:t>
            </a:r>
          </a:p>
          <a:p>
            <a:pPr defTabSz="966529">
              <a:defRPr/>
            </a:pPr>
            <a:endParaRPr lang="en-US" altLang="en-US" sz="1000" dirty="0">
              <a:cs typeface="Calibri" panose="020F0502020204030204"/>
            </a:endParaRPr>
          </a:p>
          <a:p>
            <a:pPr defTabSz="966529">
              <a:defRPr/>
            </a:pPr>
            <a:r>
              <a:rPr lang="en-US" altLang="en-US" sz="1000" dirty="0">
                <a:cs typeface="Calibri" panose="020F0502020204030204"/>
              </a:rPr>
              <a:t>It's important to note here that this quality is concerned with </a:t>
            </a:r>
            <a:r>
              <a:rPr lang="en-US" altLang="en-US" sz="1000" i="1" dirty="0">
                <a:cs typeface="Calibri" panose="020F0502020204030204"/>
              </a:rPr>
              <a:t>actions </a:t>
            </a:r>
            <a:r>
              <a:rPr lang="en-US" altLang="en-US" sz="1000" dirty="0">
                <a:cs typeface="Calibri" panose="020F0502020204030204"/>
              </a:rPr>
              <a:t>that are </a:t>
            </a:r>
            <a:r>
              <a:rPr lang="en-US" altLang="en-US" sz="1000" i="1" dirty="0">
                <a:cs typeface="Calibri" panose="020F0502020204030204"/>
              </a:rPr>
              <a:t>intentionally </a:t>
            </a:r>
            <a:r>
              <a:rPr lang="en-US" altLang="en-US" sz="1000" dirty="0">
                <a:cs typeface="Calibri" panose="020F0502020204030204"/>
              </a:rPr>
              <a:t>manipulating the biophysical environment.</a:t>
            </a:r>
          </a:p>
          <a:p>
            <a:pPr defTabSz="966529">
              <a:defRPr/>
            </a:pPr>
            <a:endParaRPr lang="en-US" altLang="en-US" sz="1000" dirty="0"/>
          </a:p>
          <a:p>
            <a:pPr defTabSz="966529">
              <a:defRPr/>
            </a:pPr>
            <a:r>
              <a:rPr lang="en-US" dirty="0"/>
              <a:t>The Untrammeled Quality recognizes the importance of people co-existing with our planet, where people practice humility and are very selective and thoughtful about actions we take that might interfere with the rest of the natural world. </a:t>
            </a:r>
          </a:p>
          <a:p>
            <a:pPr defTabSz="966529">
              <a:defRPr/>
            </a:pPr>
            <a:endParaRPr lang="en-US" sz="1000" dirty="0"/>
          </a:p>
          <a:p>
            <a:pPr defTabSz="966529">
              <a:defRPr/>
            </a:pPr>
            <a:r>
              <a:rPr lang="en-US" sz="1000" dirty="0"/>
              <a:t>The Untrammeled Quality is, according to many wilderness scholars, the primary ideal for wilderness.  Although the word “untrammeled” is not common, Howard Zahniser, the primary author of the Wilderness Act, used the word “untrammeled” because it was the exact word to convey the importance of keeping wilderness free from manipulation and control. Whereas a trammel is something that restricts free play, motion, and fluidity, something that is untrammeled promotes free will and uninhibited flow. </a:t>
            </a:r>
            <a:endParaRPr lang="en-US" sz="1000" dirty="0">
              <a:cs typeface="Calibri"/>
            </a:endParaRPr>
          </a:p>
          <a:p>
            <a:pPr rtl="0" eaLnBrk="1" latinLnBrk="0" hangingPunct="1"/>
            <a:endParaRPr lang="en-US" sz="1000" dirty="0"/>
          </a:p>
          <a:p>
            <a:pPr rtl="0" eaLnBrk="1" latinLnBrk="0" hangingPunct="1"/>
            <a:r>
              <a:rPr lang="en-US" sz="1000" dirty="0"/>
              <a:t>It’s interesting to note that Howard didn’t come up with “untrammeled” himself. Pauline “Polly” Dyer a champion of NW conservation and the protection of Olympic and North Cascades National Parks suggested Howard use the phrase “untrammeled by man”. She used it so effectively to describe the imperiled beaches in Olympic National Park in the mid 1950s when there was a proposal to build a road along the Olympic coast. She expressed the coast and beaches should be free, uncontrolled, wild… untrammeled…</a:t>
            </a:r>
          </a:p>
          <a:p>
            <a:pPr rtl="0" eaLnBrk="1" latinLnBrk="0" hangingPunct="1"/>
            <a:endParaRPr lang="en-US" sz="1000" dirty="0"/>
          </a:p>
        </p:txBody>
      </p:sp>
      <p:sp>
        <p:nvSpPr>
          <p:cNvPr id="4" name="Slide Number Placeholder 3"/>
          <p:cNvSpPr>
            <a:spLocks noGrp="1"/>
          </p:cNvSpPr>
          <p:nvPr>
            <p:ph type="sldNum" sz="quarter" idx="5"/>
          </p:nvPr>
        </p:nvSpPr>
        <p:spPr/>
        <p:txBody>
          <a:bodyPr/>
          <a:lstStyle/>
          <a:p>
            <a:fld id="{7EA50397-C226-4223-A5C2-89701C00844D}" type="slidenum">
              <a:rPr lang="en-US" smtClean="0"/>
              <a:t>26</a:t>
            </a:fld>
            <a:endParaRPr lang="en-US"/>
          </a:p>
        </p:txBody>
      </p:sp>
    </p:spTree>
    <p:extLst>
      <p:ext uri="{BB962C8B-B14F-4D97-AF65-F5344CB8AC3E}">
        <p14:creationId xmlns:p14="http://schemas.microsoft.com/office/powerpoint/2010/main" val="2559970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000" b="1" dirty="0"/>
              <a:t>Erin</a:t>
            </a:r>
          </a:p>
          <a:p>
            <a:pPr defTabSz="966529">
              <a:defRPr/>
            </a:pPr>
            <a:endParaRPr lang="en-US" sz="1000" dirty="0"/>
          </a:p>
          <a:p>
            <a:pPr defTabSz="966529">
              <a:defRPr/>
            </a:pPr>
            <a:r>
              <a:rPr lang="en-US" altLang="en-US" sz="1000" b="1" dirty="0"/>
              <a:t>Page 8 in your workbook for notes</a:t>
            </a:r>
          </a:p>
          <a:p>
            <a:pPr defTabSz="966529">
              <a:defRPr/>
            </a:pPr>
            <a:endParaRPr lang="en-US" altLang="en-US" sz="1000" b="1" dirty="0">
              <a:cs typeface="Calibri" panose="020F0502020204030204"/>
            </a:endParaRPr>
          </a:p>
          <a:p>
            <a:r>
              <a:rPr lang="en-US" dirty="0"/>
              <a:t>This quality prompts managers to pause before taking action, really examining if our actions are beneficial to the wildness of this place. Preserving the Untrammeled Quality can sometimes mean not interfering – not taking action – but instead taking a pause, and fully considering the impacts and tradeoffs before getting involved.</a:t>
            </a:r>
          </a:p>
          <a:p>
            <a:endParaRPr lang="en-US" sz="1000" b="1" dirty="0"/>
          </a:p>
          <a:p>
            <a:r>
              <a:rPr lang="en-US" sz="1000" b="1" dirty="0"/>
              <a:t>Let's think about how this quality relates to our work. What might be some examples of management actions we take that would degrade or threaten this quality? Type your thought in the chat box.</a:t>
            </a:r>
            <a:endParaRPr lang="en-US" sz="1000" b="1" dirty="0">
              <a:cs typeface="Calibri"/>
            </a:endParaRPr>
          </a:p>
          <a:p>
            <a:endParaRPr lang="en-US" sz="1000" dirty="0"/>
          </a:p>
          <a:p>
            <a:r>
              <a:rPr lang="en-US" sz="1000" dirty="0"/>
              <a:t>Read off several then go to next slide.</a:t>
            </a:r>
          </a:p>
        </p:txBody>
      </p:sp>
      <p:sp>
        <p:nvSpPr>
          <p:cNvPr id="4" name="Slide Number Placeholder 3"/>
          <p:cNvSpPr>
            <a:spLocks noGrp="1"/>
          </p:cNvSpPr>
          <p:nvPr>
            <p:ph type="sldNum" sz="quarter" idx="5"/>
          </p:nvPr>
        </p:nvSpPr>
        <p:spPr/>
        <p:txBody>
          <a:bodyPr/>
          <a:lstStyle/>
          <a:p>
            <a:fld id="{7EA50397-C226-4223-A5C2-89701C00844D}" type="slidenum">
              <a:rPr lang="en-US" smtClean="0"/>
              <a:t>27</a:t>
            </a:fld>
            <a:endParaRPr lang="en-US"/>
          </a:p>
        </p:txBody>
      </p:sp>
    </p:spTree>
    <p:extLst>
      <p:ext uri="{BB962C8B-B14F-4D97-AF65-F5344CB8AC3E}">
        <p14:creationId xmlns:p14="http://schemas.microsoft.com/office/powerpoint/2010/main" val="1387978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Erin</a:t>
            </a:r>
          </a:p>
          <a:p>
            <a:pPr rtl="0" eaLnBrk="1" latinLnBrk="0" hangingPunct="1"/>
            <a:endParaRPr lang="en-US" dirty="0"/>
          </a:p>
          <a:p>
            <a:r>
              <a:rPr lang="en-US" dirty="0"/>
              <a:t>Any action that would “intentionally” manipulate "the earth and its community of life" as the WA puts it, is a trammel. These intentional actions must be linked to the biophysical environment.</a:t>
            </a:r>
            <a:endParaRPr lang="en-US" dirty="0">
              <a:cs typeface="Calibri"/>
            </a:endParaRPr>
          </a:p>
          <a:p>
            <a:pPr rtl="0" eaLnBrk="1" latinLnBrk="0" hangingPunct="1"/>
            <a:endParaRPr lang="en-US" dirty="0"/>
          </a:p>
          <a:p>
            <a:pPr rtl="0" eaLnBrk="1" latinLnBrk="0" hangingPunct="1"/>
            <a:r>
              <a:rPr lang="en-US" dirty="0"/>
              <a:t>Our actions to control natural processes such as fire suppression or putting fire on the land, interfering with the predator/prey relationships, spraying for invasive species (yes, sometimes there may be a good reason to trammel), stocking fish in historically fishless lakes by our agency or the illegally by the public. I’m sure you can think of other actions we sometimes take that control or manipulate.</a:t>
            </a:r>
          </a:p>
          <a:p>
            <a:pPr rtl="0" eaLnBrk="1" latinLnBrk="0" hangingPunct="1"/>
            <a:endParaRPr lang="en-US" dirty="0"/>
          </a:p>
          <a:p>
            <a:pPr rtl="0" eaLnBrk="1" latinLnBrk="0" hangingPunct="1"/>
            <a:r>
              <a:rPr lang="en-US" dirty="0"/>
              <a:t>We use the word “modern” in this statement to clearly separate the past (that is, prior to wilderness designation) effects of native or indigenous people, which are an important part of wilderness, from the effects of modern people. </a:t>
            </a:r>
          </a:p>
          <a:p>
            <a:endParaRPr lang="en-US" dirty="0"/>
          </a:p>
          <a:p>
            <a:r>
              <a:rPr lang="en-US" b="1" dirty="0">
                <a:cs typeface="Calibri" panose="020F0502020204030204"/>
              </a:rPr>
              <a:t>Things that can degrade this quality = a trammeling</a:t>
            </a:r>
          </a:p>
          <a:p>
            <a:r>
              <a:rPr lang="en-US" dirty="0">
                <a:cs typeface="Calibri" panose="020F0502020204030204"/>
              </a:rPr>
              <a:t>Removal of invasive species, or the introduction of a native/indigenous species</a:t>
            </a:r>
          </a:p>
          <a:p>
            <a:endParaRPr lang="en-US" dirty="0">
              <a:cs typeface="Calibri" panose="020F0502020204030204"/>
            </a:endParaRPr>
          </a:p>
          <a:p>
            <a:r>
              <a:rPr lang="en-US" dirty="0">
                <a:cs typeface="Calibri" panose="020F0502020204030204"/>
              </a:rPr>
              <a:t>It’s important to note that not all actions taken in wilderness constitute a trammeling. Things that </a:t>
            </a:r>
            <a:r>
              <a:rPr lang="en-US" b="1" u="sng" dirty="0">
                <a:cs typeface="Calibri" panose="020F0502020204030204"/>
              </a:rPr>
              <a:t>do not degrade </a:t>
            </a:r>
            <a:r>
              <a:rPr lang="en-US" dirty="0">
                <a:cs typeface="Calibri" panose="020F0502020204030204"/>
              </a:rPr>
              <a:t>this quality, which are commonly confused as a trammeling action = ranger patrols, interpretive hikes, stream gauges, etc.</a:t>
            </a:r>
          </a:p>
        </p:txBody>
      </p:sp>
      <p:sp>
        <p:nvSpPr>
          <p:cNvPr id="4" name="Slide Number Placeholder 3"/>
          <p:cNvSpPr>
            <a:spLocks noGrp="1"/>
          </p:cNvSpPr>
          <p:nvPr>
            <p:ph type="sldNum" sz="quarter" idx="5"/>
          </p:nvPr>
        </p:nvSpPr>
        <p:spPr/>
        <p:txBody>
          <a:bodyPr/>
          <a:lstStyle/>
          <a:p>
            <a:fld id="{7EA50397-C226-4223-A5C2-89701C00844D}" type="slidenum">
              <a:rPr lang="en-US" smtClean="0"/>
              <a:t>28</a:t>
            </a:fld>
            <a:endParaRPr lang="en-US"/>
          </a:p>
        </p:txBody>
      </p:sp>
    </p:spTree>
    <p:extLst>
      <p:ext uri="{BB962C8B-B14F-4D97-AF65-F5344CB8AC3E}">
        <p14:creationId xmlns:p14="http://schemas.microsoft.com/office/powerpoint/2010/main" val="2856917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Erin</a:t>
            </a:r>
          </a:p>
          <a:p>
            <a:pPr rtl="0" eaLnBrk="1" fontAlgn="auto" latinLnBrk="0" hangingPunct="1"/>
            <a:endParaRPr lang="en-US" dirty="0"/>
          </a:p>
          <a:p>
            <a:pPr defTabSz="948507">
              <a:defRPr/>
            </a:pPr>
            <a:r>
              <a:rPr lang="en-US" altLang="en-US" b="1" dirty="0"/>
              <a:t>Page 9 in your workbook for notes</a:t>
            </a:r>
          </a:p>
          <a:p>
            <a:endParaRPr lang="en-US" altLang="en-US" b="1" dirty="0">
              <a:cs typeface="Calibri" panose="020F0502020204030204"/>
            </a:endParaRPr>
          </a:p>
          <a:p>
            <a:r>
              <a:rPr lang="en-US" altLang="en-US" dirty="0">
                <a:cs typeface="Calibri" panose="020F0502020204030204"/>
              </a:rPr>
              <a:t>Read def of quality from slide.</a:t>
            </a:r>
          </a:p>
          <a:p>
            <a:endParaRPr lang="en-US" altLang="en-US" dirty="0">
              <a:cs typeface="Calibri" panose="020F0502020204030204"/>
            </a:endParaRPr>
          </a:p>
          <a:p>
            <a:r>
              <a:rPr lang="en-US" dirty="0"/>
              <a:t>The Natural Quality recognizes the importance of healthy, intact ecosystems and challenges us, as wilderness managers, to limit our negative </a:t>
            </a:r>
            <a:r>
              <a:rPr lang="en-US" i="1" dirty="0"/>
              <a:t>effects </a:t>
            </a:r>
            <a:r>
              <a:rPr lang="en-US" dirty="0"/>
              <a:t>on the functionality of these systems. Under this quality, human-caused negative impacts things like air quality, indigenous plant and animal species, and larger scale ecological process need to be addressed to help improve the Natural Quality of wilderness character. </a:t>
            </a:r>
          </a:p>
          <a:p>
            <a:endParaRPr lang="en-US" dirty="0"/>
          </a:p>
          <a:p>
            <a:r>
              <a:rPr lang="en-US" dirty="0">
                <a:cs typeface="Calibri" panose="020F0502020204030204"/>
              </a:rPr>
              <a:t>You might be thinking "Wait. Didn't we just say that we need to be selective about when we intervene and take action to protect the Untrammeled Quality?" </a:t>
            </a:r>
          </a:p>
          <a:p>
            <a:endParaRPr lang="en-US" dirty="0">
              <a:cs typeface="Calibri" panose="020F0502020204030204"/>
            </a:endParaRPr>
          </a:p>
          <a:p>
            <a:r>
              <a:rPr lang="en-US" dirty="0">
                <a:cs typeface="Calibri" panose="020F0502020204030204"/>
              </a:rPr>
              <a:t>Yes, you're right! The Untrammeled Quality focuses on the impact of our intervention and manipulation by way of </a:t>
            </a:r>
            <a:r>
              <a:rPr lang="en-US" i="1" dirty="0">
                <a:cs typeface="Calibri" panose="020F0502020204030204"/>
              </a:rPr>
              <a:t>intentional actions</a:t>
            </a:r>
            <a:r>
              <a:rPr lang="en-US" dirty="0">
                <a:cs typeface="Calibri" panose="020F0502020204030204"/>
              </a:rPr>
              <a:t> we take – using a selective, thoughtful, and even light hand when actively managing our wilderness lands. The Natural Quality is the complementary, and at times conflicting, other side of this coin, recognizing that people can intentionally and unintentionally have lasting negative effects on the rest of the natural world. Through this quality, we are responsible for examining these effects and considering ways we can help remedy their impacts.</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EA50397-C226-4223-A5C2-89701C00844D}" type="slidenum">
              <a:rPr lang="en-US" smtClean="0"/>
              <a:t>29</a:t>
            </a:fld>
            <a:endParaRPr lang="en-US"/>
          </a:p>
        </p:txBody>
      </p:sp>
    </p:spTree>
    <p:extLst>
      <p:ext uri="{BB962C8B-B14F-4D97-AF65-F5344CB8AC3E}">
        <p14:creationId xmlns:p14="http://schemas.microsoft.com/office/powerpoint/2010/main" val="415509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r>
              <a:rPr lang="en-US" b="0"/>
              <a:t>Read the slide</a:t>
            </a:r>
          </a:p>
          <a:p>
            <a:endParaRPr lang="en-US" b="1"/>
          </a:p>
          <a:p>
            <a:r>
              <a:rPr lang="en-US" b="1"/>
              <a:t>Who said this? Type your answer in the chat box of who you think said it…</a:t>
            </a:r>
          </a:p>
          <a:p>
            <a:endParaRPr lang="en-US" b="1"/>
          </a:p>
        </p:txBody>
      </p:sp>
      <p:sp>
        <p:nvSpPr>
          <p:cNvPr id="4" name="Slide Number Placeholder 3"/>
          <p:cNvSpPr>
            <a:spLocks noGrp="1"/>
          </p:cNvSpPr>
          <p:nvPr>
            <p:ph type="sldNum" sz="quarter" idx="5"/>
          </p:nvPr>
        </p:nvSpPr>
        <p:spPr/>
        <p:txBody>
          <a:bodyPr/>
          <a:lstStyle/>
          <a:p>
            <a:fld id="{7EA50397-C226-4223-A5C2-89701C00844D}" type="slidenum">
              <a:rPr lang="en-US" smtClean="0"/>
              <a:t>3</a:t>
            </a:fld>
            <a:endParaRPr lang="en-US"/>
          </a:p>
        </p:txBody>
      </p:sp>
    </p:spTree>
    <p:extLst>
      <p:ext uri="{BB962C8B-B14F-4D97-AF65-F5344CB8AC3E}">
        <p14:creationId xmlns:p14="http://schemas.microsoft.com/office/powerpoint/2010/main" val="1483958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Erin</a:t>
            </a:r>
          </a:p>
          <a:p>
            <a:pPr rtl="0" eaLnBrk="1" fontAlgn="auto" latinLnBrk="0" hangingPunct="1"/>
            <a:endParaRPr lang="en-US"/>
          </a:p>
          <a:p>
            <a:pPr defTabSz="948507">
              <a:defRPr/>
            </a:pPr>
            <a:r>
              <a:rPr lang="en-US" altLang="en-US" b="1"/>
              <a:t>Page 9 in your workbook for notes</a:t>
            </a:r>
          </a:p>
          <a:p>
            <a:pPr rtl="0" eaLnBrk="1" fontAlgn="auto" latinLnBrk="0" hangingPunct="1"/>
            <a:endParaRPr lang="en-US"/>
          </a:p>
          <a:p>
            <a:pPr rtl="0" eaLnBrk="1" latinLnBrk="0" hangingPunct="1"/>
            <a:r>
              <a:rPr lang="en-US" b="1"/>
              <a:t>What are some examples of conditions that would degrade this quality? Type your thought in the chat box.</a:t>
            </a:r>
          </a:p>
          <a:p>
            <a:pPr rtl="0" eaLnBrk="1" latinLnBrk="0" hangingPunct="1"/>
            <a:endParaRPr lang="en-US" b="1"/>
          </a:p>
          <a:p>
            <a:r>
              <a:rPr lang="en-US"/>
              <a:t>Read off several then go to next slide.</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30</a:t>
            </a:fld>
            <a:endParaRPr lang="en-US"/>
          </a:p>
        </p:txBody>
      </p:sp>
    </p:spTree>
    <p:extLst>
      <p:ext uri="{BB962C8B-B14F-4D97-AF65-F5344CB8AC3E}">
        <p14:creationId xmlns:p14="http://schemas.microsoft.com/office/powerpoint/2010/main" val="4068598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b="1"/>
              <a:t>Erin</a:t>
            </a:r>
          </a:p>
          <a:p>
            <a:pPr rtl="0" eaLnBrk="1" latinLnBrk="0" hangingPunct="1"/>
            <a:endParaRPr lang="en-US"/>
          </a:p>
          <a:p>
            <a:r>
              <a:rPr lang="en-US"/>
              <a:t>As you can see, the Untrammeled and Natural qualities may appear to be in conflict sometimes. It’s not one vs the other. We have a unique and challenging management taks to holistically address wilderness character preservation, including achieving a reasonable and practical balance between the Untrammeled and Natural Qualities. This balance often means acknowledging tradeoffs, and being prepared for what is gained or lost in this balance between qualities.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31</a:t>
            </a:fld>
            <a:endParaRPr lang="en-US"/>
          </a:p>
        </p:txBody>
      </p:sp>
    </p:spTree>
    <p:extLst>
      <p:ext uri="{BB962C8B-B14F-4D97-AF65-F5344CB8AC3E}">
        <p14:creationId xmlns:p14="http://schemas.microsoft.com/office/powerpoint/2010/main" val="4267239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Erin</a:t>
            </a:r>
          </a:p>
          <a:p>
            <a:pPr defTabSz="966529">
              <a:defRPr/>
            </a:pPr>
            <a:endParaRPr lang="en-US" b="1"/>
          </a:p>
          <a:p>
            <a:pPr defTabSz="966529">
              <a:defRPr/>
            </a:pPr>
            <a:r>
              <a:rPr lang="en-US" b="0"/>
              <a:t>Just so we’re clear on the difference between Untrammeled and Natural answer this question…</a:t>
            </a:r>
          </a:p>
          <a:p>
            <a:pPr defTabSz="966529">
              <a:defRPr/>
            </a:pPr>
            <a:endParaRPr lang="en-US" b="1">
              <a:solidFill>
                <a:prstClr val="black"/>
              </a:solidFill>
              <a:latin typeface="Arial" panose="020B0604020202020204" pitchFamily="34" charset="0"/>
              <a:cs typeface="Arial" panose="020B0604020202020204" pitchFamily="34" charset="0"/>
            </a:endParaRPr>
          </a:p>
          <a:p>
            <a:pPr defTabSz="966529">
              <a:defRPr/>
            </a:pPr>
            <a:r>
              <a:rPr lang="en-US" b="1">
                <a:solidFill>
                  <a:prstClr val="black"/>
                </a:solidFill>
                <a:latin typeface="Arial" panose="020B0604020202020204" pitchFamily="34" charset="0"/>
                <a:cs typeface="Arial" panose="020B0604020202020204" pitchFamily="34" charset="0"/>
              </a:rPr>
              <a:t>Open the poll – WC2</a:t>
            </a:r>
          </a:p>
          <a:p>
            <a:pPr defTabSz="966529">
              <a:defRPr/>
            </a:pPr>
            <a:r>
              <a:rPr lang="en-US" b="0">
                <a:solidFill>
                  <a:prstClr val="black"/>
                </a:solidFill>
                <a:latin typeface="Arial" panose="020B0604020202020204" pitchFamily="34" charset="0"/>
                <a:cs typeface="Arial" panose="020B0604020202020204" pitchFamily="34" charset="0"/>
              </a:rPr>
              <a:t>You can x out of the poll panel (upper right corner)  to see the chat and/or participant list</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32</a:t>
            </a:fld>
            <a:endParaRPr lang="en-US"/>
          </a:p>
        </p:txBody>
      </p:sp>
    </p:spTree>
    <p:extLst>
      <p:ext uri="{BB962C8B-B14F-4D97-AF65-F5344CB8AC3E}">
        <p14:creationId xmlns:p14="http://schemas.microsoft.com/office/powerpoint/2010/main" val="428880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Erin</a:t>
            </a:r>
          </a:p>
          <a:p>
            <a:endParaRPr lang="en-US" dirty="0"/>
          </a:p>
          <a:p>
            <a:pPr defTabSz="966529">
              <a:defRPr/>
            </a:pPr>
            <a:r>
              <a:rPr lang="en-US" b="1" dirty="0"/>
              <a:t>Review answer</a:t>
            </a:r>
          </a:p>
          <a:p>
            <a:pPr defTabSz="966529">
              <a:defRPr/>
            </a:pPr>
            <a:endParaRPr lang="en-US" b="1" dirty="0"/>
          </a:p>
          <a:p>
            <a:pPr defTabSz="966529">
              <a:defRPr/>
            </a:pPr>
            <a:r>
              <a:rPr lang="en-US" b="1" dirty="0"/>
              <a:t>Correct answer = c</a:t>
            </a:r>
          </a:p>
          <a:p>
            <a:endParaRPr lang="en-US" dirty="0"/>
          </a:p>
          <a:p>
            <a:r>
              <a:rPr lang="en-US" dirty="0"/>
              <a:t>Back to Tim to look at the remaining qualities…</a:t>
            </a:r>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33</a:t>
            </a:fld>
            <a:endParaRPr lang="en-US"/>
          </a:p>
        </p:txBody>
      </p:sp>
    </p:spTree>
    <p:extLst>
      <p:ext uri="{BB962C8B-B14F-4D97-AF65-F5344CB8AC3E}">
        <p14:creationId xmlns:p14="http://schemas.microsoft.com/office/powerpoint/2010/main" val="2716450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a:t>
            </a:r>
          </a:p>
          <a:p>
            <a:endParaRPr lang="en-US" dirty="0"/>
          </a:p>
          <a:p>
            <a:pPr defTabSz="948507">
              <a:defRPr/>
            </a:pPr>
            <a:r>
              <a:rPr lang="en-US" altLang="en-US" b="1" dirty="0"/>
              <a:t>Still on Page 9 in your workbook for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cs typeface="Calibri" panose="020F0502020204030204"/>
              </a:rPr>
              <a:t>Read def of quality from slide.</a:t>
            </a:r>
          </a:p>
          <a:p>
            <a:endParaRPr lang="en-US" dirty="0"/>
          </a:p>
          <a:p>
            <a:r>
              <a:rPr lang="en-US" dirty="0"/>
              <a:t>Undeveloped… Pretty self describing don’t you think? Without permanent improvement or modern human occupation.</a:t>
            </a:r>
          </a:p>
          <a:p>
            <a:endParaRPr lang="en-US" dirty="0"/>
          </a:p>
          <a:p>
            <a:r>
              <a:rPr lang="en-US" dirty="0"/>
              <a:t>Remember what the WA says… “to assure that an increasing population, accompanied by expanding settlement and growing mechanization does not occupy and modify all areas…”</a:t>
            </a:r>
          </a:p>
          <a:p>
            <a:r>
              <a:rPr lang="en-US" dirty="0"/>
              <a:t>This allows people to feel a part of, not apart from, the natural environment.</a:t>
            </a:r>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34</a:t>
            </a:fld>
            <a:endParaRPr lang="en-US"/>
          </a:p>
        </p:txBody>
      </p:sp>
    </p:spTree>
    <p:extLst>
      <p:ext uri="{BB962C8B-B14F-4D97-AF65-F5344CB8AC3E}">
        <p14:creationId xmlns:p14="http://schemas.microsoft.com/office/powerpoint/2010/main" val="78012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a:t>
            </a:r>
          </a:p>
          <a:p>
            <a:endParaRPr lang="en-US"/>
          </a:p>
          <a:p>
            <a:pPr defTabSz="948507">
              <a:defRPr/>
            </a:pPr>
            <a:r>
              <a:rPr lang="en-US" altLang="en-US" b="1"/>
              <a:t>Still on Page 9 in your workbook for notes</a:t>
            </a:r>
          </a:p>
          <a:p>
            <a:endParaRPr lang="en-US"/>
          </a:p>
          <a:p>
            <a:pPr rtl="0" eaLnBrk="1" latinLnBrk="0" hangingPunct="1"/>
            <a:r>
              <a:rPr lang="en-US" b="1"/>
              <a:t>What might degrade this quality? Type your thought in the chat box.</a:t>
            </a:r>
          </a:p>
          <a:p>
            <a:r>
              <a:rPr lang="en-US"/>
              <a:t>Read off several then go to next slide.</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35</a:t>
            </a:fld>
            <a:endParaRPr lang="en-US"/>
          </a:p>
        </p:txBody>
      </p:sp>
    </p:spTree>
    <p:extLst>
      <p:ext uri="{BB962C8B-B14F-4D97-AF65-F5344CB8AC3E}">
        <p14:creationId xmlns:p14="http://schemas.microsoft.com/office/powerpoint/2010/main" val="3025307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a:p>
          <a:p>
            <a:r>
              <a:rPr lang="en-US"/>
              <a:t>Notice Undeveloped is about being degraded by “non-recreational” structures and installations e.g. research instruments, fire lookout/ranger cabins. Recreational structures and installations are considered in the quality we’ll talk about next.</a:t>
            </a:r>
          </a:p>
          <a:p>
            <a:endParaRPr lang="en-US"/>
          </a:p>
          <a:p>
            <a:r>
              <a:rPr lang="en-US"/>
              <a:t>Also the use of motorized equipment e.g. chainsaws, and motor vehicles or mechanical transport degrade this quality… do those sound familiar? They should… they’re prohibitions listed in the WA, to guard against “growing mechanization” as the Act says.</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36</a:t>
            </a:fld>
            <a:endParaRPr lang="en-US"/>
          </a:p>
        </p:txBody>
      </p:sp>
    </p:spTree>
    <p:extLst>
      <p:ext uri="{BB962C8B-B14F-4D97-AF65-F5344CB8AC3E}">
        <p14:creationId xmlns:p14="http://schemas.microsoft.com/office/powerpoint/2010/main" val="2443377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Tim</a:t>
            </a:r>
          </a:p>
          <a:p>
            <a:pPr defTabSz="966529">
              <a:defRPr/>
            </a:pPr>
            <a:endParaRPr lang="en-US" dirty="0">
              <a:latin typeface="Arial" charset="0"/>
            </a:endParaRPr>
          </a:p>
          <a:p>
            <a:pPr defTabSz="966529">
              <a:defRPr/>
            </a:pPr>
            <a:r>
              <a:rPr lang="en-US" altLang="en-US" b="1" dirty="0"/>
              <a:t>Now on Page 10 in your workbook for notes</a:t>
            </a:r>
          </a:p>
          <a:p>
            <a:pPr defTabSz="966529">
              <a:defRPr/>
            </a:pPr>
            <a:endParaRPr lang="en-US" dirty="0">
              <a:latin typeface="Arial" charset="0"/>
            </a:endParaRPr>
          </a:p>
          <a:p>
            <a:pPr defTabSz="966529">
              <a:defRPr/>
            </a:pPr>
            <a:r>
              <a:rPr lang="en-US" dirty="0">
                <a:latin typeface="Arial" charset="0"/>
              </a:rPr>
              <a:t>The next quality we’ll look at is Solitude or a Primitive and Unconfined Type of Recreation… otherwise know as Outstanding Opportunities…</a:t>
            </a:r>
          </a:p>
          <a:p>
            <a:pPr defTabSz="966529">
              <a:defRPr/>
            </a:pPr>
            <a:endParaRPr lang="en-US" dirty="0">
              <a:latin typeface="Arial" charset="0"/>
            </a:endParaRPr>
          </a:p>
          <a:p>
            <a:pPr marL="0" marR="0" lvl="0" indent="0" algn="l" defTabSz="966529" rtl="0" eaLnBrk="1" fontAlgn="auto" latinLnBrk="0" hangingPunct="1">
              <a:lnSpc>
                <a:spcPct val="100000"/>
              </a:lnSpc>
              <a:spcBef>
                <a:spcPts val="0"/>
              </a:spcBef>
              <a:spcAft>
                <a:spcPts val="0"/>
              </a:spcAft>
              <a:buClrTx/>
              <a:buSzTx/>
              <a:buFontTx/>
              <a:buNone/>
              <a:tabLst/>
              <a:defRPr/>
            </a:pPr>
            <a:r>
              <a:rPr lang="en-US" altLang="en-US" dirty="0">
                <a:cs typeface="Calibri" panose="020F0502020204030204"/>
              </a:rPr>
              <a:t>Read def of quality from slide.</a:t>
            </a:r>
          </a:p>
          <a:p>
            <a:pPr defTabSz="966529">
              <a:defRPr/>
            </a:pPr>
            <a:endParaRPr lang="en-US" dirty="0">
              <a:latin typeface="Arial" charset="0"/>
            </a:endParaRPr>
          </a:p>
          <a:p>
            <a:pPr defTabSz="966529">
              <a:defRPr/>
            </a:pPr>
            <a:r>
              <a:rPr lang="en-US" dirty="0">
                <a:latin typeface="Arial" charset="0"/>
              </a:rPr>
              <a:t>This is where we preserve opportunities for solitude, primitive recreation and promote self reliance.</a:t>
            </a:r>
          </a:p>
          <a:p>
            <a:pPr defTabSz="966529">
              <a:defRPr/>
            </a:pPr>
            <a:endParaRPr lang="en-US" dirty="0">
              <a:latin typeface="Arial" charset="0"/>
            </a:endParaRPr>
          </a:p>
          <a:p>
            <a:pPr defTabSz="966529">
              <a:defRPr/>
            </a:pPr>
            <a:r>
              <a:rPr lang="en-US" dirty="0">
                <a:latin typeface="Arial" charset="0"/>
              </a:rPr>
              <a:t>Note the use of the words “outstanding opportunities”… solitude or these types of recreation may not exist in all parts of your wilderness.</a:t>
            </a:r>
          </a:p>
        </p:txBody>
      </p:sp>
      <p:sp>
        <p:nvSpPr>
          <p:cNvPr id="4" name="Slide Number Placeholder 3"/>
          <p:cNvSpPr>
            <a:spLocks noGrp="1"/>
          </p:cNvSpPr>
          <p:nvPr>
            <p:ph type="sldNum" sz="quarter" idx="5"/>
          </p:nvPr>
        </p:nvSpPr>
        <p:spPr/>
        <p:txBody>
          <a:bodyPr/>
          <a:lstStyle/>
          <a:p>
            <a:fld id="{7EA50397-C226-4223-A5C2-89701C00844D}" type="slidenum">
              <a:rPr lang="en-US" smtClean="0"/>
              <a:t>37</a:t>
            </a:fld>
            <a:endParaRPr lang="en-US"/>
          </a:p>
        </p:txBody>
      </p:sp>
    </p:spTree>
    <p:extLst>
      <p:ext uri="{BB962C8B-B14F-4D97-AF65-F5344CB8AC3E}">
        <p14:creationId xmlns:p14="http://schemas.microsoft.com/office/powerpoint/2010/main" val="3682190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a:latin typeface="Arial" charset="0"/>
            </a:endParaRPr>
          </a:p>
          <a:p>
            <a:pPr defTabSz="966529">
              <a:defRPr/>
            </a:pPr>
            <a:r>
              <a:rPr lang="en-US" altLang="en-US" b="1"/>
              <a:t>Now on Page 10 in your workbook for notes</a:t>
            </a:r>
          </a:p>
          <a:p>
            <a:endParaRPr lang="en-US"/>
          </a:p>
          <a:p>
            <a:pPr rtl="0" eaLnBrk="1" latinLnBrk="0" hangingPunct="1"/>
            <a:r>
              <a:rPr lang="en-US" b="1"/>
              <a:t>What are some things take that would degrade this quality? Type your thought in the chat box.</a:t>
            </a:r>
          </a:p>
          <a:p>
            <a:r>
              <a:rPr lang="en-US"/>
              <a:t>Read off several then go to next slide.</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38</a:t>
            </a:fld>
            <a:endParaRPr lang="en-US"/>
          </a:p>
        </p:txBody>
      </p:sp>
    </p:spTree>
    <p:extLst>
      <p:ext uri="{BB962C8B-B14F-4D97-AF65-F5344CB8AC3E}">
        <p14:creationId xmlns:p14="http://schemas.microsoft.com/office/powerpoint/2010/main" val="3823681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a:latin typeface="Arial" charset="0"/>
            </a:endParaRPr>
          </a:p>
          <a:p>
            <a:pPr defTabSz="966529">
              <a:defRPr/>
            </a:pPr>
            <a:r>
              <a:rPr lang="en-US">
                <a:latin typeface="Arial" charset="0"/>
              </a:rPr>
              <a:t>Facilities that decrease self reliance e.g., two story outhouses or bridges, increased visitor encounters like on the cable route of Half Dome in Yosemite NP or Conundrum Hot Springs in the Forest Service </a:t>
            </a:r>
            <a:r>
              <a:rPr lang="en-US"/>
              <a:t>Maroon Bells-Snowmass Wilderness </a:t>
            </a:r>
            <a:r>
              <a:rPr lang="en-US">
                <a:latin typeface="Arial" charset="0"/>
              </a:rPr>
              <a:t>in Colorado, or restrictions we put in place like permits, designated campsite, staying on the trails, don’t do this, don’t do that… all degrade this quality.</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39</a:t>
            </a:fld>
            <a:endParaRPr lang="en-US"/>
          </a:p>
        </p:txBody>
      </p:sp>
    </p:spTree>
    <p:extLst>
      <p:ext uri="{BB962C8B-B14F-4D97-AF65-F5344CB8AC3E}">
        <p14:creationId xmlns:p14="http://schemas.microsoft.com/office/powerpoint/2010/main" val="396956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Tim</a:t>
            </a:r>
          </a:p>
          <a:p>
            <a:endParaRPr lang="en-US" b="0" dirty="0"/>
          </a:p>
          <a:p>
            <a:r>
              <a:rPr lang="en-US" b="1" dirty="0"/>
              <a:t>Howard Zahniser… primary author of the Wilderness Act… As you learned this morning</a:t>
            </a:r>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4</a:t>
            </a:fld>
            <a:endParaRPr lang="en-US"/>
          </a:p>
        </p:txBody>
      </p:sp>
    </p:spTree>
    <p:extLst>
      <p:ext uri="{BB962C8B-B14F-4D97-AF65-F5344CB8AC3E}">
        <p14:creationId xmlns:p14="http://schemas.microsoft.com/office/powerpoint/2010/main" val="210150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Tim</a:t>
            </a:r>
          </a:p>
          <a:p>
            <a:pPr defTabSz="966529">
              <a:defRPr/>
            </a:pPr>
            <a:endParaRPr lang="en-US" dirty="0"/>
          </a:p>
          <a:p>
            <a:pPr defTabSz="966529">
              <a:defRPr/>
            </a:pPr>
            <a:r>
              <a:rPr lang="en-US" dirty="0"/>
              <a:t>The last quality that we’ll talk about is Other Features of Value.</a:t>
            </a:r>
          </a:p>
          <a:p>
            <a:pPr defTabSz="966529">
              <a:defRPr/>
            </a:pPr>
            <a:endParaRPr lang="en-US" dirty="0"/>
          </a:p>
          <a:p>
            <a:pPr marL="0" marR="0" lvl="0" indent="0" algn="l" defTabSz="966529" rtl="0" eaLnBrk="1" fontAlgn="auto" latinLnBrk="0" hangingPunct="1">
              <a:lnSpc>
                <a:spcPct val="100000"/>
              </a:lnSpc>
              <a:spcBef>
                <a:spcPts val="0"/>
              </a:spcBef>
              <a:spcAft>
                <a:spcPts val="0"/>
              </a:spcAft>
              <a:buClrTx/>
              <a:buSzTx/>
              <a:buFontTx/>
              <a:buNone/>
              <a:tabLst/>
              <a:defRPr/>
            </a:pPr>
            <a:r>
              <a:rPr lang="en-US" altLang="en-US" dirty="0">
                <a:cs typeface="Calibri" panose="020F0502020204030204"/>
              </a:rPr>
              <a:t>Read def of quality from slide.</a:t>
            </a:r>
          </a:p>
          <a:p>
            <a:pPr defTabSz="966529">
              <a:defRPr/>
            </a:pPr>
            <a:endParaRPr lang="en-US" dirty="0"/>
          </a:p>
          <a:p>
            <a:pPr defTabSz="966529">
              <a:defRPr/>
            </a:pPr>
            <a:r>
              <a:rPr lang="en-US" dirty="0"/>
              <a:t>These values may be of scientific, educational, scenic or historic nature. National Natural Landscapes, Paleo, and Cultural resources come to mind. Things that make your wilderness special and stand out. They may be identified in the enabling legislation of your wilderness or in a wilderness character narrative.</a:t>
            </a:r>
          </a:p>
        </p:txBody>
      </p:sp>
      <p:sp>
        <p:nvSpPr>
          <p:cNvPr id="4" name="Slide Number Placeholder 3"/>
          <p:cNvSpPr>
            <a:spLocks noGrp="1"/>
          </p:cNvSpPr>
          <p:nvPr>
            <p:ph type="sldNum" sz="quarter" idx="5"/>
          </p:nvPr>
        </p:nvSpPr>
        <p:spPr/>
        <p:txBody>
          <a:bodyPr/>
          <a:lstStyle/>
          <a:p>
            <a:fld id="{7EA50397-C226-4223-A5C2-89701C00844D}" type="slidenum">
              <a:rPr lang="en-US" smtClean="0"/>
              <a:t>40</a:t>
            </a:fld>
            <a:endParaRPr lang="en-US"/>
          </a:p>
        </p:txBody>
      </p:sp>
    </p:spTree>
    <p:extLst>
      <p:ext uri="{BB962C8B-B14F-4D97-AF65-F5344CB8AC3E}">
        <p14:creationId xmlns:p14="http://schemas.microsoft.com/office/powerpoint/2010/main" val="3674723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a:p>
          <a:p>
            <a:pPr rtl="0" eaLnBrk="1" latinLnBrk="0" hangingPunct="1"/>
            <a:r>
              <a:rPr lang="en-US" b="1"/>
              <a:t>How might these values be degraded? Type your thought in the chat box.</a:t>
            </a:r>
          </a:p>
          <a:p>
            <a:r>
              <a:rPr lang="en-US"/>
              <a:t>Read off several then go to next slide.</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41</a:t>
            </a:fld>
            <a:endParaRPr lang="en-US"/>
          </a:p>
        </p:txBody>
      </p:sp>
    </p:spTree>
    <p:extLst>
      <p:ext uri="{BB962C8B-B14F-4D97-AF65-F5344CB8AC3E}">
        <p14:creationId xmlns:p14="http://schemas.microsoft.com/office/powerpoint/2010/main" val="1171874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a:p>
          <a:p>
            <a:pPr defTabSz="966529">
              <a:defRPr/>
            </a:pPr>
            <a:r>
              <a:rPr lang="en-US"/>
              <a:t>What these “features” are, dictate how they are degraded… that could be vandalism to rock art, or loss of a historic structure, or outright theft of unique objects. </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42</a:t>
            </a:fld>
            <a:endParaRPr lang="en-US"/>
          </a:p>
        </p:txBody>
      </p:sp>
    </p:spTree>
    <p:extLst>
      <p:ext uri="{BB962C8B-B14F-4D97-AF65-F5344CB8AC3E}">
        <p14:creationId xmlns:p14="http://schemas.microsoft.com/office/powerpoint/2010/main" val="2921560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a:p>
          <a:p>
            <a:r>
              <a:rPr lang="en-US"/>
              <a:t>So to quickly recap… the qualities of WC are… </a:t>
            </a:r>
            <a:r>
              <a:rPr lang="en-US" b="1"/>
              <a:t>Refer to page 7 in workbook</a:t>
            </a:r>
          </a:p>
          <a:p>
            <a:pPr marL="181225" indent="-181225">
              <a:buFont typeface="Arial" panose="020B0604020202020204" pitchFamily="34" charset="0"/>
              <a:buChar char="•"/>
            </a:pPr>
            <a:r>
              <a:rPr lang="en-US">
                <a:latin typeface="Arial" charset="0"/>
              </a:rPr>
              <a:t>Untrammeled</a:t>
            </a:r>
          </a:p>
          <a:p>
            <a:pPr marL="181225" indent="-181225">
              <a:buFont typeface="Arial" panose="020B0604020202020204" pitchFamily="34" charset="0"/>
              <a:buChar char="•"/>
            </a:pPr>
            <a:r>
              <a:rPr lang="en-US">
                <a:latin typeface="Arial" charset="0"/>
              </a:rPr>
              <a:t>Undeveloped</a:t>
            </a:r>
          </a:p>
          <a:p>
            <a:pPr marL="181225" indent="-181225">
              <a:buFont typeface="Arial" panose="020B0604020202020204" pitchFamily="34" charset="0"/>
              <a:buChar char="•"/>
            </a:pPr>
            <a:r>
              <a:rPr lang="en-US">
                <a:latin typeface="Arial" charset="0"/>
              </a:rPr>
              <a:t>Natural</a:t>
            </a:r>
          </a:p>
          <a:p>
            <a:pPr marL="181225" indent="-181225">
              <a:buFont typeface="Arial" panose="020B0604020202020204" pitchFamily="34" charset="0"/>
              <a:buChar char="•"/>
            </a:pPr>
            <a:r>
              <a:rPr lang="en-US">
                <a:latin typeface="Arial" charset="0"/>
              </a:rPr>
              <a:t>Outstanding Opportunities for solitude or a primitive and unconfined type of recreation</a:t>
            </a:r>
          </a:p>
          <a:p>
            <a:pPr marL="181225" indent="-181225">
              <a:buFont typeface="Arial" panose="020B0604020202020204" pitchFamily="34" charset="0"/>
              <a:buChar char="•"/>
            </a:pPr>
            <a:r>
              <a:rPr lang="en-US">
                <a:latin typeface="Arial" charset="0"/>
              </a:rPr>
              <a:t>Other Features of Value</a:t>
            </a:r>
          </a:p>
          <a:p>
            <a:r>
              <a:rPr lang="en-US"/>
              <a:t>And</a:t>
            </a:r>
          </a:p>
          <a:p>
            <a:pPr marL="181225" indent="-181225">
              <a:buFont typeface="Arial" panose="020B0604020202020204" pitchFamily="34" charset="0"/>
              <a:buChar char="•"/>
            </a:pPr>
            <a:r>
              <a:rPr lang="en-US"/>
              <a:t>Don’t’ forget the Intangibles…</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43</a:t>
            </a:fld>
            <a:endParaRPr lang="en-US"/>
          </a:p>
        </p:txBody>
      </p:sp>
    </p:spTree>
    <p:extLst>
      <p:ext uri="{BB962C8B-B14F-4D97-AF65-F5344CB8AC3E}">
        <p14:creationId xmlns:p14="http://schemas.microsoft.com/office/powerpoint/2010/main" val="220098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a:p>
          <a:p>
            <a:r>
              <a:rPr lang="en-US"/>
              <a:t>Using your annotation tools… Put an “X” on what’s NOT part of the holistic definition of wilderness character, or a “CIRCLE” around what is.</a:t>
            </a:r>
          </a:p>
          <a:p>
            <a:endParaRPr lang="en-US"/>
          </a:p>
          <a:p>
            <a:r>
              <a:rPr lang="en-US" b="1"/>
              <a:t>Biophysical Environments</a:t>
            </a:r>
          </a:p>
          <a:p>
            <a:r>
              <a:rPr lang="en-US" b="1"/>
              <a:t>Personal Experiences</a:t>
            </a:r>
          </a:p>
          <a:p>
            <a:r>
              <a:rPr lang="en-US" b="1"/>
              <a:t>Symbolic Meanings</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44</a:t>
            </a:fld>
            <a:endParaRPr lang="en-US"/>
          </a:p>
        </p:txBody>
      </p:sp>
    </p:spTree>
    <p:extLst>
      <p:ext uri="{BB962C8B-B14F-4D97-AF65-F5344CB8AC3E}">
        <p14:creationId xmlns:p14="http://schemas.microsoft.com/office/powerpoint/2010/main" val="3492162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baseline="0"/>
          </a:p>
          <a:p>
            <a:pPr defTabSz="966529">
              <a:defRPr/>
            </a:pPr>
            <a:r>
              <a:rPr lang="en-US" b="1" baseline="0"/>
              <a:t>Refer to page 6 in workbook</a:t>
            </a:r>
          </a:p>
          <a:p>
            <a:pPr defTabSz="966529">
              <a:defRPr/>
            </a:pPr>
            <a:endParaRPr lang="en-US" baseline="0"/>
          </a:p>
          <a:p>
            <a:pPr defTabSz="966529">
              <a:defRPr/>
            </a:pPr>
            <a:r>
              <a:rPr lang="en-US" baseline="0"/>
              <a:t>From Keeping it Wild 2. “Wilderness character is a holistic concept based on the interaction of </a:t>
            </a:r>
          </a:p>
          <a:p>
            <a:pPr marL="724896" lvl="1" indent="-241632" defTabSz="966529">
              <a:buFont typeface="Arial" panose="020B0604020202020204" pitchFamily="34" charset="0"/>
              <a:buAutoNum type="arabicParenBoth"/>
              <a:defRPr/>
            </a:pPr>
            <a:r>
              <a:rPr lang="en-US" baseline="0"/>
              <a:t>biophysical environments primarily free from modern human manipulation and impact, </a:t>
            </a:r>
          </a:p>
          <a:p>
            <a:pPr marL="724896" lvl="1" indent="-241632" defTabSz="966529">
              <a:buFont typeface="Arial" panose="020B0604020202020204" pitchFamily="34" charset="0"/>
              <a:buAutoNum type="arabicParenBoth"/>
              <a:defRPr/>
            </a:pPr>
            <a:r>
              <a:rPr lang="en-US" baseline="0"/>
              <a:t>personal experiences in natural environments relatively free from the encumbrances and signs of modern society, and</a:t>
            </a:r>
          </a:p>
          <a:p>
            <a:pPr marL="483265" lvl="1" defTabSz="966529">
              <a:defRPr/>
            </a:pPr>
            <a:r>
              <a:rPr lang="en-US" baseline="0"/>
              <a:t>(3)  symbolic meanings of humility, restraint, and interdependence that inspire human connection with nature.</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45</a:t>
            </a:fld>
            <a:endParaRPr lang="en-US"/>
          </a:p>
        </p:txBody>
      </p:sp>
    </p:spTree>
    <p:extLst>
      <p:ext uri="{BB962C8B-B14F-4D97-AF65-F5344CB8AC3E}">
        <p14:creationId xmlns:p14="http://schemas.microsoft.com/office/powerpoint/2010/main" val="2122439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74254" rtl="0" eaLnBrk="1" fontAlgn="auto" latinLnBrk="0" hangingPunct="1">
              <a:lnSpc>
                <a:spcPct val="100000"/>
              </a:lnSpc>
              <a:spcBef>
                <a:spcPts val="0"/>
              </a:spcBef>
              <a:spcAft>
                <a:spcPts val="0"/>
              </a:spcAft>
              <a:buClrTx/>
              <a:buSzTx/>
              <a:buFontTx/>
              <a:buNone/>
              <a:tabLst/>
              <a:defRPr/>
            </a:pPr>
            <a:fld id="{7EA50397-C226-4223-A5C2-89701C0084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25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408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50397-C226-4223-A5C2-89701C008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252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Tim</a:t>
            </a:r>
          </a:p>
          <a:p>
            <a:endParaRPr lang="en-US" dirty="0"/>
          </a:p>
          <a:p>
            <a:r>
              <a:rPr lang="en-US" dirty="0"/>
              <a:t>What are the missing qualities? </a:t>
            </a:r>
            <a:r>
              <a:rPr lang="en-US" b="1" dirty="0"/>
              <a:t>Type in Chat</a:t>
            </a:r>
          </a:p>
        </p:txBody>
      </p:sp>
      <p:sp>
        <p:nvSpPr>
          <p:cNvPr id="4" name="Slide Number Placeholder 3"/>
          <p:cNvSpPr>
            <a:spLocks noGrp="1"/>
          </p:cNvSpPr>
          <p:nvPr>
            <p:ph type="sldNum" sz="quarter" idx="5"/>
          </p:nvPr>
        </p:nvSpPr>
        <p:spPr/>
        <p:txBody>
          <a:bodyPr/>
          <a:lstStyle/>
          <a:p>
            <a:pPr defTabSz="474254">
              <a:defRPr/>
            </a:pPr>
            <a:fld id="{7EA50397-C226-4223-A5C2-89701C00844D}" type="slidenum">
              <a:rPr lang="en-US">
                <a:solidFill>
                  <a:prstClr val="black"/>
                </a:solidFill>
                <a:latin typeface="Calibri" panose="020F0502020204030204"/>
              </a:rPr>
              <a:pPr defTabSz="47425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919312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a:t>
            </a:r>
          </a:p>
          <a:p>
            <a:endParaRPr lang="en-US"/>
          </a:p>
          <a:p>
            <a:r>
              <a:rPr lang="en-US"/>
              <a:t>Natural and Outstanding Opportunities</a:t>
            </a:r>
          </a:p>
        </p:txBody>
      </p:sp>
      <p:sp>
        <p:nvSpPr>
          <p:cNvPr id="4" name="Slide Number Placeholder 3"/>
          <p:cNvSpPr>
            <a:spLocks noGrp="1"/>
          </p:cNvSpPr>
          <p:nvPr>
            <p:ph type="sldNum" sz="quarter" idx="5"/>
          </p:nvPr>
        </p:nvSpPr>
        <p:spPr/>
        <p:txBody>
          <a:bodyPr/>
          <a:lstStyle/>
          <a:p>
            <a:pPr defTabSz="474254">
              <a:defRPr/>
            </a:pPr>
            <a:fld id="{7EA50397-C226-4223-A5C2-89701C00844D}" type="slidenum">
              <a:rPr lang="en-US">
                <a:solidFill>
                  <a:prstClr val="black"/>
                </a:solidFill>
                <a:latin typeface="Calibri" panose="020F0502020204030204"/>
              </a:rPr>
              <a:pPr defTabSz="47425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530855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eaLnBrk="1" hangingPunct="1"/>
            <a:r>
              <a:rPr lang="en-US" b="1">
                <a:solidFill>
                  <a:schemeClr val="bg1"/>
                </a:solidFill>
                <a:latin typeface="Cambria" panose="02040503050406030204" pitchFamily="18" charset="0"/>
              </a:rPr>
              <a:t>Page 4 of Workbook</a:t>
            </a:r>
          </a:p>
          <a:p>
            <a:pPr eaLnBrk="1" hangingPunct="1"/>
            <a:endParaRPr lang="en-US">
              <a:solidFill>
                <a:schemeClr val="bg1"/>
              </a:solidFill>
              <a:latin typeface="Cambria" panose="02040503050406030204" pitchFamily="18" charset="0"/>
            </a:endParaRPr>
          </a:p>
          <a:p>
            <a:pPr eaLnBrk="1" hangingPunct="1"/>
            <a:r>
              <a:rPr lang="en-US">
                <a:solidFill>
                  <a:schemeClr val="bg1"/>
                </a:solidFill>
                <a:latin typeface="Cambria" panose="02040503050406030204" pitchFamily="18" charset="0"/>
              </a:rPr>
              <a:t>Preservation of wilderness Character is clearly identified as the core of wilderness stewardship by all three branches of government.</a:t>
            </a:r>
          </a:p>
          <a:p>
            <a:pPr eaLnBrk="1" hangingPunct="1"/>
            <a:endParaRPr lang="en-US">
              <a:solidFill>
                <a:schemeClr val="bg1"/>
              </a:solidFill>
              <a:latin typeface="Cambria" panose="02040503050406030204" pitchFamily="18" charset="0"/>
            </a:endParaRPr>
          </a:p>
        </p:txBody>
      </p:sp>
      <p:sp>
        <p:nvSpPr>
          <p:cNvPr id="4" name="Slide Number Placeholder 3"/>
          <p:cNvSpPr>
            <a:spLocks noGrp="1"/>
          </p:cNvSpPr>
          <p:nvPr>
            <p:ph type="sldNum" sz="quarter" idx="5"/>
          </p:nvPr>
        </p:nvSpPr>
        <p:spPr/>
        <p:txBody>
          <a:bodyPr/>
          <a:lstStyle/>
          <a:p>
            <a:pPr defTabSz="483265">
              <a:defRPr/>
            </a:pPr>
            <a:fld id="{7EA50397-C226-4223-A5C2-89701C00844D}" type="slidenum">
              <a:rPr lang="en-US">
                <a:solidFill>
                  <a:prstClr val="black"/>
                </a:solidFill>
                <a:latin typeface="Calibri" panose="020F0502020204030204"/>
              </a:rPr>
              <a:pPr defTabSz="483265">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3500455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a:t>
            </a:r>
          </a:p>
          <a:p>
            <a:endParaRPr lang="en-US"/>
          </a:p>
          <a:p>
            <a:r>
              <a:rPr lang="en-US"/>
              <a:t>In considering the qualities of wilderness character, it becomes apparent that there can be complex interactions between qualities.  Addressing a threat to one quality may result in a new threat to another quality.  </a:t>
            </a:r>
          </a:p>
        </p:txBody>
      </p:sp>
      <p:sp>
        <p:nvSpPr>
          <p:cNvPr id="4" name="Slide Number Placeholder 3"/>
          <p:cNvSpPr>
            <a:spLocks noGrp="1"/>
          </p:cNvSpPr>
          <p:nvPr>
            <p:ph type="sldNum" sz="quarter" idx="5"/>
          </p:nvPr>
        </p:nvSpPr>
        <p:spPr/>
        <p:txBody>
          <a:bodyPr/>
          <a:lstStyle/>
          <a:p>
            <a:fld id="{7EA50397-C226-4223-A5C2-89701C00844D}" type="slidenum">
              <a:rPr lang="en-US" smtClean="0"/>
              <a:t>50</a:t>
            </a:fld>
            <a:endParaRPr lang="en-US"/>
          </a:p>
        </p:txBody>
      </p:sp>
    </p:spTree>
    <p:extLst>
      <p:ext uri="{BB962C8B-B14F-4D97-AF65-F5344CB8AC3E}">
        <p14:creationId xmlns:p14="http://schemas.microsoft.com/office/powerpoint/2010/main" val="4183742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a:t>
            </a:r>
          </a:p>
          <a:p>
            <a:endParaRPr lang="en-US"/>
          </a:p>
          <a:p>
            <a:r>
              <a:rPr lang="en-US"/>
              <a:t>It’s not very</a:t>
            </a:r>
            <a:r>
              <a:rPr lang="en-US" baseline="0"/>
              <a:t> simple to when a management decision to take action or to refrain action can at the same time improve one quality while degrading another.</a:t>
            </a:r>
            <a:endParaRPr lang="en-US"/>
          </a:p>
          <a:p>
            <a:endParaRPr lang="en-US"/>
          </a:p>
          <a:p>
            <a:r>
              <a:rPr lang="en-US"/>
              <a:t>Let’s take a look at how these qualities interact with each other</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51</a:t>
            </a:fld>
            <a:endParaRPr lang="en-US"/>
          </a:p>
        </p:txBody>
      </p:sp>
    </p:spTree>
    <p:extLst>
      <p:ext uri="{BB962C8B-B14F-4D97-AF65-F5344CB8AC3E}">
        <p14:creationId xmlns:p14="http://schemas.microsoft.com/office/powerpoint/2010/main" val="3818920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000" b="1"/>
              <a:t>Tim</a:t>
            </a:r>
          </a:p>
          <a:p>
            <a:pPr defTabSz="966529">
              <a:defRPr/>
            </a:pPr>
            <a:endParaRPr lang="en-US" sz="1000"/>
          </a:p>
          <a:p>
            <a:pPr defTabSz="966529">
              <a:defRPr/>
            </a:pPr>
            <a:r>
              <a:rPr lang="en-US" sz="1000"/>
              <a:t>Now that we’ve gone over the qualities let’s go thru some management actions and how they would affect each quality of wilderness character… We’ll start with prescribed burning.</a:t>
            </a:r>
          </a:p>
          <a:p>
            <a:pPr defTabSz="966529">
              <a:defRPr/>
            </a:pPr>
            <a:endParaRPr lang="en-US" sz="1000"/>
          </a:p>
          <a:p>
            <a:pPr defTabSz="966529">
              <a:defRPr/>
            </a:pPr>
            <a:r>
              <a:rPr lang="en-US" sz="1000"/>
              <a:t>Ask the USFS attendees to participate – identify the qualities of wilderness character affected by the following activities.  There can be positive and negative effects to multiple qualities.</a:t>
            </a:r>
          </a:p>
          <a:p>
            <a:pPr defTabSz="966529">
              <a:defRPr/>
            </a:pPr>
            <a:endParaRPr lang="en-US" sz="1000"/>
          </a:p>
          <a:p>
            <a:pPr defTabSz="966529">
              <a:defRPr/>
            </a:pPr>
            <a:r>
              <a:rPr lang="en-US" sz="1000" b="1"/>
              <a:t>USFS - Use your Line Annotation Tool to draw at line from the quality to Positively or Negatively or neither, or type answers in the chat box.</a:t>
            </a:r>
          </a:p>
          <a:p>
            <a:pPr defTabSz="966529">
              <a:defRPr/>
            </a:pPr>
            <a:r>
              <a:rPr lang="en-US" sz="1000" b="1"/>
              <a:t>Everyone can do this on Page 11</a:t>
            </a:r>
          </a:p>
          <a:p>
            <a:pPr defTabSz="966529">
              <a:defRPr/>
            </a:pPr>
            <a:endParaRPr lang="en-US" sz="1000"/>
          </a:p>
          <a:p>
            <a:pPr defTabSz="966529">
              <a:defRPr/>
            </a:pPr>
            <a:r>
              <a:rPr lang="en-US" sz="1000"/>
              <a:t>How would prescribed burning be considered in this framework of wilderness character?</a:t>
            </a:r>
          </a:p>
          <a:p>
            <a:pPr defTabSz="966529">
              <a:defRPr/>
            </a:pPr>
            <a:endParaRPr lang="en-US" sz="1000"/>
          </a:p>
          <a:p>
            <a:pPr defTabSz="966529">
              <a:defRPr/>
            </a:pPr>
            <a:r>
              <a:rPr lang="en-US" sz="1000"/>
              <a:t>Answer: </a:t>
            </a:r>
          </a:p>
          <a:p>
            <a:pPr marL="181225" indent="-181225" defTabSz="966529">
              <a:buFont typeface="Arial" panose="020B0604020202020204" pitchFamily="34" charset="0"/>
              <a:buChar char="•"/>
              <a:defRPr/>
            </a:pPr>
            <a:r>
              <a:rPr lang="en-US" sz="1000"/>
              <a:t>Prescribed burning </a:t>
            </a:r>
            <a:r>
              <a:rPr lang="en-US" sz="1000" u="sng"/>
              <a:t>degrades the Untrammeled Quality</a:t>
            </a:r>
            <a:r>
              <a:rPr lang="en-US" sz="1000"/>
              <a:t> because it is manipulating “the earth and its community of life” even if it is done to restore natural fire regime.</a:t>
            </a:r>
          </a:p>
          <a:p>
            <a:pPr marL="181225" indent="-181225" defTabSz="966529">
              <a:buFont typeface="Arial" panose="020B0604020202020204" pitchFamily="34" charset="0"/>
              <a:buChar char="•"/>
              <a:defRPr/>
            </a:pPr>
            <a:r>
              <a:rPr lang="en-US" sz="1000"/>
              <a:t>Prescribed burning may </a:t>
            </a:r>
            <a:r>
              <a:rPr lang="en-US" sz="1000" u="sng"/>
              <a:t>benefit the Natural Quality</a:t>
            </a:r>
            <a:r>
              <a:rPr lang="en-US" sz="1000"/>
              <a:t> if it is done to restore natural fire regimes.</a:t>
            </a:r>
          </a:p>
          <a:p>
            <a:pPr marL="181225" indent="-181225" defTabSz="966529">
              <a:buFont typeface="Arial" panose="020B0604020202020204" pitchFamily="34" charset="0"/>
              <a:buChar char="•"/>
              <a:defRPr/>
            </a:pPr>
            <a:r>
              <a:rPr lang="en-US" sz="1000"/>
              <a:t>If the prescribed fire is accomplished by the use of aircraft, it </a:t>
            </a:r>
            <a:r>
              <a:rPr lang="en-US" sz="1000" u="sng"/>
              <a:t>degrades the Undeveloped Quality</a:t>
            </a:r>
            <a:r>
              <a:rPr lang="en-US" sz="1000"/>
              <a:t>.</a:t>
            </a:r>
          </a:p>
          <a:p>
            <a:pPr marL="181225" indent="-181225" defTabSz="966529">
              <a:buFont typeface="Arial" panose="020B0604020202020204" pitchFamily="34" charset="0"/>
              <a:buChar char="•"/>
              <a:defRPr/>
            </a:pPr>
            <a:endParaRPr lang="en-US" sz="1000"/>
          </a:p>
          <a:p>
            <a:pPr defTabSz="966529">
              <a:defRPr/>
            </a:pPr>
            <a:r>
              <a:rPr lang="en-US" sz="1000" i="1"/>
              <a:t>Photo: Chiricahua National Monument Wilderness</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52</a:t>
            </a:fld>
            <a:endParaRPr lang="en-US"/>
          </a:p>
        </p:txBody>
      </p:sp>
    </p:spTree>
    <p:extLst>
      <p:ext uri="{BB962C8B-B14F-4D97-AF65-F5344CB8AC3E}">
        <p14:creationId xmlns:p14="http://schemas.microsoft.com/office/powerpoint/2010/main" val="1277808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000" b="1" dirty="0"/>
              <a:t>Tim</a:t>
            </a:r>
          </a:p>
          <a:p>
            <a:pPr defTabSz="966529">
              <a:defRPr/>
            </a:pPr>
            <a:endParaRPr lang="en-US" sz="1000" dirty="0"/>
          </a:p>
          <a:p>
            <a:pPr defTabSz="966529">
              <a:defRPr/>
            </a:pPr>
            <a:r>
              <a:rPr lang="en-US" sz="1000" dirty="0"/>
              <a:t>Let’s now look at Radio collaring wildlife…</a:t>
            </a:r>
          </a:p>
          <a:p>
            <a:pPr defTabSz="966529">
              <a:defRPr/>
            </a:pPr>
            <a:endParaRPr lang="en-US" sz="1000" dirty="0"/>
          </a:p>
          <a:p>
            <a:pPr defTabSz="966529">
              <a:defRPr/>
            </a:pPr>
            <a:r>
              <a:rPr lang="en-US" sz="1000" dirty="0"/>
              <a:t>Ask the USFWS and BLM attendees to participate – identify the qualities of wilderness character affected by the following activities.  There can be positive and negative effects to multiple qualities.</a:t>
            </a:r>
          </a:p>
          <a:p>
            <a:pPr defTabSz="966529">
              <a:defRPr/>
            </a:pPr>
            <a:endParaRPr lang="en-US" sz="1000" dirty="0"/>
          </a:p>
          <a:p>
            <a:pPr defTabSz="966529">
              <a:defRPr/>
            </a:pPr>
            <a:r>
              <a:rPr lang="en-US" sz="1000" b="1" dirty="0"/>
              <a:t>USFWS/BLM - Use your Line Annotation Tool to draw at line from the quality to Positively or Negatively or neither, or type answers in the chat box.</a:t>
            </a:r>
          </a:p>
          <a:p>
            <a:pPr defTabSz="966529">
              <a:defRPr/>
            </a:pPr>
            <a:r>
              <a:rPr lang="en-US" sz="1000" b="1" dirty="0"/>
              <a:t>Everyone can do this on Page 12</a:t>
            </a:r>
          </a:p>
          <a:p>
            <a:pPr defTabSz="966529">
              <a:defRPr/>
            </a:pPr>
            <a:endParaRPr lang="en-US" sz="1000" dirty="0"/>
          </a:p>
          <a:p>
            <a:pPr defTabSz="966529">
              <a:defRPr/>
            </a:pPr>
            <a:r>
              <a:rPr lang="en-US" sz="1000" dirty="0"/>
              <a:t>How would placing radio collars on wildlife be considered in this framework of wilderness character?</a:t>
            </a:r>
          </a:p>
          <a:p>
            <a:pPr defTabSz="966529">
              <a:defRPr/>
            </a:pPr>
            <a:endParaRPr lang="en-US" sz="1000" dirty="0"/>
          </a:p>
          <a:p>
            <a:pPr defTabSz="966529">
              <a:spcBef>
                <a:spcPct val="0"/>
              </a:spcBef>
            </a:pPr>
            <a:r>
              <a:rPr lang="en-US" sz="1000" dirty="0"/>
              <a:t>Answer: </a:t>
            </a:r>
          </a:p>
          <a:p>
            <a:pPr marL="181225" indent="-181225" defTabSz="966529">
              <a:spcBef>
                <a:spcPct val="0"/>
              </a:spcBef>
              <a:buFont typeface="Arial" panose="020B0604020202020204" pitchFamily="34" charset="0"/>
              <a:buChar char="•"/>
            </a:pPr>
            <a:r>
              <a:rPr lang="en-US" sz="1000" dirty="0"/>
              <a:t>It may be necessary to study the moose in order to provide for the </a:t>
            </a:r>
            <a:r>
              <a:rPr lang="en-US" sz="1000" u="sng" dirty="0"/>
              <a:t>protection of the Natural Quality</a:t>
            </a:r>
            <a:r>
              <a:rPr lang="en-US" sz="1000" dirty="0"/>
              <a:t>.</a:t>
            </a:r>
          </a:p>
          <a:p>
            <a:pPr marL="181225" indent="-181225" defTabSz="966529">
              <a:spcBef>
                <a:spcPct val="0"/>
              </a:spcBef>
              <a:buFont typeface="Arial" panose="020B0604020202020204" pitchFamily="34" charset="0"/>
              <a:buChar char="•"/>
            </a:pPr>
            <a:r>
              <a:rPr lang="en-US" sz="1000" dirty="0"/>
              <a:t>The presence of the radio collars is an installation, even though it is a mobile one, and therefore </a:t>
            </a:r>
            <a:r>
              <a:rPr lang="en-US" sz="1000" u="sng" dirty="0"/>
              <a:t>degrades the Undeveloped Quality</a:t>
            </a:r>
            <a:r>
              <a:rPr lang="en-US" sz="1000" dirty="0"/>
              <a:t>.</a:t>
            </a:r>
          </a:p>
          <a:p>
            <a:pPr marL="181225" indent="-181225" defTabSz="966529">
              <a:spcBef>
                <a:spcPct val="0"/>
              </a:spcBef>
              <a:buFont typeface="Arial" panose="020B0604020202020204" pitchFamily="34" charset="0"/>
              <a:buChar char="•"/>
            </a:pPr>
            <a:r>
              <a:rPr lang="en-US" sz="1000" dirty="0"/>
              <a:t>Encountering a moose with a collar on it, </a:t>
            </a:r>
            <a:r>
              <a:rPr lang="en-US" sz="1000" u="sng" dirty="0"/>
              <a:t>degrades</a:t>
            </a:r>
            <a:r>
              <a:rPr lang="en-US" sz="1000" dirty="0"/>
              <a:t> the sense of remoteness and therefore the </a:t>
            </a:r>
            <a:r>
              <a:rPr lang="en-US" sz="1000" u="sng" dirty="0"/>
              <a:t>Opportunity for Solitude</a:t>
            </a:r>
            <a:r>
              <a:rPr lang="en-US" sz="1000" dirty="0"/>
              <a:t>.</a:t>
            </a:r>
          </a:p>
          <a:p>
            <a:pPr marL="181225" indent="-181225" defTabSz="966529">
              <a:spcBef>
                <a:spcPct val="0"/>
              </a:spcBef>
              <a:buFont typeface="Arial" panose="020B0604020202020204" pitchFamily="34" charset="0"/>
              <a:buChar char="•"/>
            </a:pPr>
            <a:r>
              <a:rPr lang="en-US" sz="1000" dirty="0"/>
              <a:t>The capture of the moose might have included the use of motor vehicles, </a:t>
            </a:r>
            <a:r>
              <a:rPr lang="en-US" sz="1000" u="sng" dirty="0"/>
              <a:t>degrading the Undeveloped Quality.</a:t>
            </a:r>
          </a:p>
          <a:p>
            <a:pPr marL="181225" indent="-181225" defTabSz="966529">
              <a:spcBef>
                <a:spcPct val="0"/>
              </a:spcBef>
              <a:buFont typeface="Arial" panose="020B0604020202020204" pitchFamily="34" charset="0"/>
              <a:buChar char="•"/>
            </a:pPr>
            <a:endParaRPr lang="en-US" sz="1000" u="sng" dirty="0"/>
          </a:p>
          <a:p>
            <a:pPr marL="0" indent="0" defTabSz="966529">
              <a:spcBef>
                <a:spcPct val="0"/>
              </a:spcBef>
              <a:buFont typeface="Arial" panose="020B0604020202020204" pitchFamily="34" charset="0"/>
              <a:buNone/>
            </a:pPr>
            <a:r>
              <a:rPr lang="en-US" sz="1000" b="1" u="none" dirty="0"/>
              <a:t>On Page 13 there is another scenario for you to try on your own.</a:t>
            </a:r>
          </a:p>
          <a:p>
            <a:pPr marL="0" indent="0" defTabSz="966529">
              <a:spcBef>
                <a:spcPct val="0"/>
              </a:spcBef>
              <a:buFont typeface="Arial" panose="020B0604020202020204" pitchFamily="34" charset="0"/>
              <a:buNone/>
            </a:pPr>
            <a:endParaRPr lang="en-US" sz="1000" b="1" u="none" dirty="0"/>
          </a:p>
          <a:p>
            <a:pPr marL="0" indent="0" defTabSz="966529">
              <a:spcBef>
                <a:spcPct val="0"/>
              </a:spcBef>
              <a:buFont typeface="Arial" panose="020B0604020202020204" pitchFamily="34" charset="0"/>
              <a:buNone/>
            </a:pPr>
            <a:r>
              <a:rPr lang="en-US" sz="1000" b="1" u="none" dirty="0"/>
              <a:t>Going to send it back to Erin now.</a:t>
            </a:r>
          </a:p>
          <a:p>
            <a:pPr marL="0" indent="0" defTabSz="966529">
              <a:spcBef>
                <a:spcPct val="0"/>
              </a:spcBef>
              <a:buFont typeface="Arial" panose="020B0604020202020204" pitchFamily="34" charset="0"/>
              <a:buNone/>
            </a:pPr>
            <a:endParaRPr lang="en-US" sz="1000" u="sng" dirty="0"/>
          </a:p>
          <a:p>
            <a:pPr defTabSz="966529">
              <a:spcBef>
                <a:spcPct val="0"/>
              </a:spcBef>
              <a:defRPr/>
            </a:pPr>
            <a:r>
              <a:rPr lang="en-US" sz="1000" i="1" dirty="0"/>
              <a:t>Photo: Washington state (not inside wilderness), James </a:t>
            </a:r>
            <a:r>
              <a:rPr lang="en-US" sz="1000" i="1" dirty="0" err="1"/>
              <a:t>Goerz</a:t>
            </a:r>
            <a:endParaRPr lang="en-US" sz="1000" i="1" dirty="0"/>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53</a:t>
            </a:fld>
            <a:endParaRPr lang="en-US"/>
          </a:p>
        </p:txBody>
      </p:sp>
    </p:spTree>
    <p:extLst>
      <p:ext uri="{BB962C8B-B14F-4D97-AF65-F5344CB8AC3E}">
        <p14:creationId xmlns:p14="http://schemas.microsoft.com/office/powerpoint/2010/main" val="3143012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Erin</a:t>
            </a:r>
          </a:p>
          <a:p>
            <a:pPr defTabSz="966529">
              <a:defRPr/>
            </a:pPr>
            <a:endParaRPr lang="en-US" b="1" dirty="0"/>
          </a:p>
          <a:p>
            <a:pPr defTabSz="966529">
              <a:defRPr/>
            </a:pPr>
            <a:r>
              <a:rPr lang="en-US" b="0" dirty="0"/>
              <a:t>Here’s a statement… think about it for a bit… is this statement true or false?</a:t>
            </a:r>
          </a:p>
          <a:p>
            <a:pPr defTabSz="966529">
              <a:defRPr/>
            </a:pPr>
            <a:endParaRPr lang="en-US" b="1" dirty="0"/>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54</a:t>
            </a:fld>
            <a:endParaRPr lang="en-US"/>
          </a:p>
        </p:txBody>
      </p:sp>
    </p:spTree>
    <p:extLst>
      <p:ext uri="{BB962C8B-B14F-4D97-AF65-F5344CB8AC3E}">
        <p14:creationId xmlns:p14="http://schemas.microsoft.com/office/powerpoint/2010/main" val="2522142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Erin</a:t>
            </a:r>
          </a:p>
          <a:p>
            <a:pPr defTabSz="966529">
              <a:defRPr/>
            </a:pPr>
            <a:endParaRPr lang="en-US" b="1"/>
          </a:p>
          <a:p>
            <a:pPr defTabSz="966529">
              <a:defRPr/>
            </a:pPr>
            <a:r>
              <a:rPr lang="en-US" b="1"/>
              <a:t>Answer this statement by using your Text Annotation Tool and typing a “T” under True or an “F” under False.</a:t>
            </a:r>
          </a:p>
          <a:p>
            <a:pPr defTabSz="966529">
              <a:defRPr/>
            </a:pPr>
            <a:endParaRPr lang="en-US" b="1"/>
          </a:p>
          <a:p>
            <a:pPr defTabSz="966529">
              <a:defRPr/>
            </a:pPr>
            <a:r>
              <a:rPr lang="en-US" b="1"/>
              <a:t>[or put a check mark or “X” in either the True or False column]</a:t>
            </a:r>
          </a:p>
          <a:p>
            <a:pPr defTabSz="966529">
              <a:defRPr/>
            </a:pPr>
            <a:endParaRPr lang="en-US" b="1"/>
          </a:p>
          <a:p>
            <a:pPr defTabSz="966529">
              <a:defRPr/>
            </a:pPr>
            <a:r>
              <a:rPr lang="en-US" b="1"/>
              <a:t>Correct answer = False</a:t>
            </a:r>
            <a:r>
              <a:rPr lang="en-US" b="0"/>
              <a:t>, in the sense that wilderness areas are not identical and some areas may have a particular wilderness character quality more intact than another area. I’d also note that while wilderness areas are not equal in this sense, all wilderness are valuable and important as we celebrate the spectrum of values, experiences, and resources protected in our National Wilderness Preservation System.</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55</a:t>
            </a:fld>
            <a:endParaRPr lang="en-US"/>
          </a:p>
        </p:txBody>
      </p:sp>
    </p:spTree>
    <p:extLst>
      <p:ext uri="{BB962C8B-B14F-4D97-AF65-F5344CB8AC3E}">
        <p14:creationId xmlns:p14="http://schemas.microsoft.com/office/powerpoint/2010/main" val="3812141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697">
              <a:defRPr/>
            </a:pPr>
            <a:r>
              <a:rPr lang="en-US" sz="1000" b="1"/>
              <a:t>Erin</a:t>
            </a:r>
          </a:p>
          <a:p>
            <a:pPr defTabSz="984697">
              <a:defRPr/>
            </a:pPr>
            <a:endParaRPr lang="en-US" sz="1000"/>
          </a:p>
          <a:p>
            <a:pPr defTabSz="984697">
              <a:defRPr/>
            </a:pPr>
            <a:r>
              <a:rPr lang="en-US" sz="1000" b="1"/>
              <a:t>We’re on page 14 of the Workbook</a:t>
            </a:r>
          </a:p>
          <a:p>
            <a:pPr defTabSz="984697">
              <a:defRPr/>
            </a:pPr>
            <a:endParaRPr lang="en-US" sz="1000"/>
          </a:p>
          <a:p>
            <a:pPr defTabSz="984697">
              <a:defRPr/>
            </a:pPr>
            <a:r>
              <a:rPr lang="en-US" sz="1000"/>
              <a:t>Before we get into the principles of the monitoring framework, we need to account for the realities of each unit of the NWPS</a:t>
            </a:r>
          </a:p>
          <a:p>
            <a:pPr defTabSz="984697">
              <a:defRPr/>
            </a:pPr>
            <a:endParaRPr lang="en-US" sz="1000"/>
          </a:p>
          <a:p>
            <a:pPr defTabSz="984697">
              <a:defRPr/>
            </a:pPr>
            <a:r>
              <a:rPr lang="en-US" sz="1000"/>
              <a:t>Every wilderness will come into the NWPS at a different point; each has a different condition of wilderness character.</a:t>
            </a:r>
          </a:p>
          <a:p>
            <a:pPr defTabSz="984697">
              <a:defRPr/>
            </a:pPr>
            <a:endParaRPr lang="en-US" sz="1000"/>
          </a:p>
          <a:p>
            <a:pPr defTabSz="984697">
              <a:defRPr/>
            </a:pPr>
            <a:r>
              <a:rPr lang="en-US" sz="1000"/>
              <a:t>This simplified scale shows that as human influence increases, wilderness character is degraded.  Some wilderness areas are less degraded, some more degraded.  The examples depict the state of wilderness character for three hypothetical wilderness areas at the time of designation.</a:t>
            </a:r>
          </a:p>
          <a:p>
            <a:pPr defTabSz="984697">
              <a:defRPr/>
            </a:pPr>
            <a:endParaRPr lang="en-US" sz="1000"/>
          </a:p>
          <a:p>
            <a:pPr defTabSz="984697">
              <a:defRPr/>
            </a:pPr>
            <a:r>
              <a:rPr lang="en-US" sz="1000" b="1"/>
              <a:t>Using your annotation tool, mark where you think your wilderness falls on this line.</a:t>
            </a:r>
            <a:endParaRPr lang="en-US" sz="1000"/>
          </a:p>
          <a:p>
            <a:pPr defTabSz="984697">
              <a:defRPr/>
            </a:pPr>
            <a:endParaRPr lang="en-US" sz="1000"/>
          </a:p>
          <a:p>
            <a:pPr defTabSz="984697">
              <a:defRPr/>
            </a:pPr>
            <a:r>
              <a:rPr lang="en-US" sz="1000" b="1"/>
              <a:t>The intention of WCM is not to compare wilderness character in one wilderness to wilderness character in another wilderness. </a:t>
            </a:r>
            <a:r>
              <a:rPr lang="en-US" sz="1000"/>
              <a:t>The intention is to understand how wilderness areas are changing.  Every wilderness starts at a different state of wilderness character. Every wilderness has it’s own threats.  Stewardship cannot require every wilderness into the same condition. But stewardship can influence how a wilderness may be moving on this graph.</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56</a:t>
            </a:fld>
            <a:endParaRPr lang="en-US"/>
          </a:p>
        </p:txBody>
      </p:sp>
    </p:spTree>
    <p:extLst>
      <p:ext uri="{BB962C8B-B14F-4D97-AF65-F5344CB8AC3E}">
        <p14:creationId xmlns:p14="http://schemas.microsoft.com/office/powerpoint/2010/main" val="36094963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Erin</a:t>
            </a:r>
          </a:p>
          <a:p>
            <a:endParaRPr lang="en-US" b="1">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highlight>
                  <a:srgbClr val="FFFF00"/>
                </a:highlight>
              </a:rPr>
              <a:t>Workbook: Use the Word Bank at the bottom of Page 15 to fill in the blanks</a:t>
            </a:r>
          </a:p>
          <a:p>
            <a:endParaRPr lang="en-US" b="0"/>
          </a:p>
          <a:p>
            <a:r>
              <a:rPr lang="en-US" b="0"/>
              <a:t>Read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Raise your hand if you have started WC monitoring at your wilderness unit or, for those not working at wilderness units, have you assisted/participated in this process?</a:t>
            </a:r>
            <a:endParaRPr lang="en-US" b="1">
              <a:highlight>
                <a:srgbClr val="FFFF00"/>
              </a:highlight>
            </a:endParaRP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57</a:t>
            </a:fld>
            <a:endParaRPr lang="en-US"/>
          </a:p>
        </p:txBody>
      </p:sp>
    </p:spTree>
    <p:extLst>
      <p:ext uri="{BB962C8B-B14F-4D97-AF65-F5344CB8AC3E}">
        <p14:creationId xmlns:p14="http://schemas.microsoft.com/office/powerpoint/2010/main" val="1500367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Erin</a:t>
            </a:r>
          </a:p>
          <a:p>
            <a:endParaRPr lang="en-US" b="1" baseline="0" dirty="0">
              <a:cs typeface="Calibri"/>
            </a:endParaRPr>
          </a:p>
          <a:p>
            <a:r>
              <a:rPr lang="en-US" dirty="0"/>
              <a:t>Within this hierarchical wilderness character monitoring framework, the definition of wilderness character, qualities, monitoring questions, and indicators are all nationally consistent, as derived from the interagency Keeping It Wild 2 publication from 2015, and so do not change from wilderness to wilderness.</a:t>
            </a:r>
            <a:endParaRPr lang="en-US" b="1" dirty="0">
              <a:cs typeface="Calibri" panose="020F0502020204030204"/>
            </a:endParaRPr>
          </a:p>
          <a:p>
            <a:pPr marL="229870" lvl="1"/>
            <a:endParaRPr lang="en-US" dirty="0">
              <a:cs typeface="Calibri"/>
            </a:endParaRPr>
          </a:p>
          <a:p>
            <a:pPr marL="1035050" lvl="2" indent="-349250">
              <a:buAutoNum type="arabicPeriod"/>
            </a:pPr>
            <a:r>
              <a:rPr lang="en-US" b="1" dirty="0"/>
              <a:t>Monitoring Questions</a:t>
            </a:r>
            <a:endParaRPr lang="en-US" dirty="0"/>
          </a:p>
          <a:p>
            <a:pPr marL="1038225" lvl="3"/>
            <a:r>
              <a:rPr lang="en-US" dirty="0"/>
              <a:t>Example from the Undeveloped Quality: What are the trends in mechanization?</a:t>
            </a:r>
          </a:p>
          <a:p>
            <a:pPr marL="1144270" lvl="3"/>
            <a:endParaRPr lang="en-US" dirty="0"/>
          </a:p>
          <a:p>
            <a:pPr marL="1035050" lvl="2" indent="-349250">
              <a:buAutoNum type="arabicPeriod"/>
            </a:pPr>
            <a:r>
              <a:rPr lang="en-US" b="1" dirty="0"/>
              <a:t>Indicator</a:t>
            </a:r>
            <a:endParaRPr lang="en-US" dirty="0"/>
          </a:p>
          <a:p>
            <a:pPr marL="1038225" lvl="2"/>
            <a:r>
              <a:rPr lang="en-US" dirty="0"/>
              <a:t>Undeveloped Example: Use of motor vehicles, motorized equipment, or mechanical transport.</a:t>
            </a:r>
          </a:p>
          <a:p>
            <a:pPr marL="1038225" lvl="2"/>
            <a:endParaRPr lang="en-US" dirty="0"/>
          </a:p>
          <a:p>
            <a:pPr marL="1035050" lvl="1" indent="-346075">
              <a:buAutoNum type="arabicPeriod"/>
            </a:pPr>
            <a:r>
              <a:rPr lang="en-US" b="1" dirty="0"/>
              <a:t>Measures </a:t>
            </a:r>
            <a:r>
              <a:rPr lang="en-US" dirty="0"/>
              <a:t>– </a:t>
            </a:r>
            <a:r>
              <a:rPr lang="en-US" i="1" dirty="0"/>
              <a:t>requirements vary by agency</a:t>
            </a:r>
            <a:endParaRPr lang="en-US" dirty="0"/>
          </a:p>
          <a:p>
            <a:endParaRPr lang="en-US" b="1" dirty="0">
              <a:cs typeface="Calibri"/>
            </a:endParaRPr>
          </a:p>
          <a:p>
            <a:r>
              <a:rPr lang="en-US" baseline="0" dirty="0"/>
              <a:t>The measures are intended to be locally relevant by allowing unit </a:t>
            </a:r>
            <a:r>
              <a:rPr lang="en-US" dirty="0"/>
              <a:t>flexibility which may be necessary to make the monitoring protocol applicable for every wilderness.   Each agency handles measures a little differently.  We won’t address what measures to use in this training, because agency-specific training best addresses measure selection and development.</a:t>
            </a:r>
            <a:endParaRPr lang="en-US" dirty="0">
              <a:cs typeface="Calibri" panose="020F0502020204030204"/>
            </a:endParaRPr>
          </a:p>
          <a:p>
            <a:endParaRPr lang="en-US" dirty="0"/>
          </a:p>
          <a:p>
            <a:pPr defTabSz="968752">
              <a:defRPr/>
            </a:pPr>
            <a:r>
              <a:rPr lang="en-US" dirty="0"/>
              <a:t>This balance between local relevance and national consistency allows WCM to be useful on small and large scales. </a:t>
            </a:r>
          </a:p>
          <a:p>
            <a:pPr defTabSz="968752">
              <a:defRPr/>
            </a:pPr>
            <a:endParaRPr lang="en-US" dirty="0"/>
          </a:p>
          <a:p>
            <a:pPr defTabSz="968752">
              <a:defRPr/>
            </a:pPr>
            <a:r>
              <a:rPr lang="en-US" b="1" dirty="0"/>
              <a:t>Workbook: Use the Word Bank at the bottom of Page 15 to fill in the blanks</a:t>
            </a:r>
          </a:p>
          <a:p>
            <a:pPr defTabSz="968752">
              <a:defRPr/>
            </a:pPr>
            <a:endParaRPr lang="en-US" dirty="0"/>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58</a:t>
            </a:fld>
            <a:endParaRPr lang="en-US"/>
          </a:p>
        </p:txBody>
      </p:sp>
    </p:spTree>
    <p:extLst>
      <p:ext uri="{BB962C8B-B14F-4D97-AF65-F5344CB8AC3E}">
        <p14:creationId xmlns:p14="http://schemas.microsoft.com/office/powerpoint/2010/main" val="3244323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Erin</a:t>
            </a:r>
          </a:p>
          <a:p>
            <a:endParaRPr lang="en-US"/>
          </a:p>
          <a:p>
            <a:r>
              <a:rPr lang="en-US"/>
              <a:t>Recognizing there is some agency-to-agency variability for WCM, this slide does showcase the general steps for WCM that all agencies would do.</a:t>
            </a:r>
          </a:p>
          <a:p>
            <a:endParaRPr lang="en-US"/>
          </a:p>
          <a:p>
            <a:r>
              <a:rPr lang="en-US"/>
              <a:t>Read steps.</a:t>
            </a:r>
          </a:p>
        </p:txBody>
      </p:sp>
      <p:sp>
        <p:nvSpPr>
          <p:cNvPr id="4" name="Slide Number Placeholder 3"/>
          <p:cNvSpPr>
            <a:spLocks noGrp="1"/>
          </p:cNvSpPr>
          <p:nvPr>
            <p:ph type="sldNum" sz="quarter" idx="5"/>
          </p:nvPr>
        </p:nvSpPr>
        <p:spPr/>
        <p:txBody>
          <a:bodyPr/>
          <a:lstStyle/>
          <a:p>
            <a:fld id="{7EA50397-C226-4223-A5C2-89701C00844D}" type="slidenum">
              <a:rPr lang="en-US" smtClean="0"/>
              <a:t>59</a:t>
            </a:fld>
            <a:endParaRPr lang="en-US"/>
          </a:p>
        </p:txBody>
      </p:sp>
    </p:spTree>
    <p:extLst>
      <p:ext uri="{BB962C8B-B14F-4D97-AF65-F5344CB8AC3E}">
        <p14:creationId xmlns:p14="http://schemas.microsoft.com/office/powerpoint/2010/main" val="349966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eaLnBrk="1" hangingPunct="1"/>
            <a:r>
              <a:rPr lang="en-US">
                <a:solidFill>
                  <a:schemeClr val="bg1"/>
                </a:solidFill>
                <a:latin typeface="Cambria" panose="02040503050406030204" pitchFamily="18" charset="0"/>
              </a:rPr>
              <a:t>Legislative Branch = Wilderness Act of 1964, Sections 2(a) &amp; 4(b)</a:t>
            </a:r>
          </a:p>
          <a:p>
            <a:pPr eaLnBrk="1" hangingPunct="1"/>
            <a:endParaRPr lang="en-US">
              <a:solidFill>
                <a:schemeClr val="bg1"/>
              </a:solidFill>
              <a:latin typeface="Cambria" panose="02040503050406030204" pitchFamily="18" charset="0"/>
            </a:endParaRPr>
          </a:p>
          <a:p>
            <a:pPr eaLnBrk="1" hangingPunct="1"/>
            <a:r>
              <a:rPr lang="en-US">
                <a:solidFill>
                  <a:schemeClr val="bg1"/>
                </a:solidFill>
                <a:latin typeface="Cambria" panose="02040503050406030204" pitchFamily="18" charset="0"/>
              </a:rPr>
              <a:t>We’ll look at the mandate from the Wilderness Act in just a minute</a:t>
            </a:r>
          </a:p>
          <a:p>
            <a:pPr eaLnBrk="1" hangingPunct="1"/>
            <a:endParaRPr lang="en-US">
              <a:solidFill>
                <a:schemeClr val="bg1"/>
              </a:solidFill>
              <a:latin typeface="Cambria" panose="02040503050406030204" pitchFamily="18" charset="0"/>
            </a:endParaRPr>
          </a:p>
        </p:txBody>
      </p:sp>
      <p:sp>
        <p:nvSpPr>
          <p:cNvPr id="4" name="Slide Number Placeholder 3"/>
          <p:cNvSpPr>
            <a:spLocks noGrp="1"/>
          </p:cNvSpPr>
          <p:nvPr>
            <p:ph type="sldNum" sz="quarter" idx="5"/>
          </p:nvPr>
        </p:nvSpPr>
        <p:spPr/>
        <p:txBody>
          <a:bodyPr/>
          <a:lstStyle/>
          <a:p>
            <a:pPr defTabSz="483265">
              <a:defRPr/>
            </a:pPr>
            <a:fld id="{7EA50397-C226-4223-A5C2-89701C00844D}" type="slidenum">
              <a:rPr lang="en-US">
                <a:solidFill>
                  <a:prstClr val="black"/>
                </a:solidFill>
                <a:latin typeface="Calibri" panose="020F0502020204030204"/>
              </a:rPr>
              <a:pPr defTabSz="48326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748510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Erin</a:t>
            </a:r>
          </a:p>
          <a:p>
            <a:endParaRPr lang="en-US"/>
          </a:p>
          <a:p>
            <a:r>
              <a:rPr lang="en-US"/>
              <a:t>All agencies have or are working on technical guides with detailed information on how to conduct monitoring, how to apply KIW2 and specific instructions on picking measures. Not all agencies do it the same way, as we see variations in how WCM is administered and who does the actual monitoring, the process to create measures, and even the degree of proscription assigned to measure protocol.</a:t>
            </a:r>
          </a:p>
        </p:txBody>
      </p:sp>
      <p:sp>
        <p:nvSpPr>
          <p:cNvPr id="4" name="Slide Number Placeholder 3"/>
          <p:cNvSpPr>
            <a:spLocks noGrp="1"/>
          </p:cNvSpPr>
          <p:nvPr>
            <p:ph type="sldNum" sz="quarter" idx="5"/>
          </p:nvPr>
        </p:nvSpPr>
        <p:spPr/>
        <p:txBody>
          <a:bodyPr/>
          <a:lstStyle/>
          <a:p>
            <a:fld id="{7EA50397-C226-4223-A5C2-89701C00844D}" type="slidenum">
              <a:rPr lang="en-US" smtClean="0"/>
              <a:t>60</a:t>
            </a:fld>
            <a:endParaRPr lang="en-US"/>
          </a:p>
        </p:txBody>
      </p:sp>
    </p:spTree>
    <p:extLst>
      <p:ext uri="{BB962C8B-B14F-4D97-AF65-F5344CB8AC3E}">
        <p14:creationId xmlns:p14="http://schemas.microsoft.com/office/powerpoint/2010/main" val="2817975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752">
              <a:defRPr/>
            </a:pPr>
            <a:r>
              <a:rPr lang="en-US" sz="800" b="1" dirty="0"/>
              <a:t>Erin</a:t>
            </a:r>
          </a:p>
          <a:p>
            <a:pPr defTabSz="968752">
              <a:defRPr/>
            </a:pPr>
            <a:endParaRPr lang="en-US" sz="800" dirty="0"/>
          </a:p>
          <a:p>
            <a:pPr defTabSz="968752">
              <a:defRPr/>
            </a:pPr>
            <a:r>
              <a:rPr lang="en-US" sz="800" b="1" dirty="0"/>
              <a:t>Take notes on page 16</a:t>
            </a:r>
          </a:p>
          <a:p>
            <a:pPr defTabSz="968752">
              <a:defRPr/>
            </a:pPr>
            <a:endParaRPr lang="en-US" sz="800" dirty="0"/>
          </a:p>
          <a:p>
            <a:pPr defTabSz="968752">
              <a:defRPr/>
            </a:pPr>
            <a:r>
              <a:rPr lang="en-US" sz="800" dirty="0"/>
              <a:t>In earlier discussions we talked about Five tangible qualities of wilderness character, which would fall on the left side of this graphic.  There are also intangible qualities as well (right side).  The framework for wilderness character monitoring is focused on the left side, as intangible qualities, while not impossible to address in monitoring, are more difficult and may be better suited for other wilderness character preservation efforts, like the development of the Wilderness Character Narrative. And again, we know that at minimum, when the tangible qualities are preserved, the intangible qualities will be preserved as well.  So, let’s think about ways we can integrate wilderness character at our wilderness stewardship. We’ll talk more about this and get into specifics on Friday.</a:t>
            </a:r>
          </a:p>
          <a:p>
            <a:pPr defTabSz="968752">
              <a:defRPr/>
            </a:pPr>
            <a:endParaRPr lang="en-US" sz="800" dirty="0"/>
          </a:p>
          <a:p>
            <a:pPr defTabSz="968752">
              <a:defRPr/>
            </a:pPr>
            <a:r>
              <a:rPr lang="en-US" sz="800" b="1" dirty="0"/>
              <a:t>Workbook:</a:t>
            </a:r>
            <a:r>
              <a:rPr lang="en-US" sz="800" dirty="0"/>
              <a:t> If you have ideas about ways to integrate wilderness character into your work, feel free to list them on page 16. </a:t>
            </a:r>
          </a:p>
          <a:p>
            <a:pPr defTabSz="968752">
              <a:defRPr/>
            </a:pPr>
            <a:endParaRPr lang="en-US" sz="800" b="1" dirty="0">
              <a:solidFill>
                <a:schemeClr val="bg1">
                  <a:lumMod val="85000"/>
                </a:schemeClr>
              </a:solidFill>
              <a:highlight>
                <a:srgbClr val="FFFF00"/>
              </a:highlight>
            </a:endParaRPr>
          </a:p>
          <a:p>
            <a:pPr defTabSz="968752">
              <a:defRPr/>
            </a:pPr>
            <a:r>
              <a:rPr lang="en-US" sz="800" dirty="0">
                <a:solidFill>
                  <a:schemeClr val="bg1">
                    <a:lumMod val="85000"/>
                  </a:schemeClr>
                </a:solidFill>
                <a:highlight>
                  <a:srgbClr val="FFFF00"/>
                </a:highlight>
              </a:rPr>
              <a:t>What are some ways to apply WC into your day-to-day operations/management? Write in the chat box.</a:t>
            </a:r>
          </a:p>
          <a:p>
            <a:pPr>
              <a:lnSpc>
                <a:spcPct val="150000"/>
              </a:lnSpc>
              <a:buFont typeface="Wingdings" panose="020B0604020202020204" pitchFamily="34" charset="0"/>
              <a:buChar char="Ø"/>
            </a:pPr>
            <a:r>
              <a:rPr lang="en-US" sz="800" dirty="0">
                <a:solidFill>
                  <a:schemeClr val="bg1">
                    <a:lumMod val="85000"/>
                  </a:schemeClr>
                </a:solidFill>
                <a:highlight>
                  <a:srgbClr val="FFFF00"/>
                </a:highlight>
                <a:cs typeface="Calibri"/>
              </a:rPr>
              <a:t> Staff &amp; Partners Orientation and Training</a:t>
            </a:r>
          </a:p>
          <a:p>
            <a:pPr>
              <a:lnSpc>
                <a:spcPct val="150000"/>
              </a:lnSpc>
              <a:buFont typeface="Wingdings" panose="020B0604020202020204" pitchFamily="34" charset="0"/>
              <a:buChar char="Ø"/>
            </a:pPr>
            <a:r>
              <a:rPr lang="en-US" sz="800" dirty="0">
                <a:solidFill>
                  <a:schemeClr val="bg1">
                    <a:lumMod val="85000"/>
                  </a:schemeClr>
                </a:solidFill>
                <a:highlight>
                  <a:srgbClr val="FFFF00"/>
                </a:highlight>
                <a:cs typeface="Calibri"/>
              </a:rPr>
              <a:t> Interpretation &amp; Education</a:t>
            </a:r>
          </a:p>
          <a:p>
            <a:pPr>
              <a:lnSpc>
                <a:spcPct val="150000"/>
              </a:lnSpc>
              <a:buFont typeface="Wingdings" panose="020B0604020202020204" pitchFamily="34" charset="0"/>
              <a:buChar char="Ø"/>
            </a:pPr>
            <a:r>
              <a:rPr lang="en-US" sz="800" dirty="0">
                <a:solidFill>
                  <a:schemeClr val="bg1">
                    <a:lumMod val="85000"/>
                  </a:schemeClr>
                </a:solidFill>
                <a:highlight>
                  <a:srgbClr val="FFFF00"/>
                </a:highlight>
                <a:cs typeface="Calibri"/>
              </a:rPr>
              <a:t> Communications &amp; Outreach </a:t>
            </a:r>
          </a:p>
          <a:p>
            <a:pPr>
              <a:lnSpc>
                <a:spcPct val="150000"/>
              </a:lnSpc>
              <a:buFont typeface="Wingdings" panose="020B0604020202020204" pitchFamily="34" charset="0"/>
              <a:buChar char="Ø"/>
            </a:pPr>
            <a:r>
              <a:rPr lang="en-US" sz="800" dirty="0">
                <a:solidFill>
                  <a:schemeClr val="bg1">
                    <a:lumMod val="85000"/>
                  </a:schemeClr>
                </a:solidFill>
                <a:highlight>
                  <a:srgbClr val="FFFF00"/>
                </a:highlight>
                <a:cs typeface="Calibri"/>
              </a:rPr>
              <a:t> Field Presence (Wilderness Ambassadors)</a:t>
            </a:r>
          </a:p>
          <a:p>
            <a:pPr>
              <a:lnSpc>
                <a:spcPct val="150000"/>
              </a:lnSpc>
              <a:buFont typeface="Wingdings" panose="020B0604020202020204" pitchFamily="34" charset="0"/>
              <a:buChar char="Ø"/>
            </a:pPr>
            <a:r>
              <a:rPr lang="en-US" sz="800" dirty="0">
                <a:solidFill>
                  <a:schemeClr val="bg1">
                    <a:lumMod val="85000"/>
                  </a:schemeClr>
                </a:solidFill>
                <a:highlight>
                  <a:srgbClr val="FFFF00"/>
                </a:highlight>
                <a:cs typeface="Calibri"/>
              </a:rPr>
              <a:t> Adhere to NPS policy</a:t>
            </a:r>
          </a:p>
          <a:p>
            <a:pPr>
              <a:lnSpc>
                <a:spcPct val="150000"/>
              </a:lnSpc>
              <a:buFont typeface="Wingdings" panose="020B0604020202020204" pitchFamily="34" charset="0"/>
              <a:buChar char="Ø"/>
            </a:pPr>
            <a:r>
              <a:rPr lang="en-US" sz="800" dirty="0">
                <a:solidFill>
                  <a:schemeClr val="bg1">
                    <a:lumMod val="85000"/>
                  </a:schemeClr>
                </a:solidFill>
                <a:highlight>
                  <a:srgbClr val="FFFF00"/>
                </a:highlight>
                <a:cs typeface="Calibri"/>
              </a:rPr>
              <a:t> Decisions = Include Interdisciplinary Engagement </a:t>
            </a:r>
          </a:p>
          <a:p>
            <a:pPr>
              <a:lnSpc>
                <a:spcPct val="150000"/>
              </a:lnSpc>
              <a:buFont typeface="Wingdings" panose="020B0604020202020204" pitchFamily="34" charset="0"/>
              <a:buChar char="Ø"/>
            </a:pPr>
            <a:r>
              <a:rPr lang="en-US" sz="800" dirty="0">
                <a:solidFill>
                  <a:schemeClr val="bg1">
                    <a:lumMod val="85000"/>
                  </a:schemeClr>
                </a:solidFill>
                <a:highlight>
                  <a:srgbClr val="FFFF00"/>
                </a:highlight>
                <a:cs typeface="Calibri"/>
              </a:rPr>
              <a:t> Actions = Minimum Requirements Necessary</a:t>
            </a:r>
          </a:p>
          <a:p>
            <a:endParaRPr lang="en-US" sz="800" dirty="0">
              <a:solidFill>
                <a:schemeClr val="bg1">
                  <a:lumMod val="85000"/>
                </a:schemeClr>
              </a:solidFill>
              <a:highlight>
                <a:srgbClr val="FFFF00"/>
              </a:highlight>
            </a:endParaRPr>
          </a:p>
          <a:p>
            <a:pPr defTabSz="966529">
              <a:defRPr/>
            </a:pPr>
            <a:r>
              <a:rPr lang="en-US" sz="800" dirty="0">
                <a:solidFill>
                  <a:schemeClr val="bg1">
                    <a:lumMod val="85000"/>
                  </a:schemeClr>
                </a:solidFill>
                <a:highlight>
                  <a:srgbClr val="FFFF00"/>
                </a:highlight>
              </a:rPr>
              <a:t>The application of the tangible qualities of wilderness character goes into the management side of things, including monitoring.  Those intangible qualities are applied to other things we do, such as communicating with the public.  But, again, we know that when we preserve the tangible qualities, the intangible qualities are also protected.  The Wilderness Character Monitoring Framework is focused on these tangible qualities, and that will be our focus as we go through the structure of the framework.</a:t>
            </a:r>
          </a:p>
          <a:p>
            <a:endParaRPr lang="en-US" dirty="0"/>
          </a:p>
        </p:txBody>
      </p:sp>
      <p:sp>
        <p:nvSpPr>
          <p:cNvPr id="4" name="Slide Number Placeholder 3"/>
          <p:cNvSpPr>
            <a:spLocks noGrp="1"/>
          </p:cNvSpPr>
          <p:nvPr>
            <p:ph type="sldNum" sz="quarter" idx="5"/>
          </p:nvPr>
        </p:nvSpPr>
        <p:spPr/>
        <p:txBody>
          <a:bodyPr/>
          <a:lstStyle/>
          <a:p>
            <a:fld id="{7EA50397-C226-4223-A5C2-89701C00844D}" type="slidenum">
              <a:rPr lang="en-US" smtClean="0"/>
              <a:t>61</a:t>
            </a:fld>
            <a:endParaRPr lang="en-US"/>
          </a:p>
        </p:txBody>
      </p:sp>
    </p:spTree>
    <p:extLst>
      <p:ext uri="{BB962C8B-B14F-4D97-AF65-F5344CB8AC3E}">
        <p14:creationId xmlns:p14="http://schemas.microsoft.com/office/powerpoint/2010/main" val="2985651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Erin</a:t>
            </a:r>
          </a:p>
          <a:p>
            <a:endParaRPr lang="en-US" b="1" dirty="0"/>
          </a:p>
          <a:p>
            <a:r>
              <a:rPr lang="en-US" dirty="0"/>
              <a:t>Here are some examples of ways to integrate wilderness character into your more regular operations. It’s a separate handout you received in your packet.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50397-C226-4223-A5C2-89701C008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565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76CCA-2EB1-4138-82F6-38367BD694C9}" type="slidenum">
              <a:rPr lang="en-US"/>
              <a:pPr/>
              <a:t>63</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pPr defTabSz="948507">
              <a:defRPr/>
            </a:pPr>
            <a:r>
              <a:rPr lang="en-US" b="1" dirty="0"/>
              <a:t>Erin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classic example of integrating wilderness character into operations =  the Minimum Requirements Analysis using the interagency MRDG.</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tangible qualities of WC are examined in both steps of the MRDG.</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Step 1 you ask… </a:t>
            </a:r>
            <a:r>
              <a:rPr lang="en-US" i="1" dirty="0">
                <a:latin typeface="Calibri" panose="020F0502020204030204" pitchFamily="34" charset="0"/>
                <a:cs typeface="Calibri" panose="020F0502020204030204" pitchFamily="34" charset="0"/>
              </a:rPr>
              <a:t>”Is action necessary to </a:t>
            </a:r>
            <a:r>
              <a:rPr lang="en-US" i="1" u="sng" dirty="0">
                <a:latin typeface="Calibri" panose="020F0502020204030204" pitchFamily="34" charset="0"/>
                <a:cs typeface="Calibri" panose="020F0502020204030204" pitchFamily="34" charset="0"/>
              </a:rPr>
              <a:t>preserve one or more</a:t>
            </a:r>
            <a:r>
              <a:rPr lang="en-US" i="1" u="none"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of the five tangible qualities of wilderness character?”</a:t>
            </a:r>
          </a:p>
        </p:txBody>
      </p:sp>
    </p:spTree>
    <p:extLst>
      <p:ext uri="{BB962C8B-B14F-4D97-AF65-F5344CB8AC3E}">
        <p14:creationId xmlns:p14="http://schemas.microsoft.com/office/powerpoint/2010/main" val="2397877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76CCA-2EB1-4138-82F6-38367BD694C9}" type="slidenum">
              <a:rPr lang="en-US"/>
              <a:pPr/>
              <a:t>64</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pPr defTabSz="948507">
              <a:defRPr/>
            </a:pPr>
            <a:r>
              <a:rPr lang="en-US" b="1" dirty="0"/>
              <a:t>Erin</a:t>
            </a:r>
          </a:p>
          <a:p>
            <a:pPr defTabSz="948507">
              <a:defRPr/>
            </a:pPr>
            <a:endParaRPr lang="en-US" b="1"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latin typeface="+mn-lt"/>
                <a:cs typeface="Calibri" panose="020F0502020204030204" pitchFamily="34" charset="0"/>
              </a:rPr>
              <a:t>In Step 2 you ask… “</a:t>
            </a:r>
            <a:r>
              <a:rPr lang="en-US" sz="1200" i="1" dirty="0">
                <a:effectLst/>
                <a:latin typeface="+mn-lt"/>
                <a:ea typeface="Calibri" panose="020F0502020204030204" pitchFamily="34" charset="0"/>
                <a:cs typeface="Arial" panose="020B0604020202020204" pitchFamily="34" charset="0"/>
              </a:rPr>
              <a:t>What is the </a:t>
            </a:r>
            <a:r>
              <a:rPr lang="en-US" sz="1200" b="0" i="1" u="sng" dirty="0">
                <a:effectLst/>
                <a:latin typeface="+mn-lt"/>
                <a:ea typeface="Calibri" panose="020F0502020204030204" pitchFamily="34" charset="0"/>
                <a:cs typeface="Arial" panose="020B0604020202020204" pitchFamily="34" charset="0"/>
              </a:rPr>
              <a:t>effect</a:t>
            </a:r>
            <a:r>
              <a:rPr lang="en-US" sz="1200" i="1" dirty="0">
                <a:effectLst/>
                <a:latin typeface="+mn-lt"/>
                <a:ea typeface="Calibri" panose="020F0502020204030204" pitchFamily="34" charset="0"/>
                <a:cs typeface="Arial" panose="020B0604020202020204" pitchFamily="34" charset="0"/>
              </a:rPr>
              <a:t> of each component activity on the qualities of wilderness character?  What mitigation measures will be taken?</a:t>
            </a:r>
            <a:endParaRPr lang="en-US" sz="1200" dirty="0">
              <a:effectLst/>
              <a:latin typeface="+mn-lt"/>
              <a:ea typeface="Calibri" panose="020F0502020204030204" pitchFamily="34" charset="0"/>
              <a:cs typeface="Arial" panose="020B0604020202020204" pitchFamily="34" charset="0"/>
            </a:endParaRPr>
          </a:p>
          <a:p>
            <a:pPr marL="0" marR="0" lvl="0" indent="0" algn="l" defTabSz="948507"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The MRDG helps us to make the decision that</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preserves wilderness character to the greatest degree by minimizing impacts. </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Back to Tim for a wrap of this session on wilderness character.</a:t>
            </a:r>
          </a:p>
          <a:p>
            <a:endParaRPr lang="en-US" sz="1000" dirty="0">
              <a:latin typeface="Arial" charset="0"/>
            </a:endParaRPr>
          </a:p>
        </p:txBody>
      </p:sp>
    </p:spTree>
    <p:extLst>
      <p:ext uri="{BB962C8B-B14F-4D97-AF65-F5344CB8AC3E}">
        <p14:creationId xmlns:p14="http://schemas.microsoft.com/office/powerpoint/2010/main" val="42352687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Tim</a:t>
            </a:r>
          </a:p>
          <a:p>
            <a:pPr defTabSz="966529">
              <a:defRPr/>
            </a:pPr>
            <a:endParaRPr lang="en-US" dirty="0"/>
          </a:p>
          <a:p>
            <a:pPr defTabSz="966529">
              <a:defRPr/>
            </a:pPr>
            <a:r>
              <a:rPr lang="en-US" b="1" dirty="0"/>
              <a:t>Joint down your final thoughts about wilderness character on Page 17</a:t>
            </a:r>
          </a:p>
          <a:p>
            <a:pPr defTabSz="966529">
              <a:defRPr/>
            </a:pPr>
            <a:endParaRPr lang="en-US" dirty="0"/>
          </a:p>
          <a:p>
            <a:pPr defTabSz="966529">
              <a:defRPr/>
            </a:pPr>
            <a:r>
              <a:rPr lang="en-US" dirty="0"/>
              <a:t>Thanks Erin… So, to wrap things up… As much as we’d like it to be, wilderness stewardship is rarely black and white…</a:t>
            </a:r>
          </a:p>
        </p:txBody>
      </p:sp>
      <p:sp>
        <p:nvSpPr>
          <p:cNvPr id="4" name="Slide Number Placeholder 3"/>
          <p:cNvSpPr>
            <a:spLocks noGrp="1"/>
          </p:cNvSpPr>
          <p:nvPr>
            <p:ph type="sldNum" sz="quarter" idx="5"/>
          </p:nvPr>
        </p:nvSpPr>
        <p:spPr/>
        <p:txBody>
          <a:bodyPr/>
          <a:lstStyle/>
          <a:p>
            <a:fld id="{7EA50397-C226-4223-A5C2-89701C00844D}" type="slidenum">
              <a:rPr lang="en-US" smtClean="0"/>
              <a:t>65</a:t>
            </a:fld>
            <a:endParaRPr lang="en-US"/>
          </a:p>
        </p:txBody>
      </p:sp>
    </p:spTree>
    <p:extLst>
      <p:ext uri="{BB962C8B-B14F-4D97-AF65-F5344CB8AC3E}">
        <p14:creationId xmlns:p14="http://schemas.microsoft.com/office/powerpoint/2010/main" val="6291138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Tim</a:t>
            </a:r>
          </a:p>
          <a:p>
            <a:pPr defTabSz="966529">
              <a:defRPr/>
            </a:pPr>
            <a:endParaRPr lang="en-US" dirty="0"/>
          </a:p>
          <a:p>
            <a:pPr defTabSz="966529">
              <a:defRPr/>
            </a:pPr>
            <a:r>
              <a:rPr lang="en-US" dirty="0"/>
              <a:t>There’s a lot of grey. That's where making informed, well thought out decisions come into play.</a:t>
            </a:r>
          </a:p>
        </p:txBody>
      </p:sp>
      <p:sp>
        <p:nvSpPr>
          <p:cNvPr id="4" name="Slide Number Placeholder 3"/>
          <p:cNvSpPr>
            <a:spLocks noGrp="1"/>
          </p:cNvSpPr>
          <p:nvPr>
            <p:ph type="sldNum" sz="quarter" idx="5"/>
          </p:nvPr>
        </p:nvSpPr>
        <p:spPr/>
        <p:txBody>
          <a:bodyPr/>
          <a:lstStyle/>
          <a:p>
            <a:fld id="{7EA50397-C226-4223-A5C2-89701C00844D}" type="slidenum">
              <a:rPr lang="en-US" smtClean="0"/>
              <a:t>66</a:t>
            </a:fld>
            <a:endParaRPr lang="en-US"/>
          </a:p>
        </p:txBody>
      </p:sp>
    </p:spTree>
    <p:extLst>
      <p:ext uri="{BB962C8B-B14F-4D97-AF65-F5344CB8AC3E}">
        <p14:creationId xmlns:p14="http://schemas.microsoft.com/office/powerpoint/2010/main" val="101401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a:p>
          <a:p>
            <a:pPr defTabSz="966529">
              <a:defRPr/>
            </a:pPr>
            <a:r>
              <a:rPr lang="en-US"/>
              <a:t>Wilderness stewardship is not really a balancing act, one quality </a:t>
            </a:r>
            <a:r>
              <a:rPr lang="en-US" u="sng"/>
              <a:t>vs</a:t>
            </a:r>
            <a:r>
              <a:rPr lang="en-US"/>
              <a:t> another, but what do you gain </a:t>
            </a:r>
            <a:r>
              <a:rPr lang="en-US" u="sng"/>
              <a:t>and</a:t>
            </a:r>
            <a:r>
              <a:rPr lang="en-US"/>
              <a:t> what do you loose, or in other words, what would be improved and what would be degraded for each of the qualities of wilderness character when you take an action. Depending on the action the impacts to the qualities may being in conflict.</a:t>
            </a:r>
          </a:p>
          <a:p>
            <a:pPr defTabSz="966529">
              <a:defRPr/>
            </a:pPr>
            <a:endParaRPr lang="en-US"/>
          </a:p>
          <a:p>
            <a:pPr defTabSz="966529">
              <a:defRPr/>
            </a:pPr>
            <a:r>
              <a:rPr lang="en-US"/>
              <a:t>You must consider all improvements and degradations cumulatively to understand the full effect to wilderness character. Remember, Wilderness is a single resource, and the central mandate is to preserve wilderness character, not a single quality. </a:t>
            </a:r>
          </a:p>
          <a:p>
            <a:pPr defTabSz="966529">
              <a:defRPr/>
            </a:pPr>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67</a:t>
            </a:fld>
            <a:endParaRPr lang="en-US"/>
          </a:p>
        </p:txBody>
      </p:sp>
    </p:spTree>
    <p:extLst>
      <p:ext uri="{BB962C8B-B14F-4D97-AF65-F5344CB8AC3E}">
        <p14:creationId xmlns:p14="http://schemas.microsoft.com/office/powerpoint/2010/main" val="102888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a:p>
          <a:p>
            <a:pPr defTabSz="966529">
              <a:defRPr/>
            </a:pPr>
            <a:r>
              <a:rPr lang="en-US"/>
              <a:t>You may feel like it’s a damned if you do, damned if you don’t situation. But the better you understand what degrades and what enhances the qualities of wilderness character, the tradeoffs, the long or short-term effects, one and done or reoccurring actions, </a:t>
            </a:r>
            <a:r>
              <a:rPr lang="en-US" err="1"/>
              <a:t>etc</a:t>
            </a:r>
            <a:r>
              <a:rPr lang="en-US"/>
              <a:t>…</a:t>
            </a:r>
          </a:p>
        </p:txBody>
      </p:sp>
      <p:sp>
        <p:nvSpPr>
          <p:cNvPr id="4" name="Slide Number Placeholder 3"/>
          <p:cNvSpPr>
            <a:spLocks noGrp="1"/>
          </p:cNvSpPr>
          <p:nvPr>
            <p:ph type="sldNum" sz="quarter" idx="5"/>
          </p:nvPr>
        </p:nvSpPr>
        <p:spPr/>
        <p:txBody>
          <a:bodyPr/>
          <a:lstStyle/>
          <a:p>
            <a:fld id="{7EA50397-C226-4223-A5C2-89701C00844D}" type="slidenum">
              <a:rPr lang="en-US" smtClean="0"/>
              <a:t>68</a:t>
            </a:fld>
            <a:endParaRPr lang="en-US"/>
          </a:p>
        </p:txBody>
      </p:sp>
    </p:spTree>
    <p:extLst>
      <p:ext uri="{BB962C8B-B14F-4D97-AF65-F5344CB8AC3E}">
        <p14:creationId xmlns:p14="http://schemas.microsoft.com/office/powerpoint/2010/main" val="618727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a:t>Tim</a:t>
            </a:r>
          </a:p>
          <a:p>
            <a:pPr defTabSz="966529">
              <a:defRPr/>
            </a:pPr>
            <a:endParaRPr lang="en-US"/>
          </a:p>
          <a:p>
            <a:pPr defTabSz="966529">
              <a:defRPr/>
            </a:pPr>
            <a:r>
              <a:rPr lang="en-US"/>
              <a:t>… the light bulb will come on and …</a:t>
            </a:r>
          </a:p>
          <a:p>
            <a:pPr defTabSz="966529">
              <a:defRPr/>
            </a:pPr>
            <a:endParaRPr lang="en-US"/>
          </a:p>
          <a:p>
            <a:pPr defTabSz="966529">
              <a:defRPr/>
            </a:pPr>
            <a:r>
              <a:rPr lang="en-US"/>
              <a:t>the better you’ll be able to make the right decision that will help preserve the wilderness character of your area overall. </a:t>
            </a:r>
          </a:p>
          <a:p>
            <a:endParaRPr lang="en-US"/>
          </a:p>
        </p:txBody>
      </p:sp>
      <p:sp>
        <p:nvSpPr>
          <p:cNvPr id="4" name="Slide Number Placeholder 3"/>
          <p:cNvSpPr>
            <a:spLocks noGrp="1"/>
          </p:cNvSpPr>
          <p:nvPr>
            <p:ph type="sldNum" sz="quarter" idx="5"/>
          </p:nvPr>
        </p:nvSpPr>
        <p:spPr/>
        <p:txBody>
          <a:bodyPr/>
          <a:lstStyle/>
          <a:p>
            <a:fld id="{7EA50397-C226-4223-A5C2-89701C00844D}" type="slidenum">
              <a:rPr lang="en-US" smtClean="0"/>
              <a:t>69</a:t>
            </a:fld>
            <a:endParaRPr lang="en-US"/>
          </a:p>
        </p:txBody>
      </p:sp>
    </p:spTree>
    <p:extLst>
      <p:ext uri="{BB962C8B-B14F-4D97-AF65-F5344CB8AC3E}">
        <p14:creationId xmlns:p14="http://schemas.microsoft.com/office/powerpoint/2010/main" val="369861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000" b="1" dirty="0"/>
              <a:t>Tim</a:t>
            </a:r>
          </a:p>
          <a:p>
            <a:endParaRPr lang="en-US" sz="1000" dirty="0"/>
          </a:p>
          <a:p>
            <a:pPr defTabSz="948507">
              <a:defRPr/>
            </a:pPr>
            <a:r>
              <a:rPr lang="en-US" sz="1000" dirty="0"/>
              <a:t>The Statement of Policy in </a:t>
            </a:r>
            <a:r>
              <a:rPr lang="en-US" sz="1000" b="1" dirty="0"/>
              <a:t>Section 2(a)</a:t>
            </a:r>
            <a:r>
              <a:rPr lang="en-US" sz="1000" dirty="0"/>
              <a:t> describes the overall goals for establishing wilderness, and this Section clearly states that the administering agencies shall preserve wilderness character.  </a:t>
            </a:r>
          </a:p>
          <a:p>
            <a:pPr rtl="0" eaLnBrk="1" latinLnBrk="0" hangingPunct="1"/>
            <a:endParaRPr lang="en-US" sz="1000" dirty="0"/>
          </a:p>
          <a:p>
            <a:pPr rtl="0" eaLnBrk="1" latinLnBrk="0" hangingPunct="1"/>
            <a:r>
              <a:rPr lang="en-US" sz="1000" dirty="0"/>
              <a:t>There are two central reasons why wilderness character is important.  The first, shown here, is that the Wilderness Act requires the agencies that administer wilderness to preserve the wilderness character of the area.  In other words, preserving wilderness character is a legal requirement.</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Then twice in </a:t>
            </a:r>
            <a:r>
              <a:rPr lang="en-US" sz="1000" b="1" dirty="0"/>
              <a:t>Section 4(b)</a:t>
            </a:r>
            <a:r>
              <a:rPr lang="en-US" sz="1000" dirty="0"/>
              <a:t> on the Use of Wilderness Area, we again see this clear statement.</a:t>
            </a:r>
          </a:p>
          <a:p>
            <a:pPr rtl="0" eaLnBrk="1" latinLnBrk="0" hangingPunct="1"/>
            <a:endParaRPr lang="en-US" sz="1000" dirty="0"/>
          </a:p>
          <a:p>
            <a:pPr rtl="0" eaLnBrk="1" latinLnBrk="0" hangingPunct="1"/>
            <a:r>
              <a:rPr lang="en-US" sz="1000" dirty="0"/>
              <a:t>Congress clearly intended a variety of uses in wilderness (“recreational, scenic, scientific, educational, conservation, and historical use”) and in allowing these uses, the agencies must also preserve the wilderness character of the area.  Legal scholars point to this Section 4(b) statement as THE primary management mandate in the Wilderness Act, and Congress has reaffirmed that this is the central mandate to the agencies that administer wilderness.</a:t>
            </a:r>
          </a:p>
          <a:p>
            <a:pPr rtl="0" eaLnBrk="1" latinLnBrk="0" hangingPunct="1"/>
            <a:endParaRPr lang="en-US" sz="1000" dirty="0"/>
          </a:p>
          <a:p>
            <a:pPr rtl="0" eaLnBrk="1" latinLnBrk="0" hangingPunct="1"/>
            <a:r>
              <a:rPr lang="en-US" sz="1000" dirty="0"/>
              <a:t>The second reason why wilderness character is important is to understand why and how we take stewardship actions inside wilderness, in other words, to improve wilderness stewardship and bring it more closely inline with the statutory requirements and intent (or spirit) of the Wilderness Act.</a:t>
            </a:r>
          </a:p>
          <a:p>
            <a:pPr rtl="0" eaLnBrk="1" latinLnBrk="0" hangingPunct="1"/>
            <a:endParaRPr lang="en-US" sz="1000" dirty="0"/>
          </a:p>
          <a:p>
            <a:pPr rtl="0" eaLnBrk="1" latinLnBrk="0" hangingPunct="1"/>
            <a:r>
              <a:rPr lang="en-US" sz="1000" dirty="0"/>
              <a:t>The fourth place, not shown here, is in Section 4(d)(3) Special Provision about Mining. “… shall contain such reasonable stipulations… for the protection of the wilderness character of the land…”</a:t>
            </a:r>
          </a:p>
          <a:p>
            <a:endParaRPr lang="en-US"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7EA50397-C226-4223-A5C2-89701C0084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701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a:p>
          <a:p>
            <a:r>
              <a:rPr lang="en-US"/>
              <a:t>For more information visit the WC toolbox on Wilderness Connect and watch for new online course next spring, which is in development now.</a:t>
            </a:r>
          </a:p>
          <a:p>
            <a:endParaRPr lang="en-US"/>
          </a:p>
          <a:p>
            <a:r>
              <a:rPr lang="en-US"/>
              <a:t>Cape Romain Wilderness, South Carolina</a:t>
            </a:r>
          </a:p>
          <a:p>
            <a:endParaRPr lang="en-US"/>
          </a:p>
          <a:p>
            <a:r>
              <a:rPr lang="en-US" b="1"/>
              <a:t>There are additional links to resources on Page 18</a:t>
            </a:r>
          </a:p>
        </p:txBody>
      </p:sp>
      <p:sp>
        <p:nvSpPr>
          <p:cNvPr id="4" name="Slide Number Placeholder 3"/>
          <p:cNvSpPr>
            <a:spLocks noGrp="1"/>
          </p:cNvSpPr>
          <p:nvPr>
            <p:ph type="sldNum" sz="quarter" idx="5"/>
          </p:nvPr>
        </p:nvSpPr>
        <p:spPr/>
        <p:txBody>
          <a:bodyPr/>
          <a:lstStyle/>
          <a:p>
            <a:fld id="{7EA50397-C226-4223-A5C2-89701C00844D}" type="slidenum">
              <a:rPr lang="en-US" smtClean="0"/>
              <a:t>70</a:t>
            </a:fld>
            <a:endParaRPr lang="en-US"/>
          </a:p>
        </p:txBody>
      </p:sp>
    </p:spTree>
    <p:extLst>
      <p:ext uri="{BB962C8B-B14F-4D97-AF65-F5344CB8AC3E}">
        <p14:creationId xmlns:p14="http://schemas.microsoft.com/office/powerpoint/2010/main" val="25100544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 and Erin</a:t>
            </a:r>
          </a:p>
          <a:p>
            <a:endParaRPr lang="en-US"/>
          </a:p>
          <a:p>
            <a:r>
              <a:rPr lang="en-US"/>
              <a:t>Questions?</a:t>
            </a:r>
          </a:p>
        </p:txBody>
      </p:sp>
      <p:sp>
        <p:nvSpPr>
          <p:cNvPr id="4" name="Slide Number Placeholder 3"/>
          <p:cNvSpPr>
            <a:spLocks noGrp="1"/>
          </p:cNvSpPr>
          <p:nvPr>
            <p:ph type="sldNum" sz="quarter" idx="5"/>
          </p:nvPr>
        </p:nvSpPr>
        <p:spPr/>
        <p:txBody>
          <a:bodyPr/>
          <a:lstStyle/>
          <a:p>
            <a:pPr defTabSz="474254">
              <a:defRPr/>
            </a:pPr>
            <a:fld id="{7EA50397-C226-4223-A5C2-89701C00844D}" type="slidenum">
              <a:rPr lang="en-US">
                <a:solidFill>
                  <a:prstClr val="black"/>
                </a:solidFill>
                <a:latin typeface="Calibri" panose="020F0502020204030204"/>
              </a:rPr>
              <a:pPr defTabSz="474254">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290757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marL="240420" indent="-240420" defTabSz="474254">
              <a:defRPr/>
            </a:pPr>
            <a:r>
              <a:rPr lang="en-US">
                <a:solidFill>
                  <a:schemeClr val="bg1"/>
                </a:solidFill>
                <a:effectLst>
                  <a:outerShdw blurRad="50800" dist="38100" dir="2700000" algn="tl" rotWithShape="0">
                    <a:srgbClr val="E7E6E6">
                      <a:alpha val="40000"/>
                    </a:srgbClr>
                  </a:outerShdw>
                </a:effectLst>
              </a:rPr>
              <a:t>Executive Branch = Agency Policy &amp; Guidance Manuals</a:t>
            </a:r>
          </a:p>
          <a:p>
            <a:pPr eaLnBrk="1" hangingPunct="1"/>
            <a:endParaRPr lang="en-US">
              <a:solidFill>
                <a:schemeClr val="bg1"/>
              </a:solidFill>
              <a:latin typeface="Cambria" panose="02040503050406030204" pitchFamily="18" charset="0"/>
            </a:endParaRPr>
          </a:p>
          <a:p>
            <a:endParaRPr lang="en-US"/>
          </a:p>
        </p:txBody>
      </p:sp>
      <p:sp>
        <p:nvSpPr>
          <p:cNvPr id="4" name="Slide Number Placeholder 3"/>
          <p:cNvSpPr>
            <a:spLocks noGrp="1"/>
          </p:cNvSpPr>
          <p:nvPr>
            <p:ph type="sldNum" sz="quarter" idx="5"/>
          </p:nvPr>
        </p:nvSpPr>
        <p:spPr/>
        <p:txBody>
          <a:bodyPr/>
          <a:lstStyle/>
          <a:p>
            <a:pPr defTabSz="483265">
              <a:defRPr/>
            </a:pPr>
            <a:fld id="{7EA50397-C226-4223-A5C2-89701C00844D}" type="slidenum">
              <a:rPr lang="en-US">
                <a:solidFill>
                  <a:prstClr val="black"/>
                </a:solidFill>
                <a:latin typeface="Calibri" panose="020F0502020204030204"/>
              </a:rPr>
              <a:pPr defTabSz="48326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546475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a:t>Tim</a:t>
            </a:r>
          </a:p>
          <a:p>
            <a:endParaRPr lang="en-US" b="0"/>
          </a:p>
          <a:p>
            <a:pPr defTabSz="948507">
              <a:defRPr/>
            </a:pPr>
            <a:r>
              <a:rPr lang="en-US" b="1"/>
              <a:t>Links to agency policy on Wilderness Connect (you’ll learn about that on Tuesday) are on page 4 in your workbook.</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50397-C226-4223-A5C2-89701C008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739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5D74-BEF3-4948-A74D-123E0FC144B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A968C1-1CC0-4BF9-80C3-043BCA3BDA9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6F58A-9E23-4E8F-A3C9-B11246A5BD76}"/>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5" name="Footer Placeholder 4">
            <a:extLst>
              <a:ext uri="{FF2B5EF4-FFF2-40B4-BE49-F238E27FC236}">
                <a16:creationId xmlns:a16="http://schemas.microsoft.com/office/drawing/2014/main" id="{A0154E21-6342-44F6-AF72-4F639F7B7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14C9E-3077-4D92-8EF1-AE11894B6FE8}"/>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122515234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E4D7-EDB6-48BF-87A3-E032FBD10F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905EE-0BBD-4BEF-9352-3EB624BCC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2B25D-15B2-4E94-BB31-D71D1FF14622}"/>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5" name="Footer Placeholder 4">
            <a:extLst>
              <a:ext uri="{FF2B5EF4-FFF2-40B4-BE49-F238E27FC236}">
                <a16:creationId xmlns:a16="http://schemas.microsoft.com/office/drawing/2014/main" id="{922A00FE-2E93-408B-B7B7-55A54B294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F6123-1F82-4068-9DDE-F7BD680FB54E}"/>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214147707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9A3CCE-F489-4C90-8BA8-DBF80CE747E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5ABEB6-F06A-4E75-9D08-7C2FB7FFC18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728E6-64E1-40C3-8FC5-D3B817736200}"/>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5" name="Footer Placeholder 4">
            <a:extLst>
              <a:ext uri="{FF2B5EF4-FFF2-40B4-BE49-F238E27FC236}">
                <a16:creationId xmlns:a16="http://schemas.microsoft.com/office/drawing/2014/main" id="{326A3798-86C7-437B-8695-1B4E5789B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F4BD8-83F2-4B32-9908-67859D52EC70}"/>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31007883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2022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defRPr>
                <a:solidFill>
                  <a:schemeClr val="bg1"/>
                </a:solidFill>
              </a:defRPr>
            </a:lvl1pPr>
          </a:lstStyle>
          <a:p>
            <a:r>
              <a:rPr lang="en-US"/>
              <a:t>Light colored text</a:t>
            </a:r>
          </a:p>
        </p:txBody>
      </p:sp>
    </p:spTree>
    <p:extLst>
      <p:ext uri="{BB962C8B-B14F-4D97-AF65-F5344CB8AC3E}">
        <p14:creationId xmlns:p14="http://schemas.microsoft.com/office/powerpoint/2010/main" val="396630992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48619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8226618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7082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73642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0150369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7671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6E57-BB57-4C84-BD31-E6A3A976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453795-AC17-42CB-8772-938C2144F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05E6-5A24-4402-8C29-64D327B3E369}"/>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5" name="Footer Placeholder 4">
            <a:extLst>
              <a:ext uri="{FF2B5EF4-FFF2-40B4-BE49-F238E27FC236}">
                <a16:creationId xmlns:a16="http://schemas.microsoft.com/office/drawing/2014/main" id="{21D7654F-6E3B-4844-B657-A37BFCC72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029EB-169C-46D6-BBD9-593DC752F938}"/>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6695134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167100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979858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58737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23777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74442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defRPr>
                <a:solidFill>
                  <a:schemeClr val="bg1"/>
                </a:solidFill>
              </a:defRPr>
            </a:lvl1pPr>
          </a:lstStyle>
          <a:p>
            <a:r>
              <a:rPr lang="en-US"/>
              <a:t>Light colored text</a:t>
            </a:r>
          </a:p>
        </p:txBody>
      </p:sp>
    </p:spTree>
    <p:extLst>
      <p:ext uri="{BB962C8B-B14F-4D97-AF65-F5344CB8AC3E}">
        <p14:creationId xmlns:p14="http://schemas.microsoft.com/office/powerpoint/2010/main" val="308191472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83898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418936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1537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162708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1BEB-72D7-4A8D-8021-A6A6FEEFBFE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7E548B-BFCF-46E1-9875-0171A708276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9E4498-5917-48E0-BA06-3D21A9B019B5}"/>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5" name="Footer Placeholder 4">
            <a:extLst>
              <a:ext uri="{FF2B5EF4-FFF2-40B4-BE49-F238E27FC236}">
                <a16:creationId xmlns:a16="http://schemas.microsoft.com/office/drawing/2014/main" id="{F5DA0063-EF5B-470D-9FA4-C373133DA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B56B4-85AA-49C3-AABC-25B607AC016B}"/>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293317305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6851763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2636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678320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441787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11667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108611"/>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7629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2AD95E8-A777-426D-8561-EB6515E95C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468012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27E08F6-B098-4D74-BD5D-98E1D274B7C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174833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4F42D51-609C-4E9D-A535-D08896A754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42764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E90A-C5A9-444E-93B0-67A9787BB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DACFA-9B01-4AA6-ABAC-E1617203733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17651-F61D-45A1-9753-B39AA33DD24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2A4E35-5C09-44AE-ACEA-15792590A9F9}"/>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6" name="Footer Placeholder 5">
            <a:extLst>
              <a:ext uri="{FF2B5EF4-FFF2-40B4-BE49-F238E27FC236}">
                <a16:creationId xmlns:a16="http://schemas.microsoft.com/office/drawing/2014/main" id="{1F9F06C0-EC3C-4A11-A628-328378FF2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3B8B6-EA83-4494-A348-29482CA07A51}"/>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178086142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3D6BD27-3C00-4BF6-8A53-321EEB7846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358632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E424B77-5ABB-4D46-A160-E2E9F1227C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136575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0B986AD9-5AD2-4FBD-8C74-2A7142A7EA0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1645322"/>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16153516-9DEC-4BD2-B454-71915FC872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7274848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95EDF85-80A3-47BF-B002-51B8E0F462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913214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359C220-48D8-4C86-8A10-5730EBBC2B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1622521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73031DA-74A5-4BCC-A3AF-D666D8A4E4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452027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28324D2-8CF9-4FA2-A0AA-8E474BFFDDB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369899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4224-7A7A-4C17-B4D7-E365AD76B24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FEEF4E-7F78-41CC-8EF9-1F5582AE62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264B6-C666-41C7-8D47-534D1EB4C9B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86B74-BC3D-4024-A9E4-ADD1CC23BA0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7383F1-770B-4642-AE69-DF1F7175126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59925F-9C24-425C-8D17-4200A0519466}"/>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8" name="Footer Placeholder 7">
            <a:extLst>
              <a:ext uri="{FF2B5EF4-FFF2-40B4-BE49-F238E27FC236}">
                <a16:creationId xmlns:a16="http://schemas.microsoft.com/office/drawing/2014/main" id="{C63374FB-5323-4BE5-99EA-5E635B8D34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5A1D9F-9846-41E9-B81B-CC2E78EFEA1E}"/>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322434499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5CA9D-5D80-4E93-B1DE-00E2D5CF2A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D1BBC0-8245-4562-BD58-831712D62D47}"/>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4" name="Footer Placeholder 3">
            <a:extLst>
              <a:ext uri="{FF2B5EF4-FFF2-40B4-BE49-F238E27FC236}">
                <a16:creationId xmlns:a16="http://schemas.microsoft.com/office/drawing/2014/main" id="{671772C5-CF6A-494C-B731-0F91FE8D3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1DF3B3-0F10-4DB3-A1F4-0FA6ABF50A4E}"/>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188318407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73120-8865-47FB-9337-98CCA30862E0}"/>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3" name="Footer Placeholder 2">
            <a:extLst>
              <a:ext uri="{FF2B5EF4-FFF2-40B4-BE49-F238E27FC236}">
                <a16:creationId xmlns:a16="http://schemas.microsoft.com/office/drawing/2014/main" id="{FA756A06-C8C1-4484-882B-F0EA59822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765F8-8E1A-415B-BE16-CE0FF3ED9311}"/>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271034988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D65D-F0BF-4E94-805E-F1B09666B76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C06C50-D260-4C81-BE3D-CCB03954E28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B6200-35DF-443F-9E86-F8B48CA552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9F591-0886-47C4-B5C2-947A12278F74}"/>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6" name="Footer Placeholder 5">
            <a:extLst>
              <a:ext uri="{FF2B5EF4-FFF2-40B4-BE49-F238E27FC236}">
                <a16:creationId xmlns:a16="http://schemas.microsoft.com/office/drawing/2014/main" id="{561DD32C-F8D9-4EFF-94B4-8BF9D47FB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7FE9A-2EEC-4EB3-9350-2F8A6E5D6F02}"/>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346161155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1578-0186-4F8B-ADB7-DFCD78924D5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3AEEFE-EA91-4A11-A3BE-9B6CD6D8C25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84A182-76E4-4E30-A1C0-4BE0181D7F8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9B6BD0-191D-4BBC-9BD8-281CF04A306C}"/>
              </a:ext>
            </a:extLst>
          </p:cNvPr>
          <p:cNvSpPr>
            <a:spLocks noGrp="1"/>
          </p:cNvSpPr>
          <p:nvPr>
            <p:ph type="dt" sz="half" idx="10"/>
          </p:nvPr>
        </p:nvSpPr>
        <p:spPr/>
        <p:txBody>
          <a:bodyPr/>
          <a:lstStyle/>
          <a:p>
            <a:fld id="{74966FB2-0C67-4E29-9919-715EAA0DFBEA}" type="datetimeFigureOut">
              <a:rPr lang="en-US" smtClean="0"/>
              <a:t>7/16/2021</a:t>
            </a:fld>
            <a:endParaRPr lang="en-US"/>
          </a:p>
        </p:txBody>
      </p:sp>
      <p:sp>
        <p:nvSpPr>
          <p:cNvPr id="6" name="Footer Placeholder 5">
            <a:extLst>
              <a:ext uri="{FF2B5EF4-FFF2-40B4-BE49-F238E27FC236}">
                <a16:creationId xmlns:a16="http://schemas.microsoft.com/office/drawing/2014/main" id="{EABD8150-1F3F-4660-A8A6-3ED9C120DB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91913-852C-4169-B7A1-F19856FA54E9}"/>
              </a:ext>
            </a:extLst>
          </p:cNvPr>
          <p:cNvSpPr>
            <a:spLocks noGrp="1"/>
          </p:cNvSpPr>
          <p:nvPr>
            <p:ph type="sldNum" sz="quarter" idx="12"/>
          </p:nvPr>
        </p:nvSpPr>
        <p:spPr/>
        <p:txBody>
          <a:bodyPr/>
          <a:lstStyle/>
          <a:p>
            <a:fld id="{9992B407-AB29-4A97-85FB-249A424F217C}" type="slidenum">
              <a:rPr lang="en-US" smtClean="0"/>
              <a:t>‹#›</a:t>
            </a:fld>
            <a:endParaRPr lang="en-US"/>
          </a:p>
        </p:txBody>
      </p:sp>
    </p:spTree>
    <p:extLst>
      <p:ext uri="{BB962C8B-B14F-4D97-AF65-F5344CB8AC3E}">
        <p14:creationId xmlns:p14="http://schemas.microsoft.com/office/powerpoint/2010/main" val="238702505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18" Type="http://schemas.openxmlformats.org/officeDocument/2006/relationships/image" Target="../media/image5.g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gif"/><Relationship Id="rId2" Type="http://schemas.openxmlformats.org/officeDocument/2006/relationships/slideLayout" Target="../slideLayouts/slideLayout14.xml"/><Relationship Id="rId16" Type="http://schemas.openxmlformats.org/officeDocument/2006/relationships/image" Target="../media/image3.gi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g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18" Type="http://schemas.openxmlformats.org/officeDocument/2006/relationships/image" Target="../media/image5.gi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gif"/><Relationship Id="rId2" Type="http://schemas.openxmlformats.org/officeDocument/2006/relationships/slideLayout" Target="../slideLayouts/slideLayout26.xml"/><Relationship Id="rId16" Type="http://schemas.openxmlformats.org/officeDocument/2006/relationships/image" Target="../media/image3.gi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gi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59D67-2B43-4EB5-B9AE-FE0E2FAC1CA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C6E109-5812-45FA-A22D-3089A49BBE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DB5B9-69A5-4A08-847F-C52B02AF07F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66FB2-0C67-4E29-9919-715EAA0DFBEA}" type="datetimeFigureOut">
              <a:rPr lang="en-US" smtClean="0"/>
              <a:t>7/16/2021</a:t>
            </a:fld>
            <a:endParaRPr lang="en-US"/>
          </a:p>
        </p:txBody>
      </p:sp>
      <p:sp>
        <p:nvSpPr>
          <p:cNvPr id="5" name="Footer Placeholder 4">
            <a:extLst>
              <a:ext uri="{FF2B5EF4-FFF2-40B4-BE49-F238E27FC236}">
                <a16:creationId xmlns:a16="http://schemas.microsoft.com/office/drawing/2014/main" id="{B09BF0B4-ECF6-44A5-8CCA-DA96C6FA001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6B7854-F69C-4E0F-8691-5ED0F12CFAD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2B407-AB29-4A97-85FB-249A424F217C}" type="slidenum">
              <a:rPr lang="en-US" smtClean="0"/>
              <a:t>‹#›</a:t>
            </a:fld>
            <a:endParaRPr lang="en-US"/>
          </a:p>
        </p:txBody>
      </p:sp>
    </p:spTree>
    <p:extLst>
      <p:ext uri="{BB962C8B-B14F-4D97-AF65-F5344CB8AC3E}">
        <p14:creationId xmlns:p14="http://schemas.microsoft.com/office/powerpoint/2010/main" val="26231675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079359"/>
      </p:ext>
    </p:extLst>
  </p:cSld>
  <p:clrMap bg1="lt1" tx1="dk1" bg2="lt2" tx2="dk2" accent1="accent1" accent2="accent2" accent3="accent3" accent4="accent4" accent5="accent5" accent6="accent6" hlink="hlink" folHlink="folHlink"/>
  <p:sldLayoutIdLst>
    <p:sldLayoutId id="2147483687"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17F656-83BC-450D-9730-0CAFA2D05A97}"/>
              </a:ext>
            </a:extLst>
          </p:cNvPr>
          <p:cNvGrpSpPr/>
          <p:nvPr userDrawn="1"/>
        </p:nvGrpSpPr>
        <p:grpSpPr>
          <a:xfrm>
            <a:off x="2314340" y="6400800"/>
            <a:ext cx="4515320" cy="321285"/>
            <a:chOff x="2314340" y="6400800"/>
            <a:chExt cx="4515320" cy="321285"/>
          </a:xfrm>
        </p:grpSpPr>
        <p:pic>
          <p:nvPicPr>
            <p:cNvPr id="12" name="Picture 11">
              <a:extLst>
                <a:ext uri="{FF2B5EF4-FFF2-40B4-BE49-F238E27FC236}">
                  <a16:creationId xmlns:a16="http://schemas.microsoft.com/office/drawing/2014/main" id="{D7E9FFC5-E495-4E67-A9DD-E5DC8C2D8D8F}"/>
                </a:ext>
              </a:extLst>
            </p:cNvPr>
            <p:cNvPicPr>
              <a:picLocks noChangeAspect="1"/>
            </p:cNvPicPr>
            <p:nvPr userDrawn="1"/>
          </p:nvPicPr>
          <p:blipFill>
            <a:blip r:embed="rId14" cstate="print">
              <a:biLevel thresh="75000"/>
              <a:extLst>
                <a:ext uri="{28A0092B-C50C-407E-A947-70E740481C1C}">
                  <a14:useLocalDpi xmlns:a14="http://schemas.microsoft.com/office/drawing/2010/main" val="0"/>
                </a:ext>
              </a:extLst>
            </a:blip>
            <a:stretch>
              <a:fillRect/>
            </a:stretch>
          </p:blipFill>
          <p:spPr>
            <a:xfrm>
              <a:off x="6372460" y="6400800"/>
              <a:ext cx="457200" cy="321285"/>
            </a:xfrm>
            <a:prstGeom prst="rect">
              <a:avLst/>
            </a:prstGeom>
          </p:spPr>
        </p:pic>
        <p:grpSp>
          <p:nvGrpSpPr>
            <p:cNvPr id="10" name="Group 9"/>
            <p:cNvGrpSpPr/>
            <p:nvPr userDrawn="1"/>
          </p:nvGrpSpPr>
          <p:grpSpPr>
            <a:xfrm>
              <a:off x="2314340" y="6511159"/>
              <a:ext cx="870383" cy="182880"/>
              <a:chOff x="209080" y="6400800"/>
              <a:chExt cx="870383" cy="182880"/>
            </a:xfrm>
          </p:grpSpPr>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07126" y="6400800"/>
                <a:ext cx="157868" cy="182880"/>
              </a:xfrm>
              <a:prstGeom prst="rect">
                <a:avLst/>
              </a:prstGeom>
            </p:spPr>
          </p:pic>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7302" y="6400800"/>
                <a:ext cx="153028" cy="182880"/>
              </a:xfrm>
              <a:prstGeom prst="rect">
                <a:avLst/>
              </a:prstGeom>
            </p:spPr>
          </p:pic>
          <p:pic>
            <p:nvPicPr>
              <p:cNvPr id="5" name="Picture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38917" y="6400800"/>
                <a:ext cx="140546" cy="182880"/>
              </a:xfrm>
              <a:prstGeom prst="rect">
                <a:avLst/>
              </a:prstGeom>
            </p:spPr>
          </p:pic>
          <p:pic>
            <p:nvPicPr>
              <p:cNvPr id="6" name="Picture 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09080" y="6400800"/>
                <a:ext cx="209006" cy="182880"/>
              </a:xfrm>
              <a:prstGeom prst="rect">
                <a:avLst/>
              </a:prstGeom>
            </p:spPr>
          </p:pic>
        </p:grpSp>
        <p:sp>
          <p:nvSpPr>
            <p:cNvPr id="8" name="TextBox 7"/>
            <p:cNvSpPr txBox="1"/>
            <p:nvPr userDrawn="1"/>
          </p:nvSpPr>
          <p:spPr>
            <a:xfrm>
              <a:off x="3184723" y="6494877"/>
              <a:ext cx="3263937"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Maiandra GD" panose="020E0502030308020204" pitchFamily="34" charset="0"/>
                  <a:ea typeface="+mn-ea"/>
                  <a:cs typeface="+mn-cs"/>
                </a:rPr>
                <a:t>ARTHUR CARHART NATIONAL WILDERNESS TRAINING CENTER</a:t>
              </a:r>
            </a:p>
          </p:txBody>
        </p:sp>
      </p:grpSp>
    </p:spTree>
    <p:extLst>
      <p:ext uri="{BB962C8B-B14F-4D97-AF65-F5344CB8AC3E}">
        <p14:creationId xmlns:p14="http://schemas.microsoft.com/office/powerpoint/2010/main" val="334033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spd="slow">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17F656-83BC-450D-9730-0CAFA2D05A97}"/>
              </a:ext>
            </a:extLst>
          </p:cNvPr>
          <p:cNvGrpSpPr/>
          <p:nvPr userDrawn="1"/>
        </p:nvGrpSpPr>
        <p:grpSpPr>
          <a:xfrm>
            <a:off x="2314340" y="6400800"/>
            <a:ext cx="4515320" cy="321285"/>
            <a:chOff x="2314340" y="6400800"/>
            <a:chExt cx="4515320" cy="321285"/>
          </a:xfrm>
        </p:grpSpPr>
        <p:pic>
          <p:nvPicPr>
            <p:cNvPr id="12" name="Picture 11">
              <a:extLst>
                <a:ext uri="{FF2B5EF4-FFF2-40B4-BE49-F238E27FC236}">
                  <a16:creationId xmlns:a16="http://schemas.microsoft.com/office/drawing/2014/main" id="{D7E9FFC5-E495-4E67-A9DD-E5DC8C2D8D8F}"/>
                </a:ext>
              </a:extLst>
            </p:cNvPr>
            <p:cNvPicPr>
              <a:picLocks noChangeAspect="1"/>
            </p:cNvPicPr>
            <p:nvPr userDrawn="1"/>
          </p:nvPicPr>
          <p:blipFill>
            <a:blip r:embed="rId14" cstate="print">
              <a:biLevel thresh="75000"/>
              <a:extLst>
                <a:ext uri="{28A0092B-C50C-407E-A947-70E740481C1C}">
                  <a14:useLocalDpi xmlns:a14="http://schemas.microsoft.com/office/drawing/2010/main" val="0"/>
                </a:ext>
              </a:extLst>
            </a:blip>
            <a:stretch>
              <a:fillRect/>
            </a:stretch>
          </p:blipFill>
          <p:spPr>
            <a:xfrm>
              <a:off x="6372460" y="6400800"/>
              <a:ext cx="457200" cy="321285"/>
            </a:xfrm>
            <a:prstGeom prst="rect">
              <a:avLst/>
            </a:prstGeom>
          </p:spPr>
        </p:pic>
        <p:grpSp>
          <p:nvGrpSpPr>
            <p:cNvPr id="10" name="Group 9"/>
            <p:cNvGrpSpPr/>
            <p:nvPr userDrawn="1"/>
          </p:nvGrpSpPr>
          <p:grpSpPr>
            <a:xfrm>
              <a:off x="2314340" y="6511159"/>
              <a:ext cx="870383" cy="182880"/>
              <a:chOff x="209080" y="6400800"/>
              <a:chExt cx="870383" cy="182880"/>
            </a:xfrm>
          </p:grpSpPr>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07126" y="6400800"/>
                <a:ext cx="157868" cy="182880"/>
              </a:xfrm>
              <a:prstGeom prst="rect">
                <a:avLst/>
              </a:prstGeom>
            </p:spPr>
          </p:pic>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7302" y="6400800"/>
                <a:ext cx="153028" cy="182880"/>
              </a:xfrm>
              <a:prstGeom prst="rect">
                <a:avLst/>
              </a:prstGeom>
            </p:spPr>
          </p:pic>
          <p:pic>
            <p:nvPicPr>
              <p:cNvPr id="5" name="Picture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38917" y="6400800"/>
                <a:ext cx="140546" cy="182880"/>
              </a:xfrm>
              <a:prstGeom prst="rect">
                <a:avLst/>
              </a:prstGeom>
            </p:spPr>
          </p:pic>
          <p:pic>
            <p:nvPicPr>
              <p:cNvPr id="6" name="Picture 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09080" y="6400800"/>
                <a:ext cx="209006" cy="182880"/>
              </a:xfrm>
              <a:prstGeom prst="rect">
                <a:avLst/>
              </a:prstGeom>
            </p:spPr>
          </p:pic>
        </p:grpSp>
        <p:sp>
          <p:nvSpPr>
            <p:cNvPr id="8" name="TextBox 7"/>
            <p:cNvSpPr txBox="1"/>
            <p:nvPr userDrawn="1"/>
          </p:nvSpPr>
          <p:spPr>
            <a:xfrm>
              <a:off x="3184723" y="6494877"/>
              <a:ext cx="3263937"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Maiandra GD" panose="020E0502030308020204" pitchFamily="34" charset="0"/>
                  <a:ea typeface="+mn-ea"/>
                  <a:cs typeface="+mn-cs"/>
                </a:rPr>
                <a:t>ARTHUR CARHART NATIONAL WILDERNESS TRAINING CENTER</a:t>
              </a:r>
            </a:p>
          </p:txBody>
        </p:sp>
      </p:grpSp>
    </p:spTree>
    <p:extLst>
      <p:ext uri="{BB962C8B-B14F-4D97-AF65-F5344CB8AC3E}">
        <p14:creationId xmlns:p14="http://schemas.microsoft.com/office/powerpoint/2010/main" val="38529041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spd="slow">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23000">
              <a:schemeClr val="bg2">
                <a:lumMod val="75000"/>
              </a:schemeClr>
            </a:gs>
            <a:gs pos="100000">
              <a:srgbClr val="FFFFFF"/>
            </a:gs>
            <a:gs pos="100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337C9E3A-3313-4DD9-96C1-8CB6E294B0F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pic>
        <p:nvPicPr>
          <p:cNvPr id="2" name="Picture 5"/>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385888" y="266700"/>
            <a:ext cx="6372225"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4381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4.gif"/><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15.png"/><Relationship Id="rId7"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4.gif"/><Relationship Id="rId5" Type="http://schemas.openxmlformats.org/officeDocument/2006/relationships/image" Target="../media/image2.gif"/><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12.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3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31.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3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69.xml"/><Relationship Id="rId1" Type="http://schemas.openxmlformats.org/officeDocument/2006/relationships/slideLayout" Target="../slideLayouts/slideLayout31.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3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3.gif"/><Relationship Id="rId5" Type="http://schemas.openxmlformats.org/officeDocument/2006/relationships/image" Target="../media/image5.gif"/><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89B70B-BAA2-4E3B-BCE8-96360B5FF050}"/>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8" name="Picture 7" descr="A group of people on a beach&#10;&#10;Description automatically generated">
            <a:extLst>
              <a:ext uri="{FF2B5EF4-FFF2-40B4-BE49-F238E27FC236}">
                <a16:creationId xmlns:a16="http://schemas.microsoft.com/office/drawing/2014/main" id="{8A799B3D-223C-46E9-B21B-223D22D4801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36188" y="333713"/>
            <a:ext cx="8467344" cy="6007608"/>
          </a:xfrm>
          <a:prstGeom prst="rect">
            <a:avLst/>
          </a:prstGeom>
        </p:spPr>
      </p:pic>
      <p:sp>
        <p:nvSpPr>
          <p:cNvPr id="6" name="Rectangle: Rounded Corners 2">
            <a:extLst>
              <a:ext uri="{FF2B5EF4-FFF2-40B4-BE49-F238E27FC236}">
                <a16:creationId xmlns:a16="http://schemas.microsoft.com/office/drawing/2014/main" id="{55662706-80D1-4647-9969-39DD5B25185F}"/>
              </a:ext>
              <a:ext uri="{C183D7F6-B498-43B3-948B-1728B52AA6E4}">
                <adec:decorative xmlns:adec="http://schemas.microsoft.com/office/drawing/2017/decorative" val="1"/>
              </a:ext>
            </a:extLst>
          </p:cNvPr>
          <p:cNvSpPr/>
          <p:nvPr/>
        </p:nvSpPr>
        <p:spPr>
          <a:xfrm>
            <a:off x="910190" y="598012"/>
            <a:ext cx="7319340" cy="1063458"/>
          </a:xfrm>
          <a:prstGeom prst="roundRect">
            <a:avLst/>
          </a:prstGeom>
          <a:solidFill>
            <a:srgbClr val="606060">
              <a:alpha val="5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chemeClr val="bg1"/>
                </a:solidFill>
                <a:effectLst/>
                <a:uLnTx/>
                <a:uFillTx/>
                <a:latin typeface="Calibri" panose="020F0502020204030204"/>
                <a:ea typeface="+mn-ea"/>
                <a:cs typeface="+mn-cs"/>
              </a:rPr>
              <a:t>Preserving Wilderness Character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Calibri" panose="020F0502020204030204"/>
                <a:ea typeface="+mn-ea"/>
                <a:cs typeface="+mn-cs"/>
              </a:rPr>
              <a:t>A Multi-Agency Responsibility</a:t>
            </a:r>
          </a:p>
        </p:txBody>
      </p:sp>
      <p:sp>
        <p:nvSpPr>
          <p:cNvPr id="7" name="Rectangle: Rounded Corners 2">
            <a:extLst>
              <a:ext uri="{FF2B5EF4-FFF2-40B4-BE49-F238E27FC236}">
                <a16:creationId xmlns:a16="http://schemas.microsoft.com/office/drawing/2014/main" id="{397BC2EC-5C76-4584-AC96-6A17DFB00DD8}"/>
              </a:ext>
              <a:ext uri="{C183D7F6-B498-43B3-948B-1728B52AA6E4}">
                <adec:decorative xmlns:adec="http://schemas.microsoft.com/office/drawing/2017/decorative" val="1"/>
              </a:ext>
            </a:extLst>
          </p:cNvPr>
          <p:cNvSpPr/>
          <p:nvPr/>
        </p:nvSpPr>
        <p:spPr>
          <a:xfrm>
            <a:off x="451308" y="5366084"/>
            <a:ext cx="4065273" cy="764630"/>
          </a:xfrm>
          <a:prstGeom prst="roundRect">
            <a:avLst/>
          </a:prstGeom>
          <a:solidFill>
            <a:srgbClr val="606060">
              <a:alpha val="5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r>
              <a:rPr lang="en-US" sz="1400" b="1">
                <a:solidFill>
                  <a:schemeClr val="bg1"/>
                </a:solidFill>
                <a:latin typeface="Calibri" panose="020F0502020204030204"/>
              </a:rPr>
              <a:t>Tim Devine, National Park Service</a:t>
            </a:r>
          </a:p>
          <a:p>
            <a:pPr lvl="0" algn="ctr"/>
            <a:r>
              <a:rPr lang="en-US" sz="1400" b="1">
                <a:solidFill>
                  <a:schemeClr val="bg1"/>
                </a:solidFill>
                <a:latin typeface="Calibri" panose="020F0502020204030204"/>
              </a:rPr>
              <a:t>Wilderness Stewardship Division</a:t>
            </a:r>
          </a:p>
          <a:p>
            <a:pPr lvl="0" algn="ctr"/>
            <a:r>
              <a:rPr lang="en-US" sz="1400" b="1">
                <a:solidFill>
                  <a:schemeClr val="bg1"/>
                </a:solidFill>
                <a:latin typeface="Calibri" panose="020F0502020204030204"/>
              </a:rPr>
              <a:t>Arthur Carhart National Wilderness Training Center</a:t>
            </a:r>
          </a:p>
        </p:txBody>
      </p:sp>
      <p:sp>
        <p:nvSpPr>
          <p:cNvPr id="11" name="TextBox 10">
            <a:extLst>
              <a:ext uri="{FF2B5EF4-FFF2-40B4-BE49-F238E27FC236}">
                <a16:creationId xmlns:a16="http://schemas.microsoft.com/office/drawing/2014/main" id="{07647122-7E2A-41D1-A67E-DF1DF9AD6B5F}"/>
              </a:ext>
            </a:extLst>
          </p:cNvPr>
          <p:cNvSpPr txBox="1"/>
          <p:nvPr/>
        </p:nvSpPr>
        <p:spPr>
          <a:xfrm>
            <a:off x="7083694" y="47007"/>
            <a:ext cx="182434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Katmai Wilderness, Alaska</a:t>
            </a:r>
          </a:p>
        </p:txBody>
      </p:sp>
      <p:sp>
        <p:nvSpPr>
          <p:cNvPr id="10" name="Rectangle: Rounded Corners 2">
            <a:extLst>
              <a:ext uri="{FF2B5EF4-FFF2-40B4-BE49-F238E27FC236}">
                <a16:creationId xmlns:a16="http://schemas.microsoft.com/office/drawing/2014/main" id="{3FAE2187-4135-427A-9597-9DCEC3F75AA4}"/>
              </a:ext>
              <a:ext uri="{C183D7F6-B498-43B3-948B-1728B52AA6E4}">
                <adec:decorative xmlns:adec="http://schemas.microsoft.com/office/drawing/2017/decorative" val="1"/>
              </a:ext>
            </a:extLst>
          </p:cNvPr>
          <p:cNvSpPr/>
          <p:nvPr/>
        </p:nvSpPr>
        <p:spPr>
          <a:xfrm>
            <a:off x="4627420" y="5366084"/>
            <a:ext cx="4065272" cy="764630"/>
          </a:xfrm>
          <a:prstGeom prst="roundRect">
            <a:avLst/>
          </a:prstGeom>
          <a:solidFill>
            <a:srgbClr val="606060">
              <a:alpha val="5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r>
              <a:rPr lang="en-US" sz="1400" b="1">
                <a:solidFill>
                  <a:schemeClr val="bg1"/>
                </a:solidFill>
                <a:latin typeface="Calibri" panose="020F0502020204030204"/>
              </a:rPr>
              <a:t>Erin Drake, National Park Service</a:t>
            </a:r>
          </a:p>
          <a:p>
            <a:pPr lvl="0" algn="ctr"/>
            <a:r>
              <a:rPr lang="en-US" sz="1400" b="1">
                <a:solidFill>
                  <a:schemeClr val="bg1"/>
                </a:solidFill>
                <a:latin typeface="Calibri" panose="020F0502020204030204"/>
              </a:rPr>
              <a:t>Wilderness Stewardship Division</a:t>
            </a:r>
          </a:p>
          <a:p>
            <a:pPr lvl="0" algn="ctr"/>
            <a:r>
              <a:rPr lang="en-US" sz="1400" b="1">
                <a:solidFill>
                  <a:schemeClr val="bg1"/>
                </a:solidFill>
                <a:latin typeface="Calibri" panose="020F0502020204030204"/>
              </a:rPr>
              <a:t>Communications &amp; Outreach Specialist</a:t>
            </a:r>
          </a:p>
        </p:txBody>
      </p:sp>
      <p:sp>
        <p:nvSpPr>
          <p:cNvPr id="2" name="Oval 1">
            <a:extLst>
              <a:ext uri="{FF2B5EF4-FFF2-40B4-BE49-F238E27FC236}">
                <a16:creationId xmlns:a16="http://schemas.microsoft.com/office/drawing/2014/main" id="{4F0202A2-8DB4-46C8-92AB-38C239680059}"/>
              </a:ext>
            </a:extLst>
          </p:cNvPr>
          <p:cNvSpPr/>
          <p:nvPr/>
        </p:nvSpPr>
        <p:spPr bwMode="auto">
          <a:xfrm>
            <a:off x="1569545" y="3423272"/>
            <a:ext cx="1828800" cy="18288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AAB8F2A8-55E2-41FC-B700-8011DA270C30}"/>
              </a:ext>
            </a:extLst>
          </p:cNvPr>
          <p:cNvSpPr/>
          <p:nvPr/>
        </p:nvSpPr>
        <p:spPr bwMode="auto">
          <a:xfrm>
            <a:off x="5745657" y="3423272"/>
            <a:ext cx="1828800" cy="18288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3013671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a:extLst>
              <a:ext uri="{FF2B5EF4-FFF2-40B4-BE49-F238E27FC236}">
                <a16:creationId xmlns:a16="http://schemas.microsoft.com/office/drawing/2014/main" id="{8D4D7CA5-F4D7-40D6-8002-AFDED125A7CD}"/>
              </a:ext>
            </a:extLst>
          </p:cNvPr>
          <p:cNvSpPr txBox="1">
            <a:spLocks noChangeArrowheads="1"/>
          </p:cNvSpPr>
          <p:nvPr/>
        </p:nvSpPr>
        <p:spPr bwMode="auto">
          <a:xfrm>
            <a:off x="1831878" y="2713456"/>
            <a:ext cx="6588183" cy="3108543"/>
          </a:xfrm>
          <a:prstGeom prst="rect">
            <a:avLst/>
          </a:prstGeom>
          <a:noFill/>
          <a:ln w="9525">
            <a:noFill/>
            <a:miter lim="800000"/>
            <a:headEnd/>
            <a:tailEnd/>
          </a:ln>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lumMod val="65000"/>
                  </a:schemeClr>
                </a:solidFill>
                <a:effectLst>
                  <a:outerShdw blurRad="50800" dist="38100" dir="2700000" algn="tl" rotWithShape="0">
                    <a:srgbClr val="E7E6E6">
                      <a:alpha val="40000"/>
                    </a:srgbClr>
                  </a:outerShdw>
                </a:effectLst>
                <a:uLnTx/>
                <a:uFillTx/>
                <a:latin typeface="Calibri" panose="020F0502020204030204"/>
                <a:ea typeface="+mn-ea"/>
                <a:cs typeface="+mn-cs"/>
              </a:rPr>
              <a:t>Legislative Branch – Wilderness Act</a:t>
            </a:r>
          </a:p>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lumMod val="65000"/>
                  </a:schemeClr>
                </a:solidFill>
                <a:effectLst>
                  <a:outerShdw blurRad="50800" dist="38100" dir="2700000" algn="tl" rotWithShape="0">
                    <a:srgbClr val="E7E6E6">
                      <a:alpha val="40000"/>
                    </a:srgbClr>
                  </a:outerShdw>
                </a:effectLst>
                <a:uLnTx/>
                <a:uFillTx/>
                <a:latin typeface="Calibri" panose="020F0502020204030204"/>
                <a:ea typeface="+mn-ea"/>
                <a:cs typeface="+mn-cs"/>
              </a:rPr>
              <a:t>					   		  Section 2(a) &amp; 4(b)</a:t>
            </a:r>
          </a:p>
          <a:p>
            <a:pPr marL="231775" marR="0" lvl="0" indent="-231775"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lumMod val="65000"/>
                </a:schemeClr>
              </a:solidFill>
              <a:effectLst>
                <a:outerShdw blurRad="50800" dist="38100" dir="2700000" algn="tl" rotWithShape="0">
                  <a:srgbClr val="E7E6E6">
                    <a:alpha val="40000"/>
                  </a:srgbClr>
                </a:outerShdw>
              </a:effectLst>
              <a:uLnTx/>
              <a:uFillTx/>
              <a:latin typeface="Calibri" panose="020F0502020204030204"/>
              <a:ea typeface="+mn-ea"/>
              <a:cs typeface="+mn-cs"/>
            </a:endParaRPr>
          </a:p>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lumMod val="65000"/>
                  </a:schemeClr>
                </a:solidFill>
                <a:effectLst>
                  <a:outerShdw blurRad="50800" dist="38100" dir="2700000" algn="tl" rotWithShape="0">
                    <a:srgbClr val="E7E6E6">
                      <a:alpha val="40000"/>
                    </a:srgbClr>
                  </a:outerShdw>
                </a:effectLst>
                <a:uLnTx/>
                <a:uFillTx/>
                <a:latin typeface="Calibri" panose="020F0502020204030204"/>
                <a:ea typeface="+mn-ea"/>
                <a:cs typeface="+mn-cs"/>
              </a:rPr>
              <a:t>Executive Branch – Agency Policy &amp;									Guidance Manuals</a:t>
            </a:r>
          </a:p>
          <a:p>
            <a:pPr marL="231775" marR="0" lvl="0" indent="-231775"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endParaRPr>
          </a:p>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Judicial Branch – Numerous Court Decisions</a:t>
            </a:r>
          </a:p>
        </p:txBody>
      </p:sp>
      <p:sp>
        <p:nvSpPr>
          <p:cNvPr id="18" name="TextBox 17">
            <a:extLst>
              <a:ext uri="{FF2B5EF4-FFF2-40B4-BE49-F238E27FC236}">
                <a16:creationId xmlns:a16="http://schemas.microsoft.com/office/drawing/2014/main" id="{46AF9267-7589-498A-A928-B05262A8F006}"/>
              </a:ext>
            </a:extLst>
          </p:cNvPr>
          <p:cNvSpPr txBox="1"/>
          <p:nvPr/>
        </p:nvSpPr>
        <p:spPr>
          <a:xfrm>
            <a:off x="407447" y="1345456"/>
            <a:ext cx="8329106" cy="954107"/>
          </a:xfrm>
          <a:prstGeom prst="rect">
            <a:avLst/>
          </a:prstGeom>
          <a:noFill/>
          <a:ln w="9525">
            <a:noFill/>
            <a:miter lim="800000"/>
            <a:headEnd/>
            <a:tailEnd/>
          </a:ln>
        </p:spPr>
        <p:txBody>
          <a:bodyPr wrap="square">
            <a:spAutoFit/>
          </a:bodyPr>
          <a:lstStyle>
            <a:defPPr>
              <a:defRPr lang="en-US"/>
            </a:defPPr>
            <a:lvl1pPr marL="231775" indent="-231775">
              <a:buFontTx/>
              <a:buNone/>
              <a:defRPr sz="2800" i="0">
                <a:solidFill>
                  <a:schemeClr val="bg2"/>
                </a:solidFill>
                <a:effectLst>
                  <a:outerShdw blurRad="50800" dist="38100" dir="2700000" algn="tl" rotWithShape="0">
                    <a:schemeClr val="bg2">
                      <a:alpha val="40000"/>
                    </a:schemeClr>
                  </a:outerShdw>
                </a:effectLst>
                <a:latin typeface="Cambria" panose="02040503050406030204" pitchFamily="18" charset="0"/>
              </a:defRPr>
            </a:lvl1pPr>
          </a:lstStyle>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Preservation of Wilderness Character</a:t>
            </a:r>
          </a:p>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Importance is acknowledged within all Federal branches</a:t>
            </a:r>
          </a:p>
        </p:txBody>
      </p:sp>
      <p:sp>
        <p:nvSpPr>
          <p:cNvPr id="19" name="Rectangle 2">
            <a:extLst>
              <a:ext uri="{FF2B5EF4-FFF2-40B4-BE49-F238E27FC236}">
                <a16:creationId xmlns:a16="http://schemas.microsoft.com/office/drawing/2014/main" id="{1B00916A-92C5-47EE-812E-FC30F2EC9DE6}"/>
              </a:ext>
            </a:extLst>
          </p:cNvPr>
          <p:cNvSpPr txBox="1">
            <a:spLocks noChangeArrowheads="1"/>
          </p:cNvSpPr>
          <p:nvPr/>
        </p:nvSpPr>
        <p:spPr bwMode="auto">
          <a:xfrm>
            <a:off x="457200" y="335599"/>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200" b="1" i="0" u="none" strike="noStrike" kern="0" cap="none" spc="0" normalizeH="0" baseline="0" noProof="0">
                <a:ln>
                  <a:noFill/>
                </a:ln>
                <a:solidFill>
                  <a:schemeClr val="bg1"/>
                </a:solidFill>
                <a:effectLst/>
                <a:uLnTx/>
                <a:uFillTx/>
                <a:latin typeface="Calibri" panose="020F0502020204030204"/>
                <a:ea typeface="+mn-ea"/>
                <a:cs typeface="+mn-cs"/>
              </a:rPr>
              <a:t>Why Wilderness Character?</a:t>
            </a:r>
            <a:endParaRPr kumimoji="0" lang="en-US" sz="42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20" name="Graphic 19" descr="Gavel">
            <a:extLst>
              <a:ext uri="{FF2B5EF4-FFF2-40B4-BE49-F238E27FC236}">
                <a16:creationId xmlns:a16="http://schemas.microsoft.com/office/drawing/2014/main" id="{2290ECC1-2836-4749-BD6A-7FC1D568E8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446" y="5077936"/>
            <a:ext cx="914400" cy="914400"/>
          </a:xfrm>
          <a:prstGeom prst="rect">
            <a:avLst/>
          </a:prstGeom>
        </p:spPr>
      </p:pic>
      <p:pic>
        <p:nvPicPr>
          <p:cNvPr id="24" name="Picture 8" descr="USA-Printables: The Great Seal Of The United States Coloring Page ...">
            <a:extLst>
              <a:ext uri="{FF2B5EF4-FFF2-40B4-BE49-F238E27FC236}">
                <a16:creationId xmlns:a16="http://schemas.microsoft.com/office/drawing/2014/main" id="{3E1FDCA9-C941-41A8-B089-244C5B066A84}"/>
              </a:ext>
            </a:extLst>
          </p:cNvPr>
          <p:cNvPicPr>
            <a:picLocks noChangeAspect="1" noChangeArrowheads="1"/>
          </p:cNvPicPr>
          <p:nvPr/>
        </p:nvPicPr>
        <p:blipFill rotWithShape="1">
          <a:blip r:embed="rId5">
            <a:alphaModFix amt="35000"/>
            <a:extLst>
              <a:ext uri="{28A0092B-C50C-407E-A947-70E740481C1C}">
                <a14:useLocalDpi xmlns:a14="http://schemas.microsoft.com/office/drawing/2010/main" val="0"/>
              </a:ext>
            </a:extLst>
          </a:blip>
          <a:srcRect t="11210" b="10102"/>
          <a:stretch/>
        </p:blipFill>
        <p:spPr bwMode="auto">
          <a:xfrm>
            <a:off x="561975" y="3835091"/>
            <a:ext cx="969344" cy="933450"/>
          </a:xfrm>
          <a:prstGeom prst="rect">
            <a:avLst/>
          </a:prstGeom>
          <a:solidFill>
            <a:schemeClr val="bg2">
              <a:lumMod val="75000"/>
            </a:schemeClr>
          </a:solidFill>
          <a:ln w="19050">
            <a:solidFill>
              <a:schemeClr val="tx1">
                <a:alpha val="40000"/>
              </a:schemeClr>
            </a:solidFill>
          </a:ln>
        </p:spPr>
      </p:pic>
      <p:sp>
        <p:nvSpPr>
          <p:cNvPr id="10" name="Text Box 167">
            <a:extLst>
              <a:ext uri="{FF2B5EF4-FFF2-40B4-BE49-F238E27FC236}">
                <a16:creationId xmlns:a16="http://schemas.microsoft.com/office/drawing/2014/main" id="{F75EEA49-F363-4381-AF3E-A2BE1FC55F7D}"/>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4</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288CF5B-4F41-4DAC-BDBD-6EDB4A9119DF}"/>
              </a:ext>
            </a:extLst>
          </p:cNvPr>
          <p:cNvGrpSpPr/>
          <p:nvPr/>
        </p:nvGrpSpPr>
        <p:grpSpPr>
          <a:xfrm>
            <a:off x="589446" y="2600602"/>
            <a:ext cx="933449" cy="933449"/>
            <a:chOff x="579922" y="2592245"/>
            <a:chExt cx="933449" cy="933449"/>
          </a:xfrm>
        </p:grpSpPr>
        <p:pic>
          <p:nvPicPr>
            <p:cNvPr id="16" name="Picture 15" descr="Branches of Government Game - GameUp - BrainPOP.">
              <a:extLst>
                <a:ext uri="{FF2B5EF4-FFF2-40B4-BE49-F238E27FC236}">
                  <a16:creationId xmlns:a16="http://schemas.microsoft.com/office/drawing/2014/main" id="{66DFCA20-2937-4D59-AC94-28882BA6F1D9}"/>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579922" y="2592245"/>
              <a:ext cx="933449" cy="9334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4">
              <a:extLst>
                <a:ext uri="{FF2B5EF4-FFF2-40B4-BE49-F238E27FC236}">
                  <a16:creationId xmlns:a16="http://schemas.microsoft.com/office/drawing/2014/main" id="{82E8ABD9-E7FC-4B5D-89C5-5957F16120F3}"/>
                </a:ext>
              </a:extLst>
            </p:cNvPr>
            <p:cNvSpPr txBox="1"/>
            <p:nvPr/>
          </p:nvSpPr>
          <p:spPr>
            <a:xfrm rot="399504">
              <a:off x="809161" y="2727229"/>
              <a:ext cx="432760" cy="238527"/>
            </a:xfrm>
            <a:prstGeom prst="rect">
              <a:avLst/>
            </a:prstGeom>
            <a:solidFill>
              <a:srgbClr val="989898"/>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bg2">
                      <a:lumMod val="75000"/>
                    </a:schemeClr>
                  </a:solidFill>
                  <a:effectLst/>
                  <a:uLnTx/>
                  <a:uFillTx/>
                  <a:latin typeface="Arial"/>
                  <a:ea typeface="+mn-ea"/>
                  <a:cs typeface="+mn-cs"/>
                </a:rPr>
                <a:t>ACT</a:t>
              </a:r>
            </a:p>
          </p:txBody>
        </p:sp>
      </p:grpSp>
    </p:spTree>
    <p:extLst>
      <p:ext uri="{BB962C8B-B14F-4D97-AF65-F5344CB8AC3E}">
        <p14:creationId xmlns:p14="http://schemas.microsoft.com/office/powerpoint/2010/main" val="244265562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6">
            <a:extLst>
              <a:ext uri="{FF2B5EF4-FFF2-40B4-BE49-F238E27FC236}">
                <a16:creationId xmlns:a16="http://schemas.microsoft.com/office/drawing/2014/main" id="{0D95C8B8-37BE-4364-9CEE-AC3C7AFFA402}"/>
              </a:ext>
            </a:extLst>
          </p:cNvPr>
          <p:cNvSpPr txBox="1">
            <a:spLocks noChangeArrowheads="1"/>
          </p:cNvSpPr>
          <p:nvPr/>
        </p:nvSpPr>
        <p:spPr bwMode="auto">
          <a:xfrm>
            <a:off x="1813757" y="331162"/>
            <a:ext cx="3405345" cy="646331"/>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It’s in the courts: </a:t>
            </a:r>
          </a:p>
        </p:txBody>
      </p:sp>
      <p:pic>
        <p:nvPicPr>
          <p:cNvPr id="35" name="Graphic 34" descr="Gavel">
            <a:extLst>
              <a:ext uri="{FF2B5EF4-FFF2-40B4-BE49-F238E27FC236}">
                <a16:creationId xmlns:a16="http://schemas.microsoft.com/office/drawing/2014/main" id="{A7B60E1C-B400-4A60-B1D0-6381A8C7AF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030" y="395707"/>
            <a:ext cx="914400" cy="914400"/>
          </a:xfrm>
          <a:prstGeom prst="rect">
            <a:avLst/>
          </a:prstGeom>
        </p:spPr>
      </p:pic>
      <p:grpSp>
        <p:nvGrpSpPr>
          <p:cNvPr id="36" name="Group 35">
            <a:extLst>
              <a:ext uri="{FF2B5EF4-FFF2-40B4-BE49-F238E27FC236}">
                <a16:creationId xmlns:a16="http://schemas.microsoft.com/office/drawing/2014/main" id="{1F4AD90E-8EF6-4104-8BF5-0A3EC3E7AB54}"/>
              </a:ext>
            </a:extLst>
          </p:cNvPr>
          <p:cNvGrpSpPr/>
          <p:nvPr/>
        </p:nvGrpSpPr>
        <p:grpSpPr>
          <a:xfrm>
            <a:off x="790564" y="1645473"/>
            <a:ext cx="7562871" cy="4437813"/>
            <a:chOff x="742276" y="1910838"/>
            <a:chExt cx="7562871" cy="4437813"/>
          </a:xfrm>
        </p:grpSpPr>
        <p:grpSp>
          <p:nvGrpSpPr>
            <p:cNvPr id="37" name="Group 36">
              <a:extLst>
                <a:ext uri="{FF2B5EF4-FFF2-40B4-BE49-F238E27FC236}">
                  <a16:creationId xmlns:a16="http://schemas.microsoft.com/office/drawing/2014/main" id="{36154198-1046-4097-86A7-2042DA7C824B}"/>
                </a:ext>
              </a:extLst>
            </p:cNvPr>
            <p:cNvGrpSpPr/>
            <p:nvPr/>
          </p:nvGrpSpPr>
          <p:grpSpPr>
            <a:xfrm>
              <a:off x="787237" y="4287394"/>
              <a:ext cx="7460078" cy="777240"/>
              <a:chOff x="787237" y="4287394"/>
              <a:chExt cx="7460078" cy="777240"/>
            </a:xfrm>
          </p:grpSpPr>
          <p:pic>
            <p:nvPicPr>
              <p:cNvPr id="47" name="Picture 46">
                <a:extLst>
                  <a:ext uri="{FF2B5EF4-FFF2-40B4-BE49-F238E27FC236}">
                    <a16:creationId xmlns:a16="http://schemas.microsoft.com/office/drawing/2014/main" id="{80E1CA6C-54A5-4D0D-88F3-9BD47857C2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37" y="4287394"/>
                <a:ext cx="670941" cy="777240"/>
              </a:xfrm>
              <a:prstGeom prst="rect">
                <a:avLst/>
              </a:prstGeom>
            </p:spPr>
          </p:pic>
          <p:sp>
            <p:nvSpPr>
              <p:cNvPr id="48" name="Rectangle 47">
                <a:extLst>
                  <a:ext uri="{FF2B5EF4-FFF2-40B4-BE49-F238E27FC236}">
                    <a16:creationId xmlns:a16="http://schemas.microsoft.com/office/drawing/2014/main" id="{5A92F5A6-8A76-4471-B4BA-EF5DCC6D27CD}"/>
                  </a:ext>
                </a:extLst>
              </p:cNvPr>
              <p:cNvSpPr/>
              <p:nvPr/>
            </p:nvSpPr>
            <p:spPr>
              <a:xfrm>
                <a:off x="1766177" y="4372244"/>
                <a:ext cx="6481138" cy="607539"/>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200" b="0" i="1" u="none" strike="noStrike" kern="1200" cap="none" spc="0" normalizeH="0" baseline="0" noProof="0">
                    <a:ln>
                      <a:noFill/>
                    </a:ln>
                    <a:solidFill>
                      <a:srgbClr val="FFFFFF"/>
                    </a:solidFill>
                    <a:effectLst/>
                    <a:uLnTx/>
                    <a:uFillTx/>
                    <a:latin typeface="Calibri" panose="020F0502020204030204"/>
                    <a:ea typeface="+mn-ea"/>
                    <a:cs typeface="+mn-cs"/>
                  </a:rPr>
                  <a:t>“…that action degrades the wilderness character….”</a:t>
                </a:r>
              </a:p>
              <a:p>
                <a:pPr marL="0" marR="0" lvl="0" indent="0" algn="r" defTabSz="457200" rtl="0" eaLnBrk="1" fontAlgn="auto" latinLnBrk="0" hangingPunct="1">
                  <a:lnSpc>
                    <a:spcPct val="80000"/>
                  </a:lnSpc>
                  <a:spcBef>
                    <a:spcPct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Izaak</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Walton League v. Kimbell (D. Minn.) (2007)</a:t>
                </a:r>
              </a:p>
            </p:txBody>
          </p:sp>
        </p:grpSp>
        <p:grpSp>
          <p:nvGrpSpPr>
            <p:cNvPr id="38" name="Group 37">
              <a:extLst>
                <a:ext uri="{FF2B5EF4-FFF2-40B4-BE49-F238E27FC236}">
                  <a16:creationId xmlns:a16="http://schemas.microsoft.com/office/drawing/2014/main" id="{3334D03D-34A4-4F58-8609-B99CD799D1F2}"/>
                </a:ext>
              </a:extLst>
            </p:cNvPr>
            <p:cNvGrpSpPr/>
            <p:nvPr/>
          </p:nvGrpSpPr>
          <p:grpSpPr>
            <a:xfrm>
              <a:off x="807785" y="5402558"/>
              <a:ext cx="7497362" cy="946093"/>
              <a:chOff x="807785" y="5402558"/>
              <a:chExt cx="7497362" cy="946093"/>
            </a:xfrm>
          </p:grpSpPr>
          <p:pic>
            <p:nvPicPr>
              <p:cNvPr id="45" name="Picture 44">
                <a:extLst>
                  <a:ext uri="{FF2B5EF4-FFF2-40B4-BE49-F238E27FC236}">
                    <a16:creationId xmlns:a16="http://schemas.microsoft.com/office/drawing/2014/main" id="{24E7584B-4F3F-4726-B550-FA4FC778DF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85" y="5465828"/>
                <a:ext cx="629843" cy="819555"/>
              </a:xfrm>
              <a:prstGeom prst="rect">
                <a:avLst/>
              </a:prstGeom>
            </p:spPr>
          </p:pic>
          <p:sp>
            <p:nvSpPr>
              <p:cNvPr id="46" name="Rectangle 45">
                <a:extLst>
                  <a:ext uri="{FF2B5EF4-FFF2-40B4-BE49-F238E27FC236}">
                    <a16:creationId xmlns:a16="http://schemas.microsoft.com/office/drawing/2014/main" id="{A9BF7238-EB3B-407B-8B04-AADBC27A5658}"/>
                  </a:ext>
                </a:extLst>
              </p:cNvPr>
              <p:cNvSpPr/>
              <p:nvPr/>
            </p:nvSpPr>
            <p:spPr>
              <a:xfrm>
                <a:off x="1766177" y="5402558"/>
                <a:ext cx="6538970" cy="946093"/>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200" b="0" i="1" u="none" strike="noStrike" kern="1200" cap="none" spc="0" normalizeH="0" baseline="0" noProof="0">
                    <a:ln>
                      <a:noFill/>
                    </a:ln>
                    <a:solidFill>
                      <a:srgbClr val="FFFFFF"/>
                    </a:solidFill>
                    <a:effectLst/>
                    <a:uLnTx/>
                    <a:uFillTx/>
                    <a:latin typeface="Calibri" panose="020F0502020204030204"/>
                    <a:ea typeface="+mn-ea"/>
                    <a:cs typeface="+mn-cs"/>
                  </a:rPr>
                  <a:t>“[The decision] is in direct contradiction of the mandate to preserve the wilderness character.”</a:t>
                </a:r>
              </a:p>
              <a:p>
                <a:pPr marL="0" marR="0" lvl="0" indent="0" algn="r" defTabSz="457200" rtl="0" eaLnBrk="1" fontAlgn="auto" latinLnBrk="0" hangingPunct="1">
                  <a:lnSpc>
                    <a:spcPct val="8000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OLYM Park Assoc. v. </a:t>
                </a: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Mainella</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(West. D. WA) (2005)</a:t>
                </a:r>
              </a:p>
            </p:txBody>
          </p:sp>
        </p:grpSp>
        <p:grpSp>
          <p:nvGrpSpPr>
            <p:cNvPr id="39" name="Group 38">
              <a:extLst>
                <a:ext uri="{FF2B5EF4-FFF2-40B4-BE49-F238E27FC236}">
                  <a16:creationId xmlns:a16="http://schemas.microsoft.com/office/drawing/2014/main" id="{B5EB9592-7834-4E35-9DFF-B408EA5E643D}"/>
                </a:ext>
              </a:extLst>
            </p:cNvPr>
            <p:cNvGrpSpPr/>
            <p:nvPr/>
          </p:nvGrpSpPr>
          <p:grpSpPr>
            <a:xfrm>
              <a:off x="742276" y="1910838"/>
              <a:ext cx="7550120" cy="946093"/>
              <a:chOff x="742276" y="1910838"/>
              <a:chExt cx="7550120" cy="946093"/>
            </a:xfrm>
          </p:grpSpPr>
          <p:pic>
            <p:nvPicPr>
              <p:cNvPr id="43" name="Picture 42">
                <a:extLst>
                  <a:ext uri="{FF2B5EF4-FFF2-40B4-BE49-F238E27FC236}">
                    <a16:creationId xmlns:a16="http://schemas.microsoft.com/office/drawing/2014/main" id="{3B52030C-3B22-4C57-80E9-3AB9069330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276" y="2060005"/>
                <a:ext cx="740298" cy="647761"/>
              </a:xfrm>
              <a:prstGeom prst="rect">
                <a:avLst/>
              </a:prstGeom>
            </p:spPr>
          </p:pic>
          <p:sp>
            <p:nvSpPr>
              <p:cNvPr id="44" name="Rectangle 43">
                <a:extLst>
                  <a:ext uri="{FF2B5EF4-FFF2-40B4-BE49-F238E27FC236}">
                    <a16:creationId xmlns:a16="http://schemas.microsoft.com/office/drawing/2014/main" id="{C6821AB4-7F03-40AF-984C-96D76C94C15F}"/>
                  </a:ext>
                </a:extLst>
              </p:cNvPr>
              <p:cNvSpPr/>
              <p:nvPr/>
            </p:nvSpPr>
            <p:spPr>
              <a:xfrm>
                <a:off x="1766177" y="1910838"/>
                <a:ext cx="6526219" cy="94609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FFFFFF"/>
                    </a:solidFill>
                    <a:effectLst/>
                    <a:uLnTx/>
                    <a:uFillTx/>
                    <a:latin typeface="Calibri" panose="020F0502020204030204"/>
                    <a:ea typeface="+mn-ea"/>
                    <a:cs typeface="+mn-cs"/>
                  </a:rPr>
                  <a:t>“…an improper evaluation of the wilderness character of the area….”</a:t>
                </a:r>
              </a:p>
              <a:p>
                <a:pPr marL="0" marR="0" lvl="0" indent="0" algn="r" defTabSz="457200" rtl="0" eaLnBrk="1" fontAlgn="auto" latinLnBrk="0" hangingPunct="1">
                  <a:lnSpc>
                    <a:spcPct val="8000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Barnes v. Babbitt (D. Ariz.) (2004)</a:t>
                </a:r>
              </a:p>
            </p:txBody>
          </p:sp>
        </p:grpSp>
        <p:grpSp>
          <p:nvGrpSpPr>
            <p:cNvPr id="40" name="Group 39">
              <a:extLst>
                <a:ext uri="{FF2B5EF4-FFF2-40B4-BE49-F238E27FC236}">
                  <a16:creationId xmlns:a16="http://schemas.microsoft.com/office/drawing/2014/main" id="{C099CD72-793C-4391-87A4-EBE551052F4B}"/>
                </a:ext>
              </a:extLst>
            </p:cNvPr>
            <p:cNvGrpSpPr/>
            <p:nvPr/>
          </p:nvGrpSpPr>
          <p:grpSpPr>
            <a:xfrm>
              <a:off x="797522" y="3024533"/>
              <a:ext cx="7449790" cy="946093"/>
              <a:chOff x="797522" y="3024533"/>
              <a:chExt cx="7449790" cy="946093"/>
            </a:xfrm>
          </p:grpSpPr>
          <p:pic>
            <p:nvPicPr>
              <p:cNvPr id="41" name="Picture 40">
                <a:extLst>
                  <a:ext uri="{FF2B5EF4-FFF2-40B4-BE49-F238E27FC236}">
                    <a16:creationId xmlns:a16="http://schemas.microsoft.com/office/drawing/2014/main" id="{15B0C21F-04C4-447B-863A-2F56CE4113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522" y="3108960"/>
                <a:ext cx="650367" cy="777240"/>
              </a:xfrm>
              <a:prstGeom prst="rect">
                <a:avLst/>
              </a:prstGeom>
            </p:spPr>
          </p:pic>
          <p:sp>
            <p:nvSpPr>
              <p:cNvPr id="42" name="Rectangle 41">
                <a:extLst>
                  <a:ext uri="{FF2B5EF4-FFF2-40B4-BE49-F238E27FC236}">
                    <a16:creationId xmlns:a16="http://schemas.microsoft.com/office/drawing/2014/main" id="{02894EE0-B17B-491D-BAEF-9B1DD56FDF19}"/>
                  </a:ext>
                </a:extLst>
              </p:cNvPr>
              <p:cNvSpPr/>
              <p:nvPr/>
            </p:nvSpPr>
            <p:spPr>
              <a:xfrm>
                <a:off x="1766174" y="3024533"/>
                <a:ext cx="6481138" cy="946093"/>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200" b="0" i="1" u="none" strike="noStrike" kern="1200" cap="none" spc="0" normalizeH="0" baseline="0" noProof="0">
                    <a:ln>
                      <a:noFill/>
                    </a:ln>
                    <a:solidFill>
                      <a:srgbClr val="FFFFFF"/>
                    </a:solidFill>
                    <a:effectLst/>
                    <a:uLnTx/>
                    <a:uFillTx/>
                    <a:latin typeface="Calibri" panose="020F0502020204030204"/>
                    <a:ea typeface="+mn-ea"/>
                    <a:cs typeface="+mn-cs"/>
                  </a:rPr>
                  <a:t>“‘Natural conditions’…are part of the ‘wilderness character’ to be preserved.”</a:t>
                </a:r>
              </a:p>
              <a:p>
                <a:pPr marL="0" marR="0" lvl="0" indent="0" algn="r" defTabSz="457200" rtl="0" eaLnBrk="1" fontAlgn="auto" latinLnBrk="0" hangingPunct="1">
                  <a:lnSpc>
                    <a:spcPct val="8000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Wilderness Soc. v. USFWS (9</a:t>
                </a:r>
                <a:r>
                  <a:rPr kumimoji="0" lang="en-US" sz="1400" b="0" i="0" u="none" strike="noStrike" kern="1200" cap="none" spc="0" normalizeH="0" baseline="30000" noProof="0">
                    <a:ln>
                      <a:noFill/>
                    </a:ln>
                    <a:solidFill>
                      <a:srgbClr val="FFFFFF"/>
                    </a:solidFill>
                    <a:effectLst/>
                    <a:uLnTx/>
                    <a:uFillTx/>
                    <a:latin typeface="Calibri" panose="020F0502020204030204"/>
                    <a:ea typeface="+mn-ea"/>
                    <a:cs typeface="+mn-cs"/>
                  </a:rPr>
                  <a:t>th</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Cir. </a:t>
                </a: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En</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banc) (2003)</a:t>
                </a:r>
              </a:p>
            </p:txBody>
          </p:sp>
        </p:grpSp>
      </p:grpSp>
      <p:sp>
        <p:nvSpPr>
          <p:cNvPr id="17" name="Text Box 167">
            <a:extLst>
              <a:ext uri="{FF2B5EF4-FFF2-40B4-BE49-F238E27FC236}">
                <a16:creationId xmlns:a16="http://schemas.microsoft.com/office/drawing/2014/main" id="{C5F13301-5268-478F-B777-E9DDBADE4886}"/>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Page 4</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646100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 name="Picture 2">
            <a:extLst>
              <a:ext uri="{FF2B5EF4-FFF2-40B4-BE49-F238E27FC236}">
                <a16:creationId xmlns:a16="http://schemas.microsoft.com/office/drawing/2014/main" id="{97B78D50-91E4-4EED-91AE-AA6D1C83FFC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0468" y="321013"/>
            <a:ext cx="8463063" cy="6011693"/>
          </a:xfrm>
          <a:prstGeom prst="rect">
            <a:avLst/>
          </a:prstGeom>
          <a:noFill/>
          <a:ln w="9525">
            <a:noFill/>
            <a:miter lim="800000"/>
            <a:headEnd/>
            <a:tailEnd/>
          </a:ln>
          <a:effectLst/>
        </p:spPr>
      </p:pic>
      <p:sp>
        <p:nvSpPr>
          <p:cNvPr id="8" name="Line 5">
            <a:extLst>
              <a:ext uri="{FF2B5EF4-FFF2-40B4-BE49-F238E27FC236}">
                <a16:creationId xmlns:a16="http://schemas.microsoft.com/office/drawing/2014/main" id="{8588E0EC-9BE6-4004-AD5C-EC2D46E2C5EB}"/>
              </a:ext>
            </a:extLst>
          </p:cNvPr>
          <p:cNvSpPr>
            <a:spLocks noChangeShapeType="1"/>
          </p:cNvSpPr>
          <p:nvPr/>
        </p:nvSpPr>
        <p:spPr bwMode="auto">
          <a:xfrm flipH="1">
            <a:off x="3327399" y="1252637"/>
            <a:ext cx="203200" cy="391387"/>
          </a:xfrm>
          <a:prstGeom prst="line">
            <a:avLst/>
          </a:prstGeom>
          <a:noFill/>
          <a:ln w="50800">
            <a:gradFill>
              <a:gsLst>
                <a:gs pos="0">
                  <a:srgbClr val="F6F8FC"/>
                </a:gs>
                <a:gs pos="74000">
                  <a:srgbClr val="ABC0E4"/>
                </a:gs>
                <a:gs pos="83000">
                  <a:srgbClr val="ABC0E4"/>
                </a:gs>
                <a:gs pos="100000">
                  <a:srgbClr val="C7D5ED"/>
                </a:gs>
              </a:gsLst>
              <a:lin ang="5400000" scaled="1"/>
            </a:gra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Rounded Corners 2">
            <a:extLst>
              <a:ext uri="{FF2B5EF4-FFF2-40B4-BE49-F238E27FC236}">
                <a16:creationId xmlns:a16="http://schemas.microsoft.com/office/drawing/2014/main" id="{C9448895-F238-434D-AB67-7D8710C05DDF}"/>
              </a:ext>
              <a:ext uri="{C183D7F6-B498-43B3-948B-1728B52AA6E4}">
                <adec:decorative xmlns:adec="http://schemas.microsoft.com/office/drawing/2017/decorative" val="1"/>
              </a:ext>
            </a:extLst>
          </p:cNvPr>
          <p:cNvSpPr/>
          <p:nvPr/>
        </p:nvSpPr>
        <p:spPr>
          <a:xfrm>
            <a:off x="1138100" y="509128"/>
            <a:ext cx="4378598" cy="646331"/>
          </a:xfrm>
          <a:prstGeom prst="round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defTabSz="914400">
              <a:spcBef>
                <a:spcPct val="0"/>
              </a:spcBef>
              <a:defRPr/>
            </a:pPr>
            <a:r>
              <a:rPr lang="en-US" sz="3600" b="1" kern="0">
                <a:solidFill>
                  <a:prstClr val="black"/>
                </a:solidFill>
                <a:latin typeface="Calibri" panose="020F0502020204030204"/>
              </a:rPr>
              <a:t>Wilderness Character</a:t>
            </a:r>
          </a:p>
        </p:txBody>
      </p:sp>
      <p:sp>
        <p:nvSpPr>
          <p:cNvPr id="7" name="Text Box 167">
            <a:extLst>
              <a:ext uri="{FF2B5EF4-FFF2-40B4-BE49-F238E27FC236}">
                <a16:creationId xmlns:a16="http://schemas.microsoft.com/office/drawing/2014/main" id="{E81099F0-3A52-4E01-913E-F641C882517B}"/>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5</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188179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 name="Picture 2">
            <a:extLst>
              <a:ext uri="{FF2B5EF4-FFF2-40B4-BE49-F238E27FC236}">
                <a16:creationId xmlns:a16="http://schemas.microsoft.com/office/drawing/2014/main" id="{97B78D50-91E4-4EED-91AE-AA6D1C83FFC7}"/>
              </a:ext>
            </a:extLst>
          </p:cNvPr>
          <p:cNvPicPr>
            <a:picLocks noChangeAspect="1" noChangeArrowheads="1"/>
          </p:cNvPicPr>
          <p:nvPr/>
        </p:nvPicPr>
        <p:blipFill>
          <a:blip r:embed="rId3" cstate="screen">
            <a:alphaModFix amt="35000"/>
            <a:extLst>
              <a:ext uri="{28A0092B-C50C-407E-A947-70E740481C1C}">
                <a14:useLocalDpi xmlns:a14="http://schemas.microsoft.com/office/drawing/2010/main" val="0"/>
              </a:ext>
            </a:extLst>
          </a:blip>
          <a:srcRect/>
          <a:stretch>
            <a:fillRect/>
          </a:stretch>
        </p:blipFill>
        <p:spPr bwMode="auto">
          <a:xfrm>
            <a:off x="340468" y="321013"/>
            <a:ext cx="8463063" cy="6011693"/>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493F83C0-C188-4154-B6DA-4C7049891549}"/>
              </a:ext>
            </a:extLst>
          </p:cNvPr>
          <p:cNvSpPr txBox="1"/>
          <p:nvPr/>
        </p:nvSpPr>
        <p:spPr>
          <a:xfrm>
            <a:off x="990597" y="3915253"/>
            <a:ext cx="7162799" cy="2062103"/>
          </a:xfrm>
          <a:prstGeom prst="rect">
            <a:avLst/>
          </a:prstGeom>
          <a:noFill/>
          <a:effectLst/>
        </p:spPr>
        <p:txBody>
          <a:bodyPr wrap="square" rtlCol="0">
            <a:spAutoFit/>
          </a:bodyPr>
          <a:lstStyle/>
          <a:p>
            <a:r>
              <a:rPr lang="en-US" sz="3200"/>
              <a:t>No specific definition in the Wilderness Act and no legislative history of Congressional discussion about the meaning of wilderness character</a:t>
            </a:r>
          </a:p>
        </p:txBody>
      </p:sp>
      <p:sp>
        <p:nvSpPr>
          <p:cNvPr id="12" name="Line 5">
            <a:extLst>
              <a:ext uri="{FF2B5EF4-FFF2-40B4-BE49-F238E27FC236}">
                <a16:creationId xmlns:a16="http://schemas.microsoft.com/office/drawing/2014/main" id="{02241B63-D048-4755-BE79-C7200BC85B4B}"/>
              </a:ext>
            </a:extLst>
          </p:cNvPr>
          <p:cNvSpPr>
            <a:spLocks noChangeShapeType="1"/>
          </p:cNvSpPr>
          <p:nvPr/>
        </p:nvSpPr>
        <p:spPr bwMode="auto">
          <a:xfrm flipH="1">
            <a:off x="3327399" y="1252637"/>
            <a:ext cx="203200" cy="391387"/>
          </a:xfrm>
          <a:prstGeom prst="line">
            <a:avLst/>
          </a:prstGeom>
          <a:noFill/>
          <a:ln w="50800">
            <a:gradFill>
              <a:gsLst>
                <a:gs pos="0">
                  <a:srgbClr val="F6F8FC"/>
                </a:gs>
                <a:gs pos="74000">
                  <a:srgbClr val="ABC0E4"/>
                </a:gs>
                <a:gs pos="83000">
                  <a:srgbClr val="ABC0E4"/>
                </a:gs>
                <a:gs pos="100000">
                  <a:srgbClr val="C7D5ED"/>
                </a:gs>
              </a:gsLst>
              <a:lin ang="5400000" scaled="1"/>
            </a:gra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Rounded Corners 2">
            <a:extLst>
              <a:ext uri="{FF2B5EF4-FFF2-40B4-BE49-F238E27FC236}">
                <a16:creationId xmlns:a16="http://schemas.microsoft.com/office/drawing/2014/main" id="{343DA06A-2F1E-45A7-9422-123F6A10B0BA}"/>
              </a:ext>
              <a:ext uri="{C183D7F6-B498-43B3-948B-1728B52AA6E4}">
                <adec:decorative xmlns:adec="http://schemas.microsoft.com/office/drawing/2017/decorative" val="1"/>
              </a:ext>
            </a:extLst>
          </p:cNvPr>
          <p:cNvSpPr/>
          <p:nvPr/>
        </p:nvSpPr>
        <p:spPr>
          <a:xfrm>
            <a:off x="1149393" y="508596"/>
            <a:ext cx="4378598" cy="646331"/>
          </a:xfrm>
          <a:prstGeom prst="roundRect">
            <a:avLst/>
          </a:prstGeom>
          <a:gradFill>
            <a:gsLst>
              <a:gs pos="0">
                <a:srgbClr val="4472C4">
                  <a:lumMod val="5000"/>
                  <a:lumOff val="95000"/>
                  <a:alpha val="3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12700" cap="flat" cmpd="sng" algn="ctr">
            <a:solidFill>
              <a:schemeClr val="bg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defTabSz="914400">
              <a:spcBef>
                <a:spcPct val="0"/>
              </a:spcBef>
              <a:defRPr/>
            </a:pPr>
            <a:r>
              <a:rPr lang="en-US" sz="3600" b="1" kern="0">
                <a:solidFill>
                  <a:schemeClr val="bg2">
                    <a:lumMod val="60000"/>
                    <a:lumOff val="40000"/>
                  </a:schemeClr>
                </a:solidFill>
                <a:latin typeface="Calibri" panose="020F0502020204030204"/>
              </a:rPr>
              <a:t>Wilderness Character</a:t>
            </a:r>
          </a:p>
        </p:txBody>
      </p:sp>
    </p:spTree>
    <p:extLst>
      <p:ext uri="{BB962C8B-B14F-4D97-AF65-F5344CB8AC3E}">
        <p14:creationId xmlns:p14="http://schemas.microsoft.com/office/powerpoint/2010/main" val="351835940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 name="Picture 2">
            <a:extLst>
              <a:ext uri="{FF2B5EF4-FFF2-40B4-BE49-F238E27FC236}">
                <a16:creationId xmlns:a16="http://schemas.microsoft.com/office/drawing/2014/main" id="{97B78D50-91E4-4EED-91AE-AA6D1C83FFC7}"/>
              </a:ext>
            </a:extLst>
          </p:cNvPr>
          <p:cNvPicPr>
            <a:picLocks noChangeAspect="1" noChangeArrowheads="1"/>
          </p:cNvPicPr>
          <p:nvPr/>
        </p:nvPicPr>
        <p:blipFill>
          <a:blip r:embed="rId3" cstate="screen">
            <a:alphaModFix amt="35000"/>
            <a:extLst>
              <a:ext uri="{28A0092B-C50C-407E-A947-70E740481C1C}">
                <a14:useLocalDpi xmlns:a14="http://schemas.microsoft.com/office/drawing/2010/main" val="0"/>
              </a:ext>
            </a:extLst>
          </a:blip>
          <a:srcRect/>
          <a:stretch>
            <a:fillRect/>
          </a:stretch>
        </p:blipFill>
        <p:spPr bwMode="auto">
          <a:xfrm>
            <a:off x="340468" y="321013"/>
            <a:ext cx="8463063" cy="6011693"/>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493F83C0-C188-4154-B6DA-4C7049891549}"/>
              </a:ext>
            </a:extLst>
          </p:cNvPr>
          <p:cNvSpPr txBox="1"/>
          <p:nvPr/>
        </p:nvSpPr>
        <p:spPr>
          <a:xfrm>
            <a:off x="990597" y="3915253"/>
            <a:ext cx="7162799" cy="2062103"/>
          </a:xfrm>
          <a:prstGeom prst="rect">
            <a:avLst/>
          </a:prstGeom>
          <a:noFill/>
          <a:effectLst/>
        </p:spPr>
        <p:txBody>
          <a:bodyPr wrap="square" rtlCol="0">
            <a:spAutoFit/>
          </a:bodyPr>
          <a:lstStyle/>
          <a:p>
            <a:r>
              <a:rPr lang="en-US" sz="3200"/>
              <a:t>No specific definition in the Wilderness Act and no legislative history of Congressional discussion about the meaning of wilderness character</a:t>
            </a:r>
          </a:p>
        </p:txBody>
      </p:sp>
      <p:sp>
        <p:nvSpPr>
          <p:cNvPr id="12" name="Line 5">
            <a:extLst>
              <a:ext uri="{FF2B5EF4-FFF2-40B4-BE49-F238E27FC236}">
                <a16:creationId xmlns:a16="http://schemas.microsoft.com/office/drawing/2014/main" id="{02241B63-D048-4755-BE79-C7200BC85B4B}"/>
              </a:ext>
            </a:extLst>
          </p:cNvPr>
          <p:cNvSpPr>
            <a:spLocks noChangeShapeType="1"/>
          </p:cNvSpPr>
          <p:nvPr/>
        </p:nvSpPr>
        <p:spPr bwMode="auto">
          <a:xfrm flipH="1">
            <a:off x="3327399" y="1252637"/>
            <a:ext cx="203200" cy="391387"/>
          </a:xfrm>
          <a:prstGeom prst="line">
            <a:avLst/>
          </a:prstGeom>
          <a:noFill/>
          <a:ln w="50800">
            <a:gradFill>
              <a:gsLst>
                <a:gs pos="0">
                  <a:srgbClr val="F6F8FC"/>
                </a:gs>
                <a:gs pos="74000">
                  <a:srgbClr val="ABC0E4"/>
                </a:gs>
                <a:gs pos="83000">
                  <a:srgbClr val="ABC0E4"/>
                </a:gs>
                <a:gs pos="100000">
                  <a:srgbClr val="C7D5ED"/>
                </a:gs>
              </a:gsLst>
              <a:lin ang="5400000" scaled="1"/>
            </a:gra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Rounded Corners 2">
            <a:extLst>
              <a:ext uri="{FF2B5EF4-FFF2-40B4-BE49-F238E27FC236}">
                <a16:creationId xmlns:a16="http://schemas.microsoft.com/office/drawing/2014/main" id="{343DA06A-2F1E-45A7-9422-123F6A10B0BA}"/>
              </a:ext>
              <a:ext uri="{C183D7F6-B498-43B3-948B-1728B52AA6E4}">
                <adec:decorative xmlns:adec="http://schemas.microsoft.com/office/drawing/2017/decorative" val="1"/>
              </a:ext>
            </a:extLst>
          </p:cNvPr>
          <p:cNvSpPr/>
          <p:nvPr/>
        </p:nvSpPr>
        <p:spPr>
          <a:xfrm>
            <a:off x="1149393" y="508596"/>
            <a:ext cx="4378598" cy="646331"/>
          </a:xfrm>
          <a:prstGeom prst="roundRect">
            <a:avLst/>
          </a:prstGeom>
          <a:gradFill>
            <a:gsLst>
              <a:gs pos="0">
                <a:srgbClr val="4472C4">
                  <a:lumMod val="5000"/>
                  <a:lumOff val="95000"/>
                  <a:alpha val="3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12700" cap="flat" cmpd="sng" algn="ctr">
            <a:solidFill>
              <a:schemeClr val="bg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defTabSz="914400">
              <a:spcBef>
                <a:spcPct val="0"/>
              </a:spcBef>
              <a:defRPr/>
            </a:pPr>
            <a:r>
              <a:rPr lang="en-US" sz="3600" b="1" kern="0">
                <a:solidFill>
                  <a:schemeClr val="bg2">
                    <a:lumMod val="60000"/>
                    <a:lumOff val="40000"/>
                  </a:schemeClr>
                </a:solidFill>
                <a:latin typeface="Calibri" panose="020F0502020204030204"/>
              </a:rPr>
              <a:t>Wilderness Character</a:t>
            </a:r>
          </a:p>
        </p:txBody>
      </p:sp>
      <p:pic>
        <p:nvPicPr>
          <p:cNvPr id="10" name="Picture 9">
            <a:extLst>
              <a:ext uri="{FF2B5EF4-FFF2-40B4-BE49-F238E27FC236}">
                <a16:creationId xmlns:a16="http://schemas.microsoft.com/office/drawing/2014/main" id="{EF215F8D-D624-4B4F-B0E3-9B54414B7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0461" y="1464683"/>
            <a:ext cx="3623073" cy="4688682"/>
          </a:xfrm>
          <a:prstGeom prst="rect">
            <a:avLst/>
          </a:prstGeom>
          <a:ln w="1905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291897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5CC507FA-927B-430C-A8B4-D20A34AF699C}"/>
              </a:ext>
            </a:extLst>
          </p:cNvPr>
          <p:cNvSpPr txBox="1">
            <a:spLocks noChangeArrowheads="1"/>
          </p:cNvSpPr>
          <p:nvPr/>
        </p:nvSpPr>
        <p:spPr bwMode="auto">
          <a:xfrm>
            <a:off x="457200" y="345564"/>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Character?</a:t>
            </a:r>
            <a:endParaRPr lang="en-US" sz="4200" kern="0">
              <a:solidFill>
                <a:schemeClr val="bg1"/>
              </a:solidFill>
              <a:latin typeface="Calibri" panose="020F0502020204030204"/>
            </a:endParaRPr>
          </a:p>
        </p:txBody>
      </p:sp>
      <p:sp>
        <p:nvSpPr>
          <p:cNvPr id="13" name="Text Box 167">
            <a:extLst>
              <a:ext uri="{FF2B5EF4-FFF2-40B4-BE49-F238E27FC236}">
                <a16:creationId xmlns:a16="http://schemas.microsoft.com/office/drawing/2014/main" id="{CAEF6D60-E84D-42CE-8BC6-4D3273C094F5}"/>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6</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179598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5CC507FA-927B-430C-A8B4-D20A34AF699C}"/>
              </a:ext>
            </a:extLst>
          </p:cNvPr>
          <p:cNvSpPr txBox="1">
            <a:spLocks noChangeArrowheads="1"/>
          </p:cNvSpPr>
          <p:nvPr/>
        </p:nvSpPr>
        <p:spPr bwMode="auto">
          <a:xfrm>
            <a:off x="457200" y="345564"/>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Character?</a:t>
            </a:r>
            <a:endParaRPr lang="en-US" sz="4200" kern="0">
              <a:solidFill>
                <a:schemeClr val="bg1"/>
              </a:solidFill>
              <a:latin typeface="Calibri" panose="020F0502020204030204"/>
            </a:endParaRPr>
          </a:p>
        </p:txBody>
      </p:sp>
      <p:sp>
        <p:nvSpPr>
          <p:cNvPr id="31" name="Oval 30">
            <a:extLst>
              <a:ext uri="{FF2B5EF4-FFF2-40B4-BE49-F238E27FC236}">
                <a16:creationId xmlns:a16="http://schemas.microsoft.com/office/drawing/2014/main" id="{39F63C62-483E-4FC8-AFF4-CC3E4DA4480D}"/>
              </a:ext>
            </a:extLst>
          </p:cNvPr>
          <p:cNvSpPr/>
          <p:nvPr/>
        </p:nvSpPr>
        <p:spPr>
          <a:xfrm>
            <a:off x="2505727" y="1395235"/>
            <a:ext cx="2532306" cy="3989605"/>
          </a:xfrm>
          <a:prstGeom prst="ellipse">
            <a:avLst/>
          </a:prstGeom>
          <a:solidFill>
            <a:srgbClr val="ED7D31">
              <a:lumMod val="75000"/>
              <a:alpha val="50000"/>
            </a:srgbClr>
          </a:solidFill>
          <a:ln w="12700" cap="flat" cmpd="sng" algn="ctr">
            <a:solidFill>
              <a:srgbClr val="7E32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B7EB66-1077-497E-AA51-EF134D32D6A2}"/>
              </a:ext>
            </a:extLst>
          </p:cNvPr>
          <p:cNvSpPr txBox="1"/>
          <p:nvPr/>
        </p:nvSpPr>
        <p:spPr>
          <a:xfrm>
            <a:off x="2551932" y="2205145"/>
            <a:ext cx="2439896"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Biophysical </a:t>
            </a:r>
          </a:p>
          <a:p>
            <a:pPr algn="ctr"/>
            <a:r>
              <a:rPr lang="en-US" sz="2200">
                <a:solidFill>
                  <a:schemeClr val="bg1"/>
                </a:solidFill>
                <a:latin typeface="Perpetua Titling MT" panose="02020502060505020804" pitchFamily="18" charset="0"/>
              </a:rPr>
              <a:t>Environments</a:t>
            </a:r>
          </a:p>
        </p:txBody>
      </p:sp>
      <p:sp>
        <p:nvSpPr>
          <p:cNvPr id="13" name="Text Box 167">
            <a:extLst>
              <a:ext uri="{FF2B5EF4-FFF2-40B4-BE49-F238E27FC236}">
                <a16:creationId xmlns:a16="http://schemas.microsoft.com/office/drawing/2014/main" id="{CAEF6D60-E84D-42CE-8BC6-4D3273C094F5}"/>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6</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27708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09836685-8DA0-4857-A8C3-7B07A80F2CEF}"/>
              </a:ext>
            </a:extLst>
          </p:cNvPr>
          <p:cNvSpPr/>
          <p:nvPr/>
        </p:nvSpPr>
        <p:spPr>
          <a:xfrm rot="3495135">
            <a:off x="1448055" y="2600554"/>
            <a:ext cx="2532306" cy="3989605"/>
          </a:xfrm>
          <a:prstGeom prst="ellipse">
            <a:avLst/>
          </a:prstGeom>
          <a:solidFill>
            <a:srgbClr val="70AD47">
              <a:lumMod val="75000"/>
              <a:alpha val="5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4B70D1F-1462-4503-9DCF-99C765C1B363}"/>
              </a:ext>
            </a:extLst>
          </p:cNvPr>
          <p:cNvSpPr txBox="1"/>
          <p:nvPr/>
        </p:nvSpPr>
        <p:spPr>
          <a:xfrm rot="19408054">
            <a:off x="586198" y="4642828"/>
            <a:ext cx="2413349"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Personal Experiences</a:t>
            </a:r>
          </a:p>
        </p:txBody>
      </p:sp>
      <p:sp>
        <p:nvSpPr>
          <p:cNvPr id="30" name="Rectangle 2">
            <a:extLst>
              <a:ext uri="{FF2B5EF4-FFF2-40B4-BE49-F238E27FC236}">
                <a16:creationId xmlns:a16="http://schemas.microsoft.com/office/drawing/2014/main" id="{5CC507FA-927B-430C-A8B4-D20A34AF699C}"/>
              </a:ext>
            </a:extLst>
          </p:cNvPr>
          <p:cNvSpPr txBox="1">
            <a:spLocks noChangeArrowheads="1"/>
          </p:cNvSpPr>
          <p:nvPr/>
        </p:nvSpPr>
        <p:spPr bwMode="auto">
          <a:xfrm>
            <a:off x="457200" y="345564"/>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Character?</a:t>
            </a:r>
            <a:endParaRPr lang="en-US" sz="4200" kern="0">
              <a:solidFill>
                <a:schemeClr val="bg1"/>
              </a:solidFill>
              <a:latin typeface="Calibri" panose="020F0502020204030204"/>
            </a:endParaRPr>
          </a:p>
        </p:txBody>
      </p:sp>
      <p:sp>
        <p:nvSpPr>
          <p:cNvPr id="31" name="Oval 30">
            <a:extLst>
              <a:ext uri="{FF2B5EF4-FFF2-40B4-BE49-F238E27FC236}">
                <a16:creationId xmlns:a16="http://schemas.microsoft.com/office/drawing/2014/main" id="{39F63C62-483E-4FC8-AFF4-CC3E4DA4480D}"/>
              </a:ext>
            </a:extLst>
          </p:cNvPr>
          <p:cNvSpPr/>
          <p:nvPr/>
        </p:nvSpPr>
        <p:spPr>
          <a:xfrm>
            <a:off x="2505727" y="1395235"/>
            <a:ext cx="2532306" cy="3989605"/>
          </a:xfrm>
          <a:prstGeom prst="ellipse">
            <a:avLst/>
          </a:prstGeom>
          <a:solidFill>
            <a:srgbClr val="ED7D31">
              <a:lumMod val="75000"/>
              <a:alpha val="50000"/>
            </a:srgbClr>
          </a:solidFill>
          <a:ln w="12700" cap="flat" cmpd="sng" algn="ctr">
            <a:solidFill>
              <a:srgbClr val="7E32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B7EB66-1077-497E-AA51-EF134D32D6A2}"/>
              </a:ext>
            </a:extLst>
          </p:cNvPr>
          <p:cNvSpPr txBox="1"/>
          <p:nvPr/>
        </p:nvSpPr>
        <p:spPr>
          <a:xfrm>
            <a:off x="2551932" y="2205145"/>
            <a:ext cx="2439896"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Biophysical </a:t>
            </a:r>
          </a:p>
          <a:p>
            <a:pPr algn="ctr"/>
            <a:r>
              <a:rPr lang="en-US" sz="2200">
                <a:solidFill>
                  <a:schemeClr val="bg1"/>
                </a:solidFill>
                <a:latin typeface="Perpetua Titling MT" panose="02020502060505020804" pitchFamily="18" charset="0"/>
              </a:rPr>
              <a:t>Environments</a:t>
            </a:r>
          </a:p>
        </p:txBody>
      </p:sp>
      <p:sp>
        <p:nvSpPr>
          <p:cNvPr id="13" name="Text Box 167">
            <a:extLst>
              <a:ext uri="{FF2B5EF4-FFF2-40B4-BE49-F238E27FC236}">
                <a16:creationId xmlns:a16="http://schemas.microsoft.com/office/drawing/2014/main" id="{CAEF6D60-E84D-42CE-8BC6-4D3273C094F5}"/>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6</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6952486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5F8E56F4-3F69-4DE0-8B3E-2AE738F387EC}"/>
              </a:ext>
            </a:extLst>
          </p:cNvPr>
          <p:cNvSpPr/>
          <p:nvPr/>
        </p:nvSpPr>
        <p:spPr>
          <a:xfrm rot="-3480000">
            <a:off x="3542984" y="2576904"/>
            <a:ext cx="2504753" cy="4033492"/>
          </a:xfrm>
          <a:prstGeom prst="ellipse">
            <a:avLst/>
          </a:prstGeom>
          <a:solidFill>
            <a:srgbClr val="00AC8B">
              <a:alpha val="50000"/>
            </a:srgbClr>
          </a:solidFill>
          <a:ln w="12700" cap="flat" cmpd="sng" algn="ctr">
            <a:solidFill>
              <a:srgbClr val="28939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9836685-8DA0-4857-A8C3-7B07A80F2CEF}"/>
              </a:ext>
            </a:extLst>
          </p:cNvPr>
          <p:cNvSpPr/>
          <p:nvPr/>
        </p:nvSpPr>
        <p:spPr>
          <a:xfrm rot="3495135">
            <a:off x="1448055" y="2600554"/>
            <a:ext cx="2532306" cy="3989605"/>
          </a:xfrm>
          <a:prstGeom prst="ellipse">
            <a:avLst/>
          </a:prstGeom>
          <a:solidFill>
            <a:srgbClr val="70AD47">
              <a:lumMod val="75000"/>
              <a:alpha val="5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4B70D1F-1462-4503-9DCF-99C765C1B363}"/>
              </a:ext>
            </a:extLst>
          </p:cNvPr>
          <p:cNvSpPr txBox="1"/>
          <p:nvPr/>
        </p:nvSpPr>
        <p:spPr>
          <a:xfrm rot="19408054">
            <a:off x="586198" y="4642828"/>
            <a:ext cx="2413349"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Personal Experiences</a:t>
            </a:r>
          </a:p>
        </p:txBody>
      </p:sp>
      <p:sp>
        <p:nvSpPr>
          <p:cNvPr id="29" name="TextBox 28">
            <a:extLst>
              <a:ext uri="{FF2B5EF4-FFF2-40B4-BE49-F238E27FC236}">
                <a16:creationId xmlns:a16="http://schemas.microsoft.com/office/drawing/2014/main" id="{3A6A0698-C9C3-4945-A868-368F0EB4D837}"/>
              </a:ext>
            </a:extLst>
          </p:cNvPr>
          <p:cNvSpPr txBox="1"/>
          <p:nvPr/>
        </p:nvSpPr>
        <p:spPr>
          <a:xfrm rot="1907896">
            <a:off x="4391804" y="4700461"/>
            <a:ext cx="2439896"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Symbolic Meanings</a:t>
            </a:r>
          </a:p>
        </p:txBody>
      </p:sp>
      <p:sp>
        <p:nvSpPr>
          <p:cNvPr id="30" name="Rectangle 2">
            <a:extLst>
              <a:ext uri="{FF2B5EF4-FFF2-40B4-BE49-F238E27FC236}">
                <a16:creationId xmlns:a16="http://schemas.microsoft.com/office/drawing/2014/main" id="{5CC507FA-927B-430C-A8B4-D20A34AF699C}"/>
              </a:ext>
            </a:extLst>
          </p:cNvPr>
          <p:cNvSpPr txBox="1">
            <a:spLocks noChangeArrowheads="1"/>
          </p:cNvSpPr>
          <p:nvPr/>
        </p:nvSpPr>
        <p:spPr bwMode="auto">
          <a:xfrm>
            <a:off x="457200" y="345564"/>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Character?</a:t>
            </a:r>
            <a:endParaRPr lang="en-US" sz="4200" kern="0">
              <a:solidFill>
                <a:schemeClr val="bg1"/>
              </a:solidFill>
              <a:latin typeface="Calibri" panose="020F0502020204030204"/>
            </a:endParaRPr>
          </a:p>
        </p:txBody>
      </p:sp>
      <p:sp>
        <p:nvSpPr>
          <p:cNvPr id="31" name="Oval 30">
            <a:extLst>
              <a:ext uri="{FF2B5EF4-FFF2-40B4-BE49-F238E27FC236}">
                <a16:creationId xmlns:a16="http://schemas.microsoft.com/office/drawing/2014/main" id="{39F63C62-483E-4FC8-AFF4-CC3E4DA4480D}"/>
              </a:ext>
            </a:extLst>
          </p:cNvPr>
          <p:cNvSpPr/>
          <p:nvPr/>
        </p:nvSpPr>
        <p:spPr>
          <a:xfrm>
            <a:off x="2505727" y="1395235"/>
            <a:ext cx="2532306" cy="3989605"/>
          </a:xfrm>
          <a:prstGeom prst="ellipse">
            <a:avLst/>
          </a:prstGeom>
          <a:solidFill>
            <a:srgbClr val="ED7D31">
              <a:lumMod val="75000"/>
              <a:alpha val="50000"/>
            </a:srgbClr>
          </a:solidFill>
          <a:ln w="12700" cap="flat" cmpd="sng" algn="ctr">
            <a:solidFill>
              <a:srgbClr val="7E32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B7EB66-1077-497E-AA51-EF134D32D6A2}"/>
              </a:ext>
            </a:extLst>
          </p:cNvPr>
          <p:cNvSpPr txBox="1"/>
          <p:nvPr/>
        </p:nvSpPr>
        <p:spPr>
          <a:xfrm>
            <a:off x="2551932" y="2205145"/>
            <a:ext cx="2439896"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Biophysical </a:t>
            </a:r>
          </a:p>
          <a:p>
            <a:pPr algn="ctr"/>
            <a:r>
              <a:rPr lang="en-US" sz="2200">
                <a:solidFill>
                  <a:schemeClr val="bg1"/>
                </a:solidFill>
                <a:latin typeface="Perpetua Titling MT" panose="02020502060505020804" pitchFamily="18" charset="0"/>
              </a:rPr>
              <a:t>Environments</a:t>
            </a:r>
          </a:p>
        </p:txBody>
      </p:sp>
      <p:sp>
        <p:nvSpPr>
          <p:cNvPr id="13" name="Text Box 167">
            <a:extLst>
              <a:ext uri="{FF2B5EF4-FFF2-40B4-BE49-F238E27FC236}">
                <a16:creationId xmlns:a16="http://schemas.microsoft.com/office/drawing/2014/main" id="{CAEF6D60-E84D-42CE-8BC6-4D3273C094F5}"/>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6</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264480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5F8E56F4-3F69-4DE0-8B3E-2AE738F387EC}"/>
              </a:ext>
            </a:extLst>
          </p:cNvPr>
          <p:cNvSpPr/>
          <p:nvPr/>
        </p:nvSpPr>
        <p:spPr>
          <a:xfrm rot="-3480000">
            <a:off x="3542984" y="2576904"/>
            <a:ext cx="2504753" cy="4033492"/>
          </a:xfrm>
          <a:prstGeom prst="ellipse">
            <a:avLst/>
          </a:prstGeom>
          <a:solidFill>
            <a:srgbClr val="00AC8B">
              <a:alpha val="50000"/>
            </a:srgbClr>
          </a:solidFill>
          <a:ln w="12700" cap="flat" cmpd="sng" algn="ctr">
            <a:solidFill>
              <a:srgbClr val="28939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9836685-8DA0-4857-A8C3-7B07A80F2CEF}"/>
              </a:ext>
            </a:extLst>
          </p:cNvPr>
          <p:cNvSpPr/>
          <p:nvPr/>
        </p:nvSpPr>
        <p:spPr>
          <a:xfrm rot="3495135">
            <a:off x="1448055" y="2600554"/>
            <a:ext cx="2532306" cy="3989605"/>
          </a:xfrm>
          <a:prstGeom prst="ellipse">
            <a:avLst/>
          </a:prstGeom>
          <a:solidFill>
            <a:srgbClr val="70AD47">
              <a:lumMod val="75000"/>
              <a:alpha val="5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4B70D1F-1462-4503-9DCF-99C765C1B363}"/>
              </a:ext>
            </a:extLst>
          </p:cNvPr>
          <p:cNvSpPr txBox="1"/>
          <p:nvPr/>
        </p:nvSpPr>
        <p:spPr>
          <a:xfrm rot="19408054">
            <a:off x="586198" y="4642828"/>
            <a:ext cx="2413349"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Personal Experiences</a:t>
            </a:r>
          </a:p>
        </p:txBody>
      </p:sp>
      <p:sp>
        <p:nvSpPr>
          <p:cNvPr id="29" name="TextBox 28">
            <a:extLst>
              <a:ext uri="{FF2B5EF4-FFF2-40B4-BE49-F238E27FC236}">
                <a16:creationId xmlns:a16="http://schemas.microsoft.com/office/drawing/2014/main" id="{3A6A0698-C9C3-4945-A868-368F0EB4D837}"/>
              </a:ext>
            </a:extLst>
          </p:cNvPr>
          <p:cNvSpPr txBox="1"/>
          <p:nvPr/>
        </p:nvSpPr>
        <p:spPr>
          <a:xfrm rot="1907896">
            <a:off x="4391804" y="4700461"/>
            <a:ext cx="2439896"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Symbolic Meanings</a:t>
            </a:r>
          </a:p>
        </p:txBody>
      </p:sp>
      <p:sp>
        <p:nvSpPr>
          <p:cNvPr id="30" name="Rectangle 2">
            <a:extLst>
              <a:ext uri="{FF2B5EF4-FFF2-40B4-BE49-F238E27FC236}">
                <a16:creationId xmlns:a16="http://schemas.microsoft.com/office/drawing/2014/main" id="{5CC507FA-927B-430C-A8B4-D20A34AF699C}"/>
              </a:ext>
            </a:extLst>
          </p:cNvPr>
          <p:cNvSpPr txBox="1">
            <a:spLocks noChangeArrowheads="1"/>
          </p:cNvSpPr>
          <p:nvPr/>
        </p:nvSpPr>
        <p:spPr bwMode="auto">
          <a:xfrm>
            <a:off x="457200" y="345564"/>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Character?</a:t>
            </a:r>
            <a:endParaRPr lang="en-US" sz="4200" kern="0">
              <a:solidFill>
                <a:schemeClr val="bg1"/>
              </a:solidFill>
              <a:latin typeface="Calibri" panose="020F0502020204030204"/>
            </a:endParaRPr>
          </a:p>
        </p:txBody>
      </p:sp>
      <p:sp>
        <p:nvSpPr>
          <p:cNvPr id="31" name="Oval 30">
            <a:extLst>
              <a:ext uri="{FF2B5EF4-FFF2-40B4-BE49-F238E27FC236}">
                <a16:creationId xmlns:a16="http://schemas.microsoft.com/office/drawing/2014/main" id="{39F63C62-483E-4FC8-AFF4-CC3E4DA4480D}"/>
              </a:ext>
            </a:extLst>
          </p:cNvPr>
          <p:cNvSpPr/>
          <p:nvPr/>
        </p:nvSpPr>
        <p:spPr>
          <a:xfrm>
            <a:off x="2505727" y="1395235"/>
            <a:ext cx="2532306" cy="3989605"/>
          </a:xfrm>
          <a:prstGeom prst="ellipse">
            <a:avLst/>
          </a:prstGeom>
          <a:solidFill>
            <a:srgbClr val="ED7D31">
              <a:lumMod val="75000"/>
              <a:alpha val="50000"/>
            </a:srgbClr>
          </a:solidFill>
          <a:ln w="12700" cap="flat" cmpd="sng" algn="ctr">
            <a:solidFill>
              <a:srgbClr val="7E32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reeform 10">
            <a:extLst>
              <a:ext uri="{FF2B5EF4-FFF2-40B4-BE49-F238E27FC236}">
                <a16:creationId xmlns:a16="http://schemas.microsoft.com/office/drawing/2014/main" id="{E0A3AE32-D1A2-4661-87D7-9D7FD71F0A66}"/>
              </a:ext>
            </a:extLst>
          </p:cNvPr>
          <p:cNvSpPr/>
          <p:nvPr/>
        </p:nvSpPr>
        <p:spPr>
          <a:xfrm>
            <a:off x="2921390" y="3105377"/>
            <a:ext cx="1690980" cy="2274112"/>
          </a:xfrm>
          <a:custGeom>
            <a:avLst/>
            <a:gdLst>
              <a:gd name="connsiteX0" fmla="*/ 867266 w 1739746"/>
              <a:gd name="connsiteY0" fmla="*/ 2413262 h 2413262"/>
              <a:gd name="connsiteX1" fmla="*/ 867266 w 1739746"/>
              <a:gd name="connsiteY1" fmla="*/ 2413262 h 2413262"/>
              <a:gd name="connsiteX2" fmla="*/ 961534 w 1739746"/>
              <a:gd name="connsiteY2" fmla="*/ 230956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41402 w 1739746"/>
              <a:gd name="connsiteY69" fmla="*/ 443060 h 2413262"/>
              <a:gd name="connsiteX70" fmla="*/ 113121 w 1739746"/>
              <a:gd name="connsiteY70" fmla="*/ 461913 h 2413262"/>
              <a:gd name="connsiteX71" fmla="*/ 94268 w 1739746"/>
              <a:gd name="connsiteY71" fmla="*/ 490194 h 2413262"/>
              <a:gd name="connsiteX72" fmla="*/ 75414 w 1739746"/>
              <a:gd name="connsiteY72" fmla="*/ 546755 h 2413262"/>
              <a:gd name="connsiteX73" fmla="*/ 47134 w 1739746"/>
              <a:gd name="connsiteY73" fmla="*/ 556181 h 2413262"/>
              <a:gd name="connsiteX74" fmla="*/ 28280 w 1739746"/>
              <a:gd name="connsiteY74" fmla="*/ 612742 h 2413262"/>
              <a:gd name="connsiteX75" fmla="*/ 0 w 1739746"/>
              <a:gd name="connsiteY75" fmla="*/ 669303 h 2413262"/>
              <a:gd name="connsiteX76" fmla="*/ 9427 w 1739746"/>
              <a:gd name="connsiteY76" fmla="*/ 1093509 h 2413262"/>
              <a:gd name="connsiteX77" fmla="*/ 28280 w 1739746"/>
              <a:gd name="connsiteY77" fmla="*/ 1150070 h 2413262"/>
              <a:gd name="connsiteX78" fmla="*/ 37707 w 1739746"/>
              <a:gd name="connsiteY78" fmla="*/ 1178351 h 2413262"/>
              <a:gd name="connsiteX79" fmla="*/ 65987 w 1739746"/>
              <a:gd name="connsiteY79" fmla="*/ 1300899 h 2413262"/>
              <a:gd name="connsiteX80" fmla="*/ 75414 w 1739746"/>
              <a:gd name="connsiteY80" fmla="*/ 1329179 h 2413262"/>
              <a:gd name="connsiteX81" fmla="*/ 84841 w 1739746"/>
              <a:gd name="connsiteY81" fmla="*/ 1357460 h 2413262"/>
              <a:gd name="connsiteX82" fmla="*/ 103695 w 1739746"/>
              <a:gd name="connsiteY82" fmla="*/ 1385740 h 2413262"/>
              <a:gd name="connsiteX83" fmla="*/ 122548 w 1739746"/>
              <a:gd name="connsiteY83" fmla="*/ 1442301 h 2413262"/>
              <a:gd name="connsiteX84" fmla="*/ 131975 w 1739746"/>
              <a:gd name="connsiteY84" fmla="*/ 1470581 h 2413262"/>
              <a:gd name="connsiteX85" fmla="*/ 150829 w 1739746"/>
              <a:gd name="connsiteY85" fmla="*/ 1498862 h 2413262"/>
              <a:gd name="connsiteX86" fmla="*/ 188536 w 1739746"/>
              <a:gd name="connsiteY86" fmla="*/ 1611984 h 2413262"/>
              <a:gd name="connsiteX87" fmla="*/ 197963 w 1739746"/>
              <a:gd name="connsiteY87" fmla="*/ 1640264 h 2413262"/>
              <a:gd name="connsiteX88" fmla="*/ 216816 w 1739746"/>
              <a:gd name="connsiteY88" fmla="*/ 1668544 h 2413262"/>
              <a:gd name="connsiteX89" fmla="*/ 226243 w 1739746"/>
              <a:gd name="connsiteY89" fmla="*/ 1696825 h 2413262"/>
              <a:gd name="connsiteX90" fmla="*/ 282804 w 1739746"/>
              <a:gd name="connsiteY90" fmla="*/ 1781666 h 2413262"/>
              <a:gd name="connsiteX91" fmla="*/ 320511 w 1739746"/>
              <a:gd name="connsiteY91" fmla="*/ 1838227 h 2413262"/>
              <a:gd name="connsiteX92" fmla="*/ 339365 w 1739746"/>
              <a:gd name="connsiteY92" fmla="*/ 1866507 h 2413262"/>
              <a:gd name="connsiteX93" fmla="*/ 367645 w 1739746"/>
              <a:gd name="connsiteY93" fmla="*/ 1885361 h 2413262"/>
              <a:gd name="connsiteX94" fmla="*/ 405352 w 1739746"/>
              <a:gd name="connsiteY94" fmla="*/ 1941922 h 2413262"/>
              <a:gd name="connsiteX95" fmla="*/ 443060 w 1739746"/>
              <a:gd name="connsiteY95" fmla="*/ 1998482 h 2413262"/>
              <a:gd name="connsiteX96" fmla="*/ 461913 w 1739746"/>
              <a:gd name="connsiteY96" fmla="*/ 2026763 h 2413262"/>
              <a:gd name="connsiteX97" fmla="*/ 490194 w 1739746"/>
              <a:gd name="connsiteY97" fmla="*/ 2045616 h 2413262"/>
              <a:gd name="connsiteX98" fmla="*/ 527901 w 1739746"/>
              <a:gd name="connsiteY98" fmla="*/ 2102177 h 2413262"/>
              <a:gd name="connsiteX99" fmla="*/ 584462 w 1739746"/>
              <a:gd name="connsiteY99" fmla="*/ 2158738 h 2413262"/>
              <a:gd name="connsiteX100" fmla="*/ 612742 w 1739746"/>
              <a:gd name="connsiteY100" fmla="*/ 2187019 h 2413262"/>
              <a:gd name="connsiteX101" fmla="*/ 641023 w 1739746"/>
              <a:gd name="connsiteY101" fmla="*/ 2205872 h 2413262"/>
              <a:gd name="connsiteX102" fmla="*/ 678730 w 1739746"/>
              <a:gd name="connsiteY102" fmla="*/ 2253006 h 2413262"/>
              <a:gd name="connsiteX103" fmla="*/ 725864 w 1739746"/>
              <a:gd name="connsiteY103" fmla="*/ 2290713 h 2413262"/>
              <a:gd name="connsiteX104" fmla="*/ 763571 w 1739746"/>
              <a:gd name="connsiteY104" fmla="*/ 2337847 h 2413262"/>
              <a:gd name="connsiteX105" fmla="*/ 791851 w 1739746"/>
              <a:gd name="connsiteY105" fmla="*/ 2356701 h 2413262"/>
              <a:gd name="connsiteX106" fmla="*/ 820132 w 1739746"/>
              <a:gd name="connsiteY106" fmla="*/ 2384981 h 2413262"/>
              <a:gd name="connsiteX107" fmla="*/ 867266 w 1739746"/>
              <a:gd name="connsiteY107" fmla="*/ 2413262 h 2413262"/>
              <a:gd name="connsiteX0" fmla="*/ 867266 w 1739746"/>
              <a:gd name="connsiteY0" fmla="*/ 2413262 h 2413262"/>
              <a:gd name="connsiteX1" fmla="*/ 867266 w 1739746"/>
              <a:gd name="connsiteY1" fmla="*/ 2413262 h 2413262"/>
              <a:gd name="connsiteX2" fmla="*/ 961534 w 1739746"/>
              <a:gd name="connsiteY2" fmla="*/ 230956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60452 w 1739746"/>
              <a:gd name="connsiteY69" fmla="*/ 385910 h 2413262"/>
              <a:gd name="connsiteX70" fmla="*/ 113121 w 1739746"/>
              <a:gd name="connsiteY70" fmla="*/ 461913 h 2413262"/>
              <a:gd name="connsiteX71" fmla="*/ 94268 w 1739746"/>
              <a:gd name="connsiteY71" fmla="*/ 490194 h 2413262"/>
              <a:gd name="connsiteX72" fmla="*/ 75414 w 1739746"/>
              <a:gd name="connsiteY72" fmla="*/ 546755 h 2413262"/>
              <a:gd name="connsiteX73" fmla="*/ 47134 w 1739746"/>
              <a:gd name="connsiteY73" fmla="*/ 556181 h 2413262"/>
              <a:gd name="connsiteX74" fmla="*/ 28280 w 1739746"/>
              <a:gd name="connsiteY74" fmla="*/ 612742 h 2413262"/>
              <a:gd name="connsiteX75" fmla="*/ 0 w 1739746"/>
              <a:gd name="connsiteY75" fmla="*/ 669303 h 2413262"/>
              <a:gd name="connsiteX76" fmla="*/ 9427 w 1739746"/>
              <a:gd name="connsiteY76" fmla="*/ 1093509 h 2413262"/>
              <a:gd name="connsiteX77" fmla="*/ 28280 w 1739746"/>
              <a:gd name="connsiteY77" fmla="*/ 1150070 h 2413262"/>
              <a:gd name="connsiteX78" fmla="*/ 37707 w 1739746"/>
              <a:gd name="connsiteY78" fmla="*/ 1178351 h 2413262"/>
              <a:gd name="connsiteX79" fmla="*/ 65987 w 1739746"/>
              <a:gd name="connsiteY79" fmla="*/ 1300899 h 2413262"/>
              <a:gd name="connsiteX80" fmla="*/ 75414 w 1739746"/>
              <a:gd name="connsiteY80" fmla="*/ 1329179 h 2413262"/>
              <a:gd name="connsiteX81" fmla="*/ 84841 w 1739746"/>
              <a:gd name="connsiteY81" fmla="*/ 1357460 h 2413262"/>
              <a:gd name="connsiteX82" fmla="*/ 103695 w 1739746"/>
              <a:gd name="connsiteY82" fmla="*/ 1385740 h 2413262"/>
              <a:gd name="connsiteX83" fmla="*/ 122548 w 1739746"/>
              <a:gd name="connsiteY83" fmla="*/ 1442301 h 2413262"/>
              <a:gd name="connsiteX84" fmla="*/ 131975 w 1739746"/>
              <a:gd name="connsiteY84" fmla="*/ 1470581 h 2413262"/>
              <a:gd name="connsiteX85" fmla="*/ 150829 w 1739746"/>
              <a:gd name="connsiteY85" fmla="*/ 1498862 h 2413262"/>
              <a:gd name="connsiteX86" fmla="*/ 188536 w 1739746"/>
              <a:gd name="connsiteY86" fmla="*/ 1611984 h 2413262"/>
              <a:gd name="connsiteX87" fmla="*/ 197963 w 1739746"/>
              <a:gd name="connsiteY87" fmla="*/ 1640264 h 2413262"/>
              <a:gd name="connsiteX88" fmla="*/ 216816 w 1739746"/>
              <a:gd name="connsiteY88" fmla="*/ 1668544 h 2413262"/>
              <a:gd name="connsiteX89" fmla="*/ 226243 w 1739746"/>
              <a:gd name="connsiteY89" fmla="*/ 1696825 h 2413262"/>
              <a:gd name="connsiteX90" fmla="*/ 282804 w 1739746"/>
              <a:gd name="connsiteY90" fmla="*/ 1781666 h 2413262"/>
              <a:gd name="connsiteX91" fmla="*/ 320511 w 1739746"/>
              <a:gd name="connsiteY91" fmla="*/ 1838227 h 2413262"/>
              <a:gd name="connsiteX92" fmla="*/ 339365 w 1739746"/>
              <a:gd name="connsiteY92" fmla="*/ 1866507 h 2413262"/>
              <a:gd name="connsiteX93" fmla="*/ 367645 w 1739746"/>
              <a:gd name="connsiteY93" fmla="*/ 1885361 h 2413262"/>
              <a:gd name="connsiteX94" fmla="*/ 405352 w 1739746"/>
              <a:gd name="connsiteY94" fmla="*/ 1941922 h 2413262"/>
              <a:gd name="connsiteX95" fmla="*/ 443060 w 1739746"/>
              <a:gd name="connsiteY95" fmla="*/ 1998482 h 2413262"/>
              <a:gd name="connsiteX96" fmla="*/ 461913 w 1739746"/>
              <a:gd name="connsiteY96" fmla="*/ 2026763 h 2413262"/>
              <a:gd name="connsiteX97" fmla="*/ 490194 w 1739746"/>
              <a:gd name="connsiteY97" fmla="*/ 2045616 h 2413262"/>
              <a:gd name="connsiteX98" fmla="*/ 527901 w 1739746"/>
              <a:gd name="connsiteY98" fmla="*/ 2102177 h 2413262"/>
              <a:gd name="connsiteX99" fmla="*/ 584462 w 1739746"/>
              <a:gd name="connsiteY99" fmla="*/ 2158738 h 2413262"/>
              <a:gd name="connsiteX100" fmla="*/ 612742 w 1739746"/>
              <a:gd name="connsiteY100" fmla="*/ 2187019 h 2413262"/>
              <a:gd name="connsiteX101" fmla="*/ 641023 w 1739746"/>
              <a:gd name="connsiteY101" fmla="*/ 2205872 h 2413262"/>
              <a:gd name="connsiteX102" fmla="*/ 678730 w 1739746"/>
              <a:gd name="connsiteY102" fmla="*/ 2253006 h 2413262"/>
              <a:gd name="connsiteX103" fmla="*/ 725864 w 1739746"/>
              <a:gd name="connsiteY103" fmla="*/ 2290713 h 2413262"/>
              <a:gd name="connsiteX104" fmla="*/ 763571 w 1739746"/>
              <a:gd name="connsiteY104" fmla="*/ 2337847 h 2413262"/>
              <a:gd name="connsiteX105" fmla="*/ 791851 w 1739746"/>
              <a:gd name="connsiteY105" fmla="*/ 2356701 h 2413262"/>
              <a:gd name="connsiteX106" fmla="*/ 820132 w 1739746"/>
              <a:gd name="connsiteY106" fmla="*/ 2384981 h 2413262"/>
              <a:gd name="connsiteX107" fmla="*/ 867266 w 1739746"/>
              <a:gd name="connsiteY107" fmla="*/ 2413262 h 2413262"/>
              <a:gd name="connsiteX0" fmla="*/ 867266 w 1739746"/>
              <a:gd name="connsiteY0" fmla="*/ 2413262 h 2413262"/>
              <a:gd name="connsiteX1" fmla="*/ 867266 w 1739746"/>
              <a:gd name="connsiteY1" fmla="*/ 2413262 h 2413262"/>
              <a:gd name="connsiteX2" fmla="*/ 961534 w 1739746"/>
              <a:gd name="connsiteY2" fmla="*/ 230956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60452 w 1739746"/>
              <a:gd name="connsiteY69" fmla="*/ 385910 h 2413262"/>
              <a:gd name="connsiteX70" fmla="*/ 113121 w 1739746"/>
              <a:gd name="connsiteY70" fmla="*/ 461913 h 2413262"/>
              <a:gd name="connsiteX71" fmla="*/ 94268 w 1739746"/>
              <a:gd name="connsiteY71" fmla="*/ 490194 h 2413262"/>
              <a:gd name="connsiteX72" fmla="*/ 47134 w 1739746"/>
              <a:gd name="connsiteY72" fmla="*/ 556181 h 2413262"/>
              <a:gd name="connsiteX73" fmla="*/ 28280 w 1739746"/>
              <a:gd name="connsiteY73" fmla="*/ 612742 h 2413262"/>
              <a:gd name="connsiteX74" fmla="*/ 0 w 1739746"/>
              <a:gd name="connsiteY74" fmla="*/ 669303 h 2413262"/>
              <a:gd name="connsiteX75" fmla="*/ 9427 w 1739746"/>
              <a:gd name="connsiteY75" fmla="*/ 1093509 h 2413262"/>
              <a:gd name="connsiteX76" fmla="*/ 28280 w 1739746"/>
              <a:gd name="connsiteY76" fmla="*/ 1150070 h 2413262"/>
              <a:gd name="connsiteX77" fmla="*/ 37707 w 1739746"/>
              <a:gd name="connsiteY77" fmla="*/ 1178351 h 2413262"/>
              <a:gd name="connsiteX78" fmla="*/ 65987 w 1739746"/>
              <a:gd name="connsiteY78" fmla="*/ 1300899 h 2413262"/>
              <a:gd name="connsiteX79" fmla="*/ 75414 w 1739746"/>
              <a:gd name="connsiteY79" fmla="*/ 1329179 h 2413262"/>
              <a:gd name="connsiteX80" fmla="*/ 84841 w 1739746"/>
              <a:gd name="connsiteY80" fmla="*/ 1357460 h 2413262"/>
              <a:gd name="connsiteX81" fmla="*/ 103695 w 1739746"/>
              <a:gd name="connsiteY81" fmla="*/ 1385740 h 2413262"/>
              <a:gd name="connsiteX82" fmla="*/ 122548 w 1739746"/>
              <a:gd name="connsiteY82" fmla="*/ 1442301 h 2413262"/>
              <a:gd name="connsiteX83" fmla="*/ 131975 w 1739746"/>
              <a:gd name="connsiteY83" fmla="*/ 1470581 h 2413262"/>
              <a:gd name="connsiteX84" fmla="*/ 150829 w 1739746"/>
              <a:gd name="connsiteY84" fmla="*/ 1498862 h 2413262"/>
              <a:gd name="connsiteX85" fmla="*/ 188536 w 1739746"/>
              <a:gd name="connsiteY85" fmla="*/ 1611984 h 2413262"/>
              <a:gd name="connsiteX86" fmla="*/ 197963 w 1739746"/>
              <a:gd name="connsiteY86" fmla="*/ 1640264 h 2413262"/>
              <a:gd name="connsiteX87" fmla="*/ 216816 w 1739746"/>
              <a:gd name="connsiteY87" fmla="*/ 1668544 h 2413262"/>
              <a:gd name="connsiteX88" fmla="*/ 226243 w 1739746"/>
              <a:gd name="connsiteY88" fmla="*/ 1696825 h 2413262"/>
              <a:gd name="connsiteX89" fmla="*/ 282804 w 1739746"/>
              <a:gd name="connsiteY89" fmla="*/ 1781666 h 2413262"/>
              <a:gd name="connsiteX90" fmla="*/ 320511 w 1739746"/>
              <a:gd name="connsiteY90" fmla="*/ 1838227 h 2413262"/>
              <a:gd name="connsiteX91" fmla="*/ 339365 w 1739746"/>
              <a:gd name="connsiteY91" fmla="*/ 1866507 h 2413262"/>
              <a:gd name="connsiteX92" fmla="*/ 367645 w 1739746"/>
              <a:gd name="connsiteY92" fmla="*/ 1885361 h 2413262"/>
              <a:gd name="connsiteX93" fmla="*/ 405352 w 1739746"/>
              <a:gd name="connsiteY93" fmla="*/ 1941922 h 2413262"/>
              <a:gd name="connsiteX94" fmla="*/ 443060 w 1739746"/>
              <a:gd name="connsiteY94" fmla="*/ 1998482 h 2413262"/>
              <a:gd name="connsiteX95" fmla="*/ 461913 w 1739746"/>
              <a:gd name="connsiteY95" fmla="*/ 2026763 h 2413262"/>
              <a:gd name="connsiteX96" fmla="*/ 490194 w 1739746"/>
              <a:gd name="connsiteY96" fmla="*/ 2045616 h 2413262"/>
              <a:gd name="connsiteX97" fmla="*/ 527901 w 1739746"/>
              <a:gd name="connsiteY97" fmla="*/ 2102177 h 2413262"/>
              <a:gd name="connsiteX98" fmla="*/ 584462 w 1739746"/>
              <a:gd name="connsiteY98" fmla="*/ 2158738 h 2413262"/>
              <a:gd name="connsiteX99" fmla="*/ 612742 w 1739746"/>
              <a:gd name="connsiteY99" fmla="*/ 2187019 h 2413262"/>
              <a:gd name="connsiteX100" fmla="*/ 641023 w 1739746"/>
              <a:gd name="connsiteY100" fmla="*/ 2205872 h 2413262"/>
              <a:gd name="connsiteX101" fmla="*/ 678730 w 1739746"/>
              <a:gd name="connsiteY101" fmla="*/ 2253006 h 2413262"/>
              <a:gd name="connsiteX102" fmla="*/ 725864 w 1739746"/>
              <a:gd name="connsiteY102" fmla="*/ 2290713 h 2413262"/>
              <a:gd name="connsiteX103" fmla="*/ 763571 w 1739746"/>
              <a:gd name="connsiteY103" fmla="*/ 2337847 h 2413262"/>
              <a:gd name="connsiteX104" fmla="*/ 791851 w 1739746"/>
              <a:gd name="connsiteY104" fmla="*/ 2356701 h 2413262"/>
              <a:gd name="connsiteX105" fmla="*/ 820132 w 1739746"/>
              <a:gd name="connsiteY105" fmla="*/ 2384981 h 2413262"/>
              <a:gd name="connsiteX106" fmla="*/ 867266 w 1739746"/>
              <a:gd name="connsiteY10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60452 w 1739746"/>
              <a:gd name="connsiteY69" fmla="*/ 385910 h 2413262"/>
              <a:gd name="connsiteX70" fmla="*/ 113121 w 1739746"/>
              <a:gd name="connsiteY70" fmla="*/ 461913 h 2413262"/>
              <a:gd name="connsiteX71" fmla="*/ 94268 w 1739746"/>
              <a:gd name="connsiteY71" fmla="*/ 490194 h 2413262"/>
              <a:gd name="connsiteX72" fmla="*/ 47134 w 1739746"/>
              <a:gd name="connsiteY72" fmla="*/ 556181 h 2413262"/>
              <a:gd name="connsiteX73" fmla="*/ 28280 w 1739746"/>
              <a:gd name="connsiteY73" fmla="*/ 612742 h 2413262"/>
              <a:gd name="connsiteX74" fmla="*/ 0 w 1739746"/>
              <a:gd name="connsiteY74" fmla="*/ 669303 h 2413262"/>
              <a:gd name="connsiteX75" fmla="*/ 9427 w 1739746"/>
              <a:gd name="connsiteY75" fmla="*/ 1093509 h 2413262"/>
              <a:gd name="connsiteX76" fmla="*/ 28280 w 1739746"/>
              <a:gd name="connsiteY76" fmla="*/ 1150070 h 2413262"/>
              <a:gd name="connsiteX77" fmla="*/ 37707 w 1739746"/>
              <a:gd name="connsiteY77" fmla="*/ 1178351 h 2413262"/>
              <a:gd name="connsiteX78" fmla="*/ 65987 w 1739746"/>
              <a:gd name="connsiteY78" fmla="*/ 1300899 h 2413262"/>
              <a:gd name="connsiteX79" fmla="*/ 75414 w 1739746"/>
              <a:gd name="connsiteY79" fmla="*/ 1329179 h 2413262"/>
              <a:gd name="connsiteX80" fmla="*/ 84841 w 1739746"/>
              <a:gd name="connsiteY80" fmla="*/ 1357460 h 2413262"/>
              <a:gd name="connsiteX81" fmla="*/ 103695 w 1739746"/>
              <a:gd name="connsiteY81" fmla="*/ 1385740 h 2413262"/>
              <a:gd name="connsiteX82" fmla="*/ 122548 w 1739746"/>
              <a:gd name="connsiteY82" fmla="*/ 1442301 h 2413262"/>
              <a:gd name="connsiteX83" fmla="*/ 131975 w 1739746"/>
              <a:gd name="connsiteY83" fmla="*/ 1470581 h 2413262"/>
              <a:gd name="connsiteX84" fmla="*/ 150829 w 1739746"/>
              <a:gd name="connsiteY84" fmla="*/ 1498862 h 2413262"/>
              <a:gd name="connsiteX85" fmla="*/ 188536 w 1739746"/>
              <a:gd name="connsiteY85" fmla="*/ 1611984 h 2413262"/>
              <a:gd name="connsiteX86" fmla="*/ 197963 w 1739746"/>
              <a:gd name="connsiteY86" fmla="*/ 1640264 h 2413262"/>
              <a:gd name="connsiteX87" fmla="*/ 216816 w 1739746"/>
              <a:gd name="connsiteY87" fmla="*/ 1668544 h 2413262"/>
              <a:gd name="connsiteX88" fmla="*/ 226243 w 1739746"/>
              <a:gd name="connsiteY88" fmla="*/ 1696825 h 2413262"/>
              <a:gd name="connsiteX89" fmla="*/ 282804 w 1739746"/>
              <a:gd name="connsiteY89" fmla="*/ 1781666 h 2413262"/>
              <a:gd name="connsiteX90" fmla="*/ 320511 w 1739746"/>
              <a:gd name="connsiteY90" fmla="*/ 1838227 h 2413262"/>
              <a:gd name="connsiteX91" fmla="*/ 339365 w 1739746"/>
              <a:gd name="connsiteY91" fmla="*/ 1866507 h 2413262"/>
              <a:gd name="connsiteX92" fmla="*/ 367645 w 1739746"/>
              <a:gd name="connsiteY92" fmla="*/ 1885361 h 2413262"/>
              <a:gd name="connsiteX93" fmla="*/ 405352 w 1739746"/>
              <a:gd name="connsiteY93" fmla="*/ 1941922 h 2413262"/>
              <a:gd name="connsiteX94" fmla="*/ 443060 w 1739746"/>
              <a:gd name="connsiteY94" fmla="*/ 1998482 h 2413262"/>
              <a:gd name="connsiteX95" fmla="*/ 461913 w 1739746"/>
              <a:gd name="connsiteY95" fmla="*/ 2026763 h 2413262"/>
              <a:gd name="connsiteX96" fmla="*/ 490194 w 1739746"/>
              <a:gd name="connsiteY96" fmla="*/ 2045616 h 2413262"/>
              <a:gd name="connsiteX97" fmla="*/ 527901 w 1739746"/>
              <a:gd name="connsiteY97" fmla="*/ 2102177 h 2413262"/>
              <a:gd name="connsiteX98" fmla="*/ 584462 w 1739746"/>
              <a:gd name="connsiteY98" fmla="*/ 2158738 h 2413262"/>
              <a:gd name="connsiteX99" fmla="*/ 612742 w 1739746"/>
              <a:gd name="connsiteY99" fmla="*/ 2187019 h 2413262"/>
              <a:gd name="connsiteX100" fmla="*/ 641023 w 1739746"/>
              <a:gd name="connsiteY100" fmla="*/ 2205872 h 2413262"/>
              <a:gd name="connsiteX101" fmla="*/ 678730 w 1739746"/>
              <a:gd name="connsiteY101" fmla="*/ 2253006 h 2413262"/>
              <a:gd name="connsiteX102" fmla="*/ 725864 w 1739746"/>
              <a:gd name="connsiteY102" fmla="*/ 2290713 h 2413262"/>
              <a:gd name="connsiteX103" fmla="*/ 763571 w 1739746"/>
              <a:gd name="connsiteY103" fmla="*/ 2337847 h 2413262"/>
              <a:gd name="connsiteX104" fmla="*/ 791851 w 1739746"/>
              <a:gd name="connsiteY104" fmla="*/ 2356701 h 2413262"/>
              <a:gd name="connsiteX105" fmla="*/ 820132 w 1739746"/>
              <a:gd name="connsiteY105" fmla="*/ 2384981 h 2413262"/>
              <a:gd name="connsiteX106" fmla="*/ 867266 w 1739746"/>
              <a:gd name="connsiteY10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385740 w 1739746"/>
              <a:gd name="connsiteY13" fmla="*/ 1828800 h 2413262"/>
              <a:gd name="connsiteX14" fmla="*/ 1423447 w 1739746"/>
              <a:gd name="connsiteY14" fmla="*/ 1772239 h 2413262"/>
              <a:gd name="connsiteX15" fmla="*/ 1442301 w 1739746"/>
              <a:gd name="connsiteY15" fmla="*/ 1743959 h 2413262"/>
              <a:gd name="connsiteX16" fmla="*/ 1461154 w 1739746"/>
              <a:gd name="connsiteY16" fmla="*/ 1715678 h 2413262"/>
              <a:gd name="connsiteX17" fmla="*/ 1489435 w 1739746"/>
              <a:gd name="connsiteY17" fmla="*/ 1696825 h 2413262"/>
              <a:gd name="connsiteX18" fmla="*/ 1536569 w 1739746"/>
              <a:gd name="connsiteY18" fmla="*/ 1621410 h 2413262"/>
              <a:gd name="connsiteX19" fmla="*/ 1555423 w 1739746"/>
              <a:gd name="connsiteY19" fmla="*/ 1564849 h 2413262"/>
              <a:gd name="connsiteX20" fmla="*/ 1574276 w 1739746"/>
              <a:gd name="connsiteY20" fmla="*/ 1536569 h 2413262"/>
              <a:gd name="connsiteX21" fmla="*/ 1602557 w 1739746"/>
              <a:gd name="connsiteY21" fmla="*/ 1480008 h 2413262"/>
              <a:gd name="connsiteX22" fmla="*/ 1630837 w 1739746"/>
              <a:gd name="connsiteY22" fmla="*/ 1385740 h 2413262"/>
              <a:gd name="connsiteX23" fmla="*/ 1640264 w 1739746"/>
              <a:gd name="connsiteY23" fmla="*/ 1357460 h 2413262"/>
              <a:gd name="connsiteX24" fmla="*/ 1649691 w 1739746"/>
              <a:gd name="connsiteY24" fmla="*/ 1329179 h 2413262"/>
              <a:gd name="connsiteX25" fmla="*/ 1687398 w 1739746"/>
              <a:gd name="connsiteY25" fmla="*/ 1244338 h 2413262"/>
              <a:gd name="connsiteX26" fmla="*/ 1715678 w 1739746"/>
              <a:gd name="connsiteY26" fmla="*/ 1159497 h 2413262"/>
              <a:gd name="connsiteX27" fmla="*/ 1725105 w 1739746"/>
              <a:gd name="connsiteY27" fmla="*/ 1131216 h 2413262"/>
              <a:gd name="connsiteX28" fmla="*/ 1725105 w 1739746"/>
              <a:gd name="connsiteY28" fmla="*/ 801278 h 2413262"/>
              <a:gd name="connsiteX29" fmla="*/ 1706251 w 1739746"/>
              <a:gd name="connsiteY29" fmla="*/ 744718 h 2413262"/>
              <a:gd name="connsiteX30" fmla="*/ 1696825 w 1739746"/>
              <a:gd name="connsiteY30" fmla="*/ 716437 h 2413262"/>
              <a:gd name="connsiteX31" fmla="*/ 1687398 w 1739746"/>
              <a:gd name="connsiteY31" fmla="*/ 688157 h 2413262"/>
              <a:gd name="connsiteX32" fmla="*/ 1668544 w 1739746"/>
              <a:gd name="connsiteY32" fmla="*/ 659876 h 2413262"/>
              <a:gd name="connsiteX33" fmla="*/ 1649691 w 1739746"/>
              <a:gd name="connsiteY33" fmla="*/ 603315 h 2413262"/>
              <a:gd name="connsiteX34" fmla="*/ 1640264 w 1739746"/>
              <a:gd name="connsiteY34" fmla="*/ 575035 h 2413262"/>
              <a:gd name="connsiteX35" fmla="*/ 1630837 w 1739746"/>
              <a:gd name="connsiteY35" fmla="*/ 546755 h 2413262"/>
              <a:gd name="connsiteX36" fmla="*/ 1611983 w 1739746"/>
              <a:gd name="connsiteY36" fmla="*/ 518474 h 2413262"/>
              <a:gd name="connsiteX37" fmla="*/ 1593130 w 1739746"/>
              <a:gd name="connsiteY37" fmla="*/ 443060 h 2413262"/>
              <a:gd name="connsiteX38" fmla="*/ 1536569 w 1739746"/>
              <a:gd name="connsiteY38" fmla="*/ 358219 h 2413262"/>
              <a:gd name="connsiteX39" fmla="*/ 1517715 w 1739746"/>
              <a:gd name="connsiteY39" fmla="*/ 329938 h 2413262"/>
              <a:gd name="connsiteX40" fmla="*/ 1498862 w 1739746"/>
              <a:gd name="connsiteY40" fmla="*/ 301658 h 2413262"/>
              <a:gd name="connsiteX41" fmla="*/ 1470581 w 1739746"/>
              <a:gd name="connsiteY41" fmla="*/ 292231 h 2413262"/>
              <a:gd name="connsiteX42" fmla="*/ 1423447 w 1739746"/>
              <a:gd name="connsiteY42" fmla="*/ 235670 h 2413262"/>
              <a:gd name="connsiteX43" fmla="*/ 1404594 w 1739746"/>
              <a:gd name="connsiteY43" fmla="*/ 207390 h 2413262"/>
              <a:gd name="connsiteX44" fmla="*/ 1319752 w 1739746"/>
              <a:gd name="connsiteY44" fmla="*/ 150829 h 2413262"/>
              <a:gd name="connsiteX45" fmla="*/ 1291472 w 1739746"/>
              <a:gd name="connsiteY45" fmla="*/ 131975 h 2413262"/>
              <a:gd name="connsiteX46" fmla="*/ 1263192 w 1739746"/>
              <a:gd name="connsiteY46" fmla="*/ 122548 h 2413262"/>
              <a:gd name="connsiteX47" fmla="*/ 1234911 w 1739746"/>
              <a:gd name="connsiteY47" fmla="*/ 103695 h 2413262"/>
              <a:gd name="connsiteX48" fmla="*/ 1178350 w 1739746"/>
              <a:gd name="connsiteY48" fmla="*/ 84841 h 2413262"/>
              <a:gd name="connsiteX49" fmla="*/ 1121790 w 1739746"/>
              <a:gd name="connsiteY49" fmla="*/ 65988 h 2413262"/>
              <a:gd name="connsiteX50" fmla="*/ 1093509 w 1739746"/>
              <a:gd name="connsiteY50" fmla="*/ 56561 h 2413262"/>
              <a:gd name="connsiteX51" fmla="*/ 961534 w 1739746"/>
              <a:gd name="connsiteY51" fmla="*/ 18854 h 2413262"/>
              <a:gd name="connsiteX52" fmla="*/ 933253 w 1739746"/>
              <a:gd name="connsiteY52" fmla="*/ 9427 h 2413262"/>
              <a:gd name="connsiteX53" fmla="*/ 904973 w 1739746"/>
              <a:gd name="connsiteY53" fmla="*/ 0 h 2413262"/>
              <a:gd name="connsiteX54" fmla="*/ 754144 w 1739746"/>
              <a:gd name="connsiteY54" fmla="*/ 18854 h 2413262"/>
              <a:gd name="connsiteX55" fmla="*/ 716437 w 1739746"/>
              <a:gd name="connsiteY55" fmla="*/ 28280 h 2413262"/>
              <a:gd name="connsiteX56" fmla="*/ 659876 w 1739746"/>
              <a:gd name="connsiteY56" fmla="*/ 47134 h 2413262"/>
              <a:gd name="connsiteX57" fmla="*/ 631596 w 1739746"/>
              <a:gd name="connsiteY57" fmla="*/ 65988 h 2413262"/>
              <a:gd name="connsiteX58" fmla="*/ 593888 w 1739746"/>
              <a:gd name="connsiteY58" fmla="*/ 75414 h 2413262"/>
              <a:gd name="connsiteX59" fmla="*/ 509047 w 1739746"/>
              <a:gd name="connsiteY59" fmla="*/ 94268 h 2413262"/>
              <a:gd name="connsiteX60" fmla="*/ 414779 w 1739746"/>
              <a:gd name="connsiteY60" fmla="*/ 141402 h 2413262"/>
              <a:gd name="connsiteX61" fmla="*/ 358218 w 1739746"/>
              <a:gd name="connsiteY61" fmla="*/ 160256 h 2413262"/>
              <a:gd name="connsiteX62" fmla="*/ 339365 w 1739746"/>
              <a:gd name="connsiteY62" fmla="*/ 188536 h 2413262"/>
              <a:gd name="connsiteX63" fmla="*/ 311084 w 1739746"/>
              <a:gd name="connsiteY63" fmla="*/ 197963 h 2413262"/>
              <a:gd name="connsiteX64" fmla="*/ 282804 w 1739746"/>
              <a:gd name="connsiteY64" fmla="*/ 216816 h 2413262"/>
              <a:gd name="connsiteX65" fmla="*/ 235670 w 1739746"/>
              <a:gd name="connsiteY65" fmla="*/ 273377 h 2413262"/>
              <a:gd name="connsiteX66" fmla="*/ 207390 w 1739746"/>
              <a:gd name="connsiteY66" fmla="*/ 292231 h 2413262"/>
              <a:gd name="connsiteX67" fmla="*/ 197963 w 1739746"/>
              <a:gd name="connsiteY67" fmla="*/ 329938 h 2413262"/>
              <a:gd name="connsiteX68" fmla="*/ 160452 w 1739746"/>
              <a:gd name="connsiteY68" fmla="*/ 385910 h 2413262"/>
              <a:gd name="connsiteX69" fmla="*/ 113121 w 1739746"/>
              <a:gd name="connsiteY69" fmla="*/ 461913 h 2413262"/>
              <a:gd name="connsiteX70" fmla="*/ 94268 w 1739746"/>
              <a:gd name="connsiteY70" fmla="*/ 490194 h 2413262"/>
              <a:gd name="connsiteX71" fmla="*/ 47134 w 1739746"/>
              <a:gd name="connsiteY71" fmla="*/ 556181 h 2413262"/>
              <a:gd name="connsiteX72" fmla="*/ 28280 w 1739746"/>
              <a:gd name="connsiteY72" fmla="*/ 612742 h 2413262"/>
              <a:gd name="connsiteX73" fmla="*/ 0 w 1739746"/>
              <a:gd name="connsiteY73" fmla="*/ 669303 h 2413262"/>
              <a:gd name="connsiteX74" fmla="*/ 9427 w 1739746"/>
              <a:gd name="connsiteY74" fmla="*/ 1093509 h 2413262"/>
              <a:gd name="connsiteX75" fmla="*/ 28280 w 1739746"/>
              <a:gd name="connsiteY75" fmla="*/ 1150070 h 2413262"/>
              <a:gd name="connsiteX76" fmla="*/ 37707 w 1739746"/>
              <a:gd name="connsiteY76" fmla="*/ 1178351 h 2413262"/>
              <a:gd name="connsiteX77" fmla="*/ 65987 w 1739746"/>
              <a:gd name="connsiteY77" fmla="*/ 1300899 h 2413262"/>
              <a:gd name="connsiteX78" fmla="*/ 75414 w 1739746"/>
              <a:gd name="connsiteY78" fmla="*/ 1329179 h 2413262"/>
              <a:gd name="connsiteX79" fmla="*/ 84841 w 1739746"/>
              <a:gd name="connsiteY79" fmla="*/ 1357460 h 2413262"/>
              <a:gd name="connsiteX80" fmla="*/ 103695 w 1739746"/>
              <a:gd name="connsiteY80" fmla="*/ 1385740 h 2413262"/>
              <a:gd name="connsiteX81" fmla="*/ 122548 w 1739746"/>
              <a:gd name="connsiteY81" fmla="*/ 1442301 h 2413262"/>
              <a:gd name="connsiteX82" fmla="*/ 131975 w 1739746"/>
              <a:gd name="connsiteY82" fmla="*/ 1470581 h 2413262"/>
              <a:gd name="connsiteX83" fmla="*/ 150829 w 1739746"/>
              <a:gd name="connsiteY83" fmla="*/ 1498862 h 2413262"/>
              <a:gd name="connsiteX84" fmla="*/ 188536 w 1739746"/>
              <a:gd name="connsiteY84" fmla="*/ 1611984 h 2413262"/>
              <a:gd name="connsiteX85" fmla="*/ 197963 w 1739746"/>
              <a:gd name="connsiteY85" fmla="*/ 1640264 h 2413262"/>
              <a:gd name="connsiteX86" fmla="*/ 216816 w 1739746"/>
              <a:gd name="connsiteY86" fmla="*/ 1668544 h 2413262"/>
              <a:gd name="connsiteX87" fmla="*/ 226243 w 1739746"/>
              <a:gd name="connsiteY87" fmla="*/ 1696825 h 2413262"/>
              <a:gd name="connsiteX88" fmla="*/ 282804 w 1739746"/>
              <a:gd name="connsiteY88" fmla="*/ 1781666 h 2413262"/>
              <a:gd name="connsiteX89" fmla="*/ 320511 w 1739746"/>
              <a:gd name="connsiteY89" fmla="*/ 1838227 h 2413262"/>
              <a:gd name="connsiteX90" fmla="*/ 339365 w 1739746"/>
              <a:gd name="connsiteY90" fmla="*/ 1866507 h 2413262"/>
              <a:gd name="connsiteX91" fmla="*/ 367645 w 1739746"/>
              <a:gd name="connsiteY91" fmla="*/ 1885361 h 2413262"/>
              <a:gd name="connsiteX92" fmla="*/ 405352 w 1739746"/>
              <a:gd name="connsiteY92" fmla="*/ 1941922 h 2413262"/>
              <a:gd name="connsiteX93" fmla="*/ 443060 w 1739746"/>
              <a:gd name="connsiteY93" fmla="*/ 1998482 h 2413262"/>
              <a:gd name="connsiteX94" fmla="*/ 461913 w 1739746"/>
              <a:gd name="connsiteY94" fmla="*/ 2026763 h 2413262"/>
              <a:gd name="connsiteX95" fmla="*/ 490194 w 1739746"/>
              <a:gd name="connsiteY95" fmla="*/ 2045616 h 2413262"/>
              <a:gd name="connsiteX96" fmla="*/ 527901 w 1739746"/>
              <a:gd name="connsiteY96" fmla="*/ 2102177 h 2413262"/>
              <a:gd name="connsiteX97" fmla="*/ 584462 w 1739746"/>
              <a:gd name="connsiteY97" fmla="*/ 2158738 h 2413262"/>
              <a:gd name="connsiteX98" fmla="*/ 612742 w 1739746"/>
              <a:gd name="connsiteY98" fmla="*/ 2187019 h 2413262"/>
              <a:gd name="connsiteX99" fmla="*/ 641023 w 1739746"/>
              <a:gd name="connsiteY99" fmla="*/ 2205872 h 2413262"/>
              <a:gd name="connsiteX100" fmla="*/ 678730 w 1739746"/>
              <a:gd name="connsiteY100" fmla="*/ 2253006 h 2413262"/>
              <a:gd name="connsiteX101" fmla="*/ 725864 w 1739746"/>
              <a:gd name="connsiteY101" fmla="*/ 2290713 h 2413262"/>
              <a:gd name="connsiteX102" fmla="*/ 763571 w 1739746"/>
              <a:gd name="connsiteY102" fmla="*/ 2337847 h 2413262"/>
              <a:gd name="connsiteX103" fmla="*/ 791851 w 1739746"/>
              <a:gd name="connsiteY103" fmla="*/ 2356701 h 2413262"/>
              <a:gd name="connsiteX104" fmla="*/ 820132 w 1739746"/>
              <a:gd name="connsiteY104" fmla="*/ 2384981 h 2413262"/>
              <a:gd name="connsiteX105" fmla="*/ 867266 w 1739746"/>
              <a:gd name="connsiteY105"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385740 w 1739746"/>
              <a:gd name="connsiteY13" fmla="*/ 1828800 h 2413262"/>
              <a:gd name="connsiteX14" fmla="*/ 1423447 w 1739746"/>
              <a:gd name="connsiteY14" fmla="*/ 1772239 h 2413262"/>
              <a:gd name="connsiteX15" fmla="*/ 1461154 w 1739746"/>
              <a:gd name="connsiteY15" fmla="*/ 1715678 h 2413262"/>
              <a:gd name="connsiteX16" fmla="*/ 1489435 w 1739746"/>
              <a:gd name="connsiteY16" fmla="*/ 1696825 h 2413262"/>
              <a:gd name="connsiteX17" fmla="*/ 1536569 w 1739746"/>
              <a:gd name="connsiteY17" fmla="*/ 1621410 h 2413262"/>
              <a:gd name="connsiteX18" fmla="*/ 1555423 w 1739746"/>
              <a:gd name="connsiteY18" fmla="*/ 1564849 h 2413262"/>
              <a:gd name="connsiteX19" fmla="*/ 1574276 w 1739746"/>
              <a:gd name="connsiteY19" fmla="*/ 1536569 h 2413262"/>
              <a:gd name="connsiteX20" fmla="*/ 1602557 w 1739746"/>
              <a:gd name="connsiteY20" fmla="*/ 1480008 h 2413262"/>
              <a:gd name="connsiteX21" fmla="*/ 1630837 w 1739746"/>
              <a:gd name="connsiteY21" fmla="*/ 1385740 h 2413262"/>
              <a:gd name="connsiteX22" fmla="*/ 1640264 w 1739746"/>
              <a:gd name="connsiteY22" fmla="*/ 1357460 h 2413262"/>
              <a:gd name="connsiteX23" fmla="*/ 1649691 w 1739746"/>
              <a:gd name="connsiteY23" fmla="*/ 1329179 h 2413262"/>
              <a:gd name="connsiteX24" fmla="*/ 1687398 w 1739746"/>
              <a:gd name="connsiteY24" fmla="*/ 1244338 h 2413262"/>
              <a:gd name="connsiteX25" fmla="*/ 1715678 w 1739746"/>
              <a:gd name="connsiteY25" fmla="*/ 1159497 h 2413262"/>
              <a:gd name="connsiteX26" fmla="*/ 1725105 w 1739746"/>
              <a:gd name="connsiteY26" fmla="*/ 1131216 h 2413262"/>
              <a:gd name="connsiteX27" fmla="*/ 1725105 w 1739746"/>
              <a:gd name="connsiteY27" fmla="*/ 801278 h 2413262"/>
              <a:gd name="connsiteX28" fmla="*/ 1706251 w 1739746"/>
              <a:gd name="connsiteY28" fmla="*/ 744718 h 2413262"/>
              <a:gd name="connsiteX29" fmla="*/ 1696825 w 1739746"/>
              <a:gd name="connsiteY29" fmla="*/ 716437 h 2413262"/>
              <a:gd name="connsiteX30" fmla="*/ 1687398 w 1739746"/>
              <a:gd name="connsiteY30" fmla="*/ 688157 h 2413262"/>
              <a:gd name="connsiteX31" fmla="*/ 1668544 w 1739746"/>
              <a:gd name="connsiteY31" fmla="*/ 659876 h 2413262"/>
              <a:gd name="connsiteX32" fmla="*/ 1649691 w 1739746"/>
              <a:gd name="connsiteY32" fmla="*/ 603315 h 2413262"/>
              <a:gd name="connsiteX33" fmla="*/ 1640264 w 1739746"/>
              <a:gd name="connsiteY33" fmla="*/ 575035 h 2413262"/>
              <a:gd name="connsiteX34" fmla="*/ 1630837 w 1739746"/>
              <a:gd name="connsiteY34" fmla="*/ 546755 h 2413262"/>
              <a:gd name="connsiteX35" fmla="*/ 1611983 w 1739746"/>
              <a:gd name="connsiteY35" fmla="*/ 518474 h 2413262"/>
              <a:gd name="connsiteX36" fmla="*/ 1593130 w 1739746"/>
              <a:gd name="connsiteY36" fmla="*/ 443060 h 2413262"/>
              <a:gd name="connsiteX37" fmla="*/ 1536569 w 1739746"/>
              <a:gd name="connsiteY37" fmla="*/ 358219 h 2413262"/>
              <a:gd name="connsiteX38" fmla="*/ 1517715 w 1739746"/>
              <a:gd name="connsiteY38" fmla="*/ 329938 h 2413262"/>
              <a:gd name="connsiteX39" fmla="*/ 1498862 w 1739746"/>
              <a:gd name="connsiteY39" fmla="*/ 301658 h 2413262"/>
              <a:gd name="connsiteX40" fmla="*/ 1470581 w 1739746"/>
              <a:gd name="connsiteY40" fmla="*/ 292231 h 2413262"/>
              <a:gd name="connsiteX41" fmla="*/ 1423447 w 1739746"/>
              <a:gd name="connsiteY41" fmla="*/ 235670 h 2413262"/>
              <a:gd name="connsiteX42" fmla="*/ 1404594 w 1739746"/>
              <a:gd name="connsiteY42" fmla="*/ 207390 h 2413262"/>
              <a:gd name="connsiteX43" fmla="*/ 1319752 w 1739746"/>
              <a:gd name="connsiteY43" fmla="*/ 150829 h 2413262"/>
              <a:gd name="connsiteX44" fmla="*/ 1291472 w 1739746"/>
              <a:gd name="connsiteY44" fmla="*/ 131975 h 2413262"/>
              <a:gd name="connsiteX45" fmla="*/ 1263192 w 1739746"/>
              <a:gd name="connsiteY45" fmla="*/ 122548 h 2413262"/>
              <a:gd name="connsiteX46" fmla="*/ 1234911 w 1739746"/>
              <a:gd name="connsiteY46" fmla="*/ 103695 h 2413262"/>
              <a:gd name="connsiteX47" fmla="*/ 1178350 w 1739746"/>
              <a:gd name="connsiteY47" fmla="*/ 84841 h 2413262"/>
              <a:gd name="connsiteX48" fmla="*/ 1121790 w 1739746"/>
              <a:gd name="connsiteY48" fmla="*/ 65988 h 2413262"/>
              <a:gd name="connsiteX49" fmla="*/ 1093509 w 1739746"/>
              <a:gd name="connsiteY49" fmla="*/ 56561 h 2413262"/>
              <a:gd name="connsiteX50" fmla="*/ 961534 w 1739746"/>
              <a:gd name="connsiteY50" fmla="*/ 18854 h 2413262"/>
              <a:gd name="connsiteX51" fmla="*/ 933253 w 1739746"/>
              <a:gd name="connsiteY51" fmla="*/ 9427 h 2413262"/>
              <a:gd name="connsiteX52" fmla="*/ 904973 w 1739746"/>
              <a:gd name="connsiteY52" fmla="*/ 0 h 2413262"/>
              <a:gd name="connsiteX53" fmla="*/ 754144 w 1739746"/>
              <a:gd name="connsiteY53" fmla="*/ 18854 h 2413262"/>
              <a:gd name="connsiteX54" fmla="*/ 716437 w 1739746"/>
              <a:gd name="connsiteY54" fmla="*/ 28280 h 2413262"/>
              <a:gd name="connsiteX55" fmla="*/ 659876 w 1739746"/>
              <a:gd name="connsiteY55" fmla="*/ 47134 h 2413262"/>
              <a:gd name="connsiteX56" fmla="*/ 631596 w 1739746"/>
              <a:gd name="connsiteY56" fmla="*/ 65988 h 2413262"/>
              <a:gd name="connsiteX57" fmla="*/ 593888 w 1739746"/>
              <a:gd name="connsiteY57" fmla="*/ 75414 h 2413262"/>
              <a:gd name="connsiteX58" fmla="*/ 509047 w 1739746"/>
              <a:gd name="connsiteY58" fmla="*/ 94268 h 2413262"/>
              <a:gd name="connsiteX59" fmla="*/ 414779 w 1739746"/>
              <a:gd name="connsiteY59" fmla="*/ 141402 h 2413262"/>
              <a:gd name="connsiteX60" fmla="*/ 358218 w 1739746"/>
              <a:gd name="connsiteY60" fmla="*/ 160256 h 2413262"/>
              <a:gd name="connsiteX61" fmla="*/ 339365 w 1739746"/>
              <a:gd name="connsiteY61" fmla="*/ 188536 h 2413262"/>
              <a:gd name="connsiteX62" fmla="*/ 311084 w 1739746"/>
              <a:gd name="connsiteY62" fmla="*/ 197963 h 2413262"/>
              <a:gd name="connsiteX63" fmla="*/ 282804 w 1739746"/>
              <a:gd name="connsiteY63" fmla="*/ 216816 h 2413262"/>
              <a:gd name="connsiteX64" fmla="*/ 235670 w 1739746"/>
              <a:gd name="connsiteY64" fmla="*/ 273377 h 2413262"/>
              <a:gd name="connsiteX65" fmla="*/ 207390 w 1739746"/>
              <a:gd name="connsiteY65" fmla="*/ 292231 h 2413262"/>
              <a:gd name="connsiteX66" fmla="*/ 197963 w 1739746"/>
              <a:gd name="connsiteY66" fmla="*/ 329938 h 2413262"/>
              <a:gd name="connsiteX67" fmla="*/ 160452 w 1739746"/>
              <a:gd name="connsiteY67" fmla="*/ 385910 h 2413262"/>
              <a:gd name="connsiteX68" fmla="*/ 113121 w 1739746"/>
              <a:gd name="connsiteY68" fmla="*/ 461913 h 2413262"/>
              <a:gd name="connsiteX69" fmla="*/ 94268 w 1739746"/>
              <a:gd name="connsiteY69" fmla="*/ 490194 h 2413262"/>
              <a:gd name="connsiteX70" fmla="*/ 47134 w 1739746"/>
              <a:gd name="connsiteY70" fmla="*/ 556181 h 2413262"/>
              <a:gd name="connsiteX71" fmla="*/ 28280 w 1739746"/>
              <a:gd name="connsiteY71" fmla="*/ 612742 h 2413262"/>
              <a:gd name="connsiteX72" fmla="*/ 0 w 1739746"/>
              <a:gd name="connsiteY72" fmla="*/ 669303 h 2413262"/>
              <a:gd name="connsiteX73" fmla="*/ 9427 w 1739746"/>
              <a:gd name="connsiteY73" fmla="*/ 1093509 h 2413262"/>
              <a:gd name="connsiteX74" fmla="*/ 28280 w 1739746"/>
              <a:gd name="connsiteY74" fmla="*/ 1150070 h 2413262"/>
              <a:gd name="connsiteX75" fmla="*/ 37707 w 1739746"/>
              <a:gd name="connsiteY75" fmla="*/ 1178351 h 2413262"/>
              <a:gd name="connsiteX76" fmla="*/ 65987 w 1739746"/>
              <a:gd name="connsiteY76" fmla="*/ 1300899 h 2413262"/>
              <a:gd name="connsiteX77" fmla="*/ 75414 w 1739746"/>
              <a:gd name="connsiteY77" fmla="*/ 1329179 h 2413262"/>
              <a:gd name="connsiteX78" fmla="*/ 84841 w 1739746"/>
              <a:gd name="connsiteY78" fmla="*/ 1357460 h 2413262"/>
              <a:gd name="connsiteX79" fmla="*/ 103695 w 1739746"/>
              <a:gd name="connsiteY79" fmla="*/ 1385740 h 2413262"/>
              <a:gd name="connsiteX80" fmla="*/ 122548 w 1739746"/>
              <a:gd name="connsiteY80" fmla="*/ 1442301 h 2413262"/>
              <a:gd name="connsiteX81" fmla="*/ 131975 w 1739746"/>
              <a:gd name="connsiteY81" fmla="*/ 1470581 h 2413262"/>
              <a:gd name="connsiteX82" fmla="*/ 150829 w 1739746"/>
              <a:gd name="connsiteY82" fmla="*/ 1498862 h 2413262"/>
              <a:gd name="connsiteX83" fmla="*/ 188536 w 1739746"/>
              <a:gd name="connsiteY83" fmla="*/ 1611984 h 2413262"/>
              <a:gd name="connsiteX84" fmla="*/ 197963 w 1739746"/>
              <a:gd name="connsiteY84" fmla="*/ 1640264 h 2413262"/>
              <a:gd name="connsiteX85" fmla="*/ 216816 w 1739746"/>
              <a:gd name="connsiteY85" fmla="*/ 1668544 h 2413262"/>
              <a:gd name="connsiteX86" fmla="*/ 226243 w 1739746"/>
              <a:gd name="connsiteY86" fmla="*/ 1696825 h 2413262"/>
              <a:gd name="connsiteX87" fmla="*/ 282804 w 1739746"/>
              <a:gd name="connsiteY87" fmla="*/ 1781666 h 2413262"/>
              <a:gd name="connsiteX88" fmla="*/ 320511 w 1739746"/>
              <a:gd name="connsiteY88" fmla="*/ 1838227 h 2413262"/>
              <a:gd name="connsiteX89" fmla="*/ 339365 w 1739746"/>
              <a:gd name="connsiteY89" fmla="*/ 1866507 h 2413262"/>
              <a:gd name="connsiteX90" fmla="*/ 367645 w 1739746"/>
              <a:gd name="connsiteY90" fmla="*/ 1885361 h 2413262"/>
              <a:gd name="connsiteX91" fmla="*/ 405352 w 1739746"/>
              <a:gd name="connsiteY91" fmla="*/ 1941922 h 2413262"/>
              <a:gd name="connsiteX92" fmla="*/ 443060 w 1739746"/>
              <a:gd name="connsiteY92" fmla="*/ 1998482 h 2413262"/>
              <a:gd name="connsiteX93" fmla="*/ 461913 w 1739746"/>
              <a:gd name="connsiteY93" fmla="*/ 2026763 h 2413262"/>
              <a:gd name="connsiteX94" fmla="*/ 490194 w 1739746"/>
              <a:gd name="connsiteY94" fmla="*/ 2045616 h 2413262"/>
              <a:gd name="connsiteX95" fmla="*/ 527901 w 1739746"/>
              <a:gd name="connsiteY95" fmla="*/ 2102177 h 2413262"/>
              <a:gd name="connsiteX96" fmla="*/ 584462 w 1739746"/>
              <a:gd name="connsiteY96" fmla="*/ 2158738 h 2413262"/>
              <a:gd name="connsiteX97" fmla="*/ 612742 w 1739746"/>
              <a:gd name="connsiteY97" fmla="*/ 2187019 h 2413262"/>
              <a:gd name="connsiteX98" fmla="*/ 641023 w 1739746"/>
              <a:gd name="connsiteY98" fmla="*/ 2205872 h 2413262"/>
              <a:gd name="connsiteX99" fmla="*/ 678730 w 1739746"/>
              <a:gd name="connsiteY99" fmla="*/ 2253006 h 2413262"/>
              <a:gd name="connsiteX100" fmla="*/ 725864 w 1739746"/>
              <a:gd name="connsiteY100" fmla="*/ 2290713 h 2413262"/>
              <a:gd name="connsiteX101" fmla="*/ 763571 w 1739746"/>
              <a:gd name="connsiteY101" fmla="*/ 2337847 h 2413262"/>
              <a:gd name="connsiteX102" fmla="*/ 791851 w 1739746"/>
              <a:gd name="connsiteY102" fmla="*/ 2356701 h 2413262"/>
              <a:gd name="connsiteX103" fmla="*/ 820132 w 1739746"/>
              <a:gd name="connsiteY103" fmla="*/ 2384981 h 2413262"/>
              <a:gd name="connsiteX104" fmla="*/ 867266 w 1739746"/>
              <a:gd name="connsiteY104"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385740 w 1739746"/>
              <a:gd name="connsiteY13" fmla="*/ 1828800 h 2413262"/>
              <a:gd name="connsiteX14" fmla="*/ 1461154 w 1739746"/>
              <a:gd name="connsiteY14" fmla="*/ 1715678 h 2413262"/>
              <a:gd name="connsiteX15" fmla="*/ 1489435 w 1739746"/>
              <a:gd name="connsiteY15" fmla="*/ 1696825 h 2413262"/>
              <a:gd name="connsiteX16" fmla="*/ 1536569 w 1739746"/>
              <a:gd name="connsiteY16" fmla="*/ 1621410 h 2413262"/>
              <a:gd name="connsiteX17" fmla="*/ 1555423 w 1739746"/>
              <a:gd name="connsiteY17" fmla="*/ 1564849 h 2413262"/>
              <a:gd name="connsiteX18" fmla="*/ 1574276 w 1739746"/>
              <a:gd name="connsiteY18" fmla="*/ 1536569 h 2413262"/>
              <a:gd name="connsiteX19" fmla="*/ 1602557 w 1739746"/>
              <a:gd name="connsiteY19" fmla="*/ 1480008 h 2413262"/>
              <a:gd name="connsiteX20" fmla="*/ 1630837 w 1739746"/>
              <a:gd name="connsiteY20" fmla="*/ 1385740 h 2413262"/>
              <a:gd name="connsiteX21" fmla="*/ 1640264 w 1739746"/>
              <a:gd name="connsiteY21" fmla="*/ 1357460 h 2413262"/>
              <a:gd name="connsiteX22" fmla="*/ 1649691 w 1739746"/>
              <a:gd name="connsiteY22" fmla="*/ 1329179 h 2413262"/>
              <a:gd name="connsiteX23" fmla="*/ 1687398 w 1739746"/>
              <a:gd name="connsiteY23" fmla="*/ 1244338 h 2413262"/>
              <a:gd name="connsiteX24" fmla="*/ 1715678 w 1739746"/>
              <a:gd name="connsiteY24" fmla="*/ 1159497 h 2413262"/>
              <a:gd name="connsiteX25" fmla="*/ 1725105 w 1739746"/>
              <a:gd name="connsiteY25" fmla="*/ 1131216 h 2413262"/>
              <a:gd name="connsiteX26" fmla="*/ 1725105 w 1739746"/>
              <a:gd name="connsiteY26" fmla="*/ 801278 h 2413262"/>
              <a:gd name="connsiteX27" fmla="*/ 1706251 w 1739746"/>
              <a:gd name="connsiteY27" fmla="*/ 744718 h 2413262"/>
              <a:gd name="connsiteX28" fmla="*/ 1696825 w 1739746"/>
              <a:gd name="connsiteY28" fmla="*/ 716437 h 2413262"/>
              <a:gd name="connsiteX29" fmla="*/ 1687398 w 1739746"/>
              <a:gd name="connsiteY29" fmla="*/ 688157 h 2413262"/>
              <a:gd name="connsiteX30" fmla="*/ 1668544 w 1739746"/>
              <a:gd name="connsiteY30" fmla="*/ 659876 h 2413262"/>
              <a:gd name="connsiteX31" fmla="*/ 1649691 w 1739746"/>
              <a:gd name="connsiteY31" fmla="*/ 603315 h 2413262"/>
              <a:gd name="connsiteX32" fmla="*/ 1640264 w 1739746"/>
              <a:gd name="connsiteY32" fmla="*/ 575035 h 2413262"/>
              <a:gd name="connsiteX33" fmla="*/ 1630837 w 1739746"/>
              <a:gd name="connsiteY33" fmla="*/ 546755 h 2413262"/>
              <a:gd name="connsiteX34" fmla="*/ 1611983 w 1739746"/>
              <a:gd name="connsiteY34" fmla="*/ 518474 h 2413262"/>
              <a:gd name="connsiteX35" fmla="*/ 1593130 w 1739746"/>
              <a:gd name="connsiteY35" fmla="*/ 443060 h 2413262"/>
              <a:gd name="connsiteX36" fmla="*/ 1536569 w 1739746"/>
              <a:gd name="connsiteY36" fmla="*/ 358219 h 2413262"/>
              <a:gd name="connsiteX37" fmla="*/ 1517715 w 1739746"/>
              <a:gd name="connsiteY37" fmla="*/ 329938 h 2413262"/>
              <a:gd name="connsiteX38" fmla="*/ 1498862 w 1739746"/>
              <a:gd name="connsiteY38" fmla="*/ 301658 h 2413262"/>
              <a:gd name="connsiteX39" fmla="*/ 1470581 w 1739746"/>
              <a:gd name="connsiteY39" fmla="*/ 292231 h 2413262"/>
              <a:gd name="connsiteX40" fmla="*/ 1423447 w 1739746"/>
              <a:gd name="connsiteY40" fmla="*/ 235670 h 2413262"/>
              <a:gd name="connsiteX41" fmla="*/ 1404594 w 1739746"/>
              <a:gd name="connsiteY41" fmla="*/ 207390 h 2413262"/>
              <a:gd name="connsiteX42" fmla="*/ 1319752 w 1739746"/>
              <a:gd name="connsiteY42" fmla="*/ 150829 h 2413262"/>
              <a:gd name="connsiteX43" fmla="*/ 1291472 w 1739746"/>
              <a:gd name="connsiteY43" fmla="*/ 131975 h 2413262"/>
              <a:gd name="connsiteX44" fmla="*/ 1263192 w 1739746"/>
              <a:gd name="connsiteY44" fmla="*/ 122548 h 2413262"/>
              <a:gd name="connsiteX45" fmla="*/ 1234911 w 1739746"/>
              <a:gd name="connsiteY45" fmla="*/ 103695 h 2413262"/>
              <a:gd name="connsiteX46" fmla="*/ 1178350 w 1739746"/>
              <a:gd name="connsiteY46" fmla="*/ 84841 h 2413262"/>
              <a:gd name="connsiteX47" fmla="*/ 1121790 w 1739746"/>
              <a:gd name="connsiteY47" fmla="*/ 65988 h 2413262"/>
              <a:gd name="connsiteX48" fmla="*/ 1093509 w 1739746"/>
              <a:gd name="connsiteY48" fmla="*/ 56561 h 2413262"/>
              <a:gd name="connsiteX49" fmla="*/ 961534 w 1739746"/>
              <a:gd name="connsiteY49" fmla="*/ 18854 h 2413262"/>
              <a:gd name="connsiteX50" fmla="*/ 933253 w 1739746"/>
              <a:gd name="connsiteY50" fmla="*/ 9427 h 2413262"/>
              <a:gd name="connsiteX51" fmla="*/ 904973 w 1739746"/>
              <a:gd name="connsiteY51" fmla="*/ 0 h 2413262"/>
              <a:gd name="connsiteX52" fmla="*/ 754144 w 1739746"/>
              <a:gd name="connsiteY52" fmla="*/ 18854 h 2413262"/>
              <a:gd name="connsiteX53" fmla="*/ 716437 w 1739746"/>
              <a:gd name="connsiteY53" fmla="*/ 28280 h 2413262"/>
              <a:gd name="connsiteX54" fmla="*/ 659876 w 1739746"/>
              <a:gd name="connsiteY54" fmla="*/ 47134 h 2413262"/>
              <a:gd name="connsiteX55" fmla="*/ 631596 w 1739746"/>
              <a:gd name="connsiteY55" fmla="*/ 65988 h 2413262"/>
              <a:gd name="connsiteX56" fmla="*/ 593888 w 1739746"/>
              <a:gd name="connsiteY56" fmla="*/ 75414 h 2413262"/>
              <a:gd name="connsiteX57" fmla="*/ 509047 w 1739746"/>
              <a:gd name="connsiteY57" fmla="*/ 94268 h 2413262"/>
              <a:gd name="connsiteX58" fmla="*/ 414779 w 1739746"/>
              <a:gd name="connsiteY58" fmla="*/ 141402 h 2413262"/>
              <a:gd name="connsiteX59" fmla="*/ 358218 w 1739746"/>
              <a:gd name="connsiteY59" fmla="*/ 160256 h 2413262"/>
              <a:gd name="connsiteX60" fmla="*/ 339365 w 1739746"/>
              <a:gd name="connsiteY60" fmla="*/ 188536 h 2413262"/>
              <a:gd name="connsiteX61" fmla="*/ 311084 w 1739746"/>
              <a:gd name="connsiteY61" fmla="*/ 197963 h 2413262"/>
              <a:gd name="connsiteX62" fmla="*/ 282804 w 1739746"/>
              <a:gd name="connsiteY62" fmla="*/ 216816 h 2413262"/>
              <a:gd name="connsiteX63" fmla="*/ 235670 w 1739746"/>
              <a:gd name="connsiteY63" fmla="*/ 273377 h 2413262"/>
              <a:gd name="connsiteX64" fmla="*/ 207390 w 1739746"/>
              <a:gd name="connsiteY64" fmla="*/ 292231 h 2413262"/>
              <a:gd name="connsiteX65" fmla="*/ 197963 w 1739746"/>
              <a:gd name="connsiteY65" fmla="*/ 329938 h 2413262"/>
              <a:gd name="connsiteX66" fmla="*/ 160452 w 1739746"/>
              <a:gd name="connsiteY66" fmla="*/ 385910 h 2413262"/>
              <a:gd name="connsiteX67" fmla="*/ 113121 w 1739746"/>
              <a:gd name="connsiteY67" fmla="*/ 461913 h 2413262"/>
              <a:gd name="connsiteX68" fmla="*/ 94268 w 1739746"/>
              <a:gd name="connsiteY68" fmla="*/ 490194 h 2413262"/>
              <a:gd name="connsiteX69" fmla="*/ 47134 w 1739746"/>
              <a:gd name="connsiteY69" fmla="*/ 556181 h 2413262"/>
              <a:gd name="connsiteX70" fmla="*/ 28280 w 1739746"/>
              <a:gd name="connsiteY70" fmla="*/ 612742 h 2413262"/>
              <a:gd name="connsiteX71" fmla="*/ 0 w 1739746"/>
              <a:gd name="connsiteY71" fmla="*/ 669303 h 2413262"/>
              <a:gd name="connsiteX72" fmla="*/ 9427 w 1739746"/>
              <a:gd name="connsiteY72" fmla="*/ 1093509 h 2413262"/>
              <a:gd name="connsiteX73" fmla="*/ 28280 w 1739746"/>
              <a:gd name="connsiteY73" fmla="*/ 1150070 h 2413262"/>
              <a:gd name="connsiteX74" fmla="*/ 37707 w 1739746"/>
              <a:gd name="connsiteY74" fmla="*/ 1178351 h 2413262"/>
              <a:gd name="connsiteX75" fmla="*/ 65987 w 1739746"/>
              <a:gd name="connsiteY75" fmla="*/ 1300899 h 2413262"/>
              <a:gd name="connsiteX76" fmla="*/ 75414 w 1739746"/>
              <a:gd name="connsiteY76" fmla="*/ 1329179 h 2413262"/>
              <a:gd name="connsiteX77" fmla="*/ 84841 w 1739746"/>
              <a:gd name="connsiteY77" fmla="*/ 1357460 h 2413262"/>
              <a:gd name="connsiteX78" fmla="*/ 103695 w 1739746"/>
              <a:gd name="connsiteY78" fmla="*/ 1385740 h 2413262"/>
              <a:gd name="connsiteX79" fmla="*/ 122548 w 1739746"/>
              <a:gd name="connsiteY79" fmla="*/ 1442301 h 2413262"/>
              <a:gd name="connsiteX80" fmla="*/ 131975 w 1739746"/>
              <a:gd name="connsiteY80" fmla="*/ 1470581 h 2413262"/>
              <a:gd name="connsiteX81" fmla="*/ 150829 w 1739746"/>
              <a:gd name="connsiteY81" fmla="*/ 1498862 h 2413262"/>
              <a:gd name="connsiteX82" fmla="*/ 188536 w 1739746"/>
              <a:gd name="connsiteY82" fmla="*/ 1611984 h 2413262"/>
              <a:gd name="connsiteX83" fmla="*/ 197963 w 1739746"/>
              <a:gd name="connsiteY83" fmla="*/ 1640264 h 2413262"/>
              <a:gd name="connsiteX84" fmla="*/ 216816 w 1739746"/>
              <a:gd name="connsiteY84" fmla="*/ 1668544 h 2413262"/>
              <a:gd name="connsiteX85" fmla="*/ 226243 w 1739746"/>
              <a:gd name="connsiteY85" fmla="*/ 1696825 h 2413262"/>
              <a:gd name="connsiteX86" fmla="*/ 282804 w 1739746"/>
              <a:gd name="connsiteY86" fmla="*/ 1781666 h 2413262"/>
              <a:gd name="connsiteX87" fmla="*/ 320511 w 1739746"/>
              <a:gd name="connsiteY87" fmla="*/ 1838227 h 2413262"/>
              <a:gd name="connsiteX88" fmla="*/ 339365 w 1739746"/>
              <a:gd name="connsiteY88" fmla="*/ 1866507 h 2413262"/>
              <a:gd name="connsiteX89" fmla="*/ 367645 w 1739746"/>
              <a:gd name="connsiteY89" fmla="*/ 1885361 h 2413262"/>
              <a:gd name="connsiteX90" fmla="*/ 405352 w 1739746"/>
              <a:gd name="connsiteY90" fmla="*/ 1941922 h 2413262"/>
              <a:gd name="connsiteX91" fmla="*/ 443060 w 1739746"/>
              <a:gd name="connsiteY91" fmla="*/ 1998482 h 2413262"/>
              <a:gd name="connsiteX92" fmla="*/ 461913 w 1739746"/>
              <a:gd name="connsiteY92" fmla="*/ 2026763 h 2413262"/>
              <a:gd name="connsiteX93" fmla="*/ 490194 w 1739746"/>
              <a:gd name="connsiteY93" fmla="*/ 2045616 h 2413262"/>
              <a:gd name="connsiteX94" fmla="*/ 527901 w 1739746"/>
              <a:gd name="connsiteY94" fmla="*/ 2102177 h 2413262"/>
              <a:gd name="connsiteX95" fmla="*/ 584462 w 1739746"/>
              <a:gd name="connsiteY95" fmla="*/ 2158738 h 2413262"/>
              <a:gd name="connsiteX96" fmla="*/ 612742 w 1739746"/>
              <a:gd name="connsiteY96" fmla="*/ 2187019 h 2413262"/>
              <a:gd name="connsiteX97" fmla="*/ 641023 w 1739746"/>
              <a:gd name="connsiteY97" fmla="*/ 2205872 h 2413262"/>
              <a:gd name="connsiteX98" fmla="*/ 678730 w 1739746"/>
              <a:gd name="connsiteY98" fmla="*/ 2253006 h 2413262"/>
              <a:gd name="connsiteX99" fmla="*/ 725864 w 1739746"/>
              <a:gd name="connsiteY99" fmla="*/ 2290713 h 2413262"/>
              <a:gd name="connsiteX100" fmla="*/ 763571 w 1739746"/>
              <a:gd name="connsiteY100" fmla="*/ 2337847 h 2413262"/>
              <a:gd name="connsiteX101" fmla="*/ 791851 w 1739746"/>
              <a:gd name="connsiteY101" fmla="*/ 2356701 h 2413262"/>
              <a:gd name="connsiteX102" fmla="*/ 820132 w 1739746"/>
              <a:gd name="connsiteY102" fmla="*/ 2384981 h 2413262"/>
              <a:gd name="connsiteX103" fmla="*/ 867266 w 1739746"/>
              <a:gd name="connsiteY10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435270 w 1739746"/>
              <a:gd name="connsiteY13" fmla="*/ 1798320 h 2413262"/>
              <a:gd name="connsiteX14" fmla="*/ 1461154 w 1739746"/>
              <a:gd name="connsiteY14" fmla="*/ 1715678 h 2413262"/>
              <a:gd name="connsiteX15" fmla="*/ 1489435 w 1739746"/>
              <a:gd name="connsiteY15" fmla="*/ 1696825 h 2413262"/>
              <a:gd name="connsiteX16" fmla="*/ 1536569 w 1739746"/>
              <a:gd name="connsiteY16" fmla="*/ 1621410 h 2413262"/>
              <a:gd name="connsiteX17" fmla="*/ 1555423 w 1739746"/>
              <a:gd name="connsiteY17" fmla="*/ 1564849 h 2413262"/>
              <a:gd name="connsiteX18" fmla="*/ 1574276 w 1739746"/>
              <a:gd name="connsiteY18" fmla="*/ 1536569 h 2413262"/>
              <a:gd name="connsiteX19" fmla="*/ 1602557 w 1739746"/>
              <a:gd name="connsiteY19" fmla="*/ 1480008 h 2413262"/>
              <a:gd name="connsiteX20" fmla="*/ 1630837 w 1739746"/>
              <a:gd name="connsiteY20" fmla="*/ 1385740 h 2413262"/>
              <a:gd name="connsiteX21" fmla="*/ 1640264 w 1739746"/>
              <a:gd name="connsiteY21" fmla="*/ 1357460 h 2413262"/>
              <a:gd name="connsiteX22" fmla="*/ 1649691 w 1739746"/>
              <a:gd name="connsiteY22" fmla="*/ 1329179 h 2413262"/>
              <a:gd name="connsiteX23" fmla="*/ 1687398 w 1739746"/>
              <a:gd name="connsiteY23" fmla="*/ 1244338 h 2413262"/>
              <a:gd name="connsiteX24" fmla="*/ 1715678 w 1739746"/>
              <a:gd name="connsiteY24" fmla="*/ 1159497 h 2413262"/>
              <a:gd name="connsiteX25" fmla="*/ 1725105 w 1739746"/>
              <a:gd name="connsiteY25" fmla="*/ 1131216 h 2413262"/>
              <a:gd name="connsiteX26" fmla="*/ 1725105 w 1739746"/>
              <a:gd name="connsiteY26" fmla="*/ 801278 h 2413262"/>
              <a:gd name="connsiteX27" fmla="*/ 1706251 w 1739746"/>
              <a:gd name="connsiteY27" fmla="*/ 744718 h 2413262"/>
              <a:gd name="connsiteX28" fmla="*/ 1696825 w 1739746"/>
              <a:gd name="connsiteY28" fmla="*/ 716437 h 2413262"/>
              <a:gd name="connsiteX29" fmla="*/ 1687398 w 1739746"/>
              <a:gd name="connsiteY29" fmla="*/ 688157 h 2413262"/>
              <a:gd name="connsiteX30" fmla="*/ 1668544 w 1739746"/>
              <a:gd name="connsiteY30" fmla="*/ 659876 h 2413262"/>
              <a:gd name="connsiteX31" fmla="*/ 1649691 w 1739746"/>
              <a:gd name="connsiteY31" fmla="*/ 603315 h 2413262"/>
              <a:gd name="connsiteX32" fmla="*/ 1640264 w 1739746"/>
              <a:gd name="connsiteY32" fmla="*/ 575035 h 2413262"/>
              <a:gd name="connsiteX33" fmla="*/ 1630837 w 1739746"/>
              <a:gd name="connsiteY33" fmla="*/ 546755 h 2413262"/>
              <a:gd name="connsiteX34" fmla="*/ 1611983 w 1739746"/>
              <a:gd name="connsiteY34" fmla="*/ 518474 h 2413262"/>
              <a:gd name="connsiteX35" fmla="*/ 1593130 w 1739746"/>
              <a:gd name="connsiteY35" fmla="*/ 443060 h 2413262"/>
              <a:gd name="connsiteX36" fmla="*/ 1536569 w 1739746"/>
              <a:gd name="connsiteY36" fmla="*/ 358219 h 2413262"/>
              <a:gd name="connsiteX37" fmla="*/ 1517715 w 1739746"/>
              <a:gd name="connsiteY37" fmla="*/ 329938 h 2413262"/>
              <a:gd name="connsiteX38" fmla="*/ 1498862 w 1739746"/>
              <a:gd name="connsiteY38" fmla="*/ 301658 h 2413262"/>
              <a:gd name="connsiteX39" fmla="*/ 1470581 w 1739746"/>
              <a:gd name="connsiteY39" fmla="*/ 292231 h 2413262"/>
              <a:gd name="connsiteX40" fmla="*/ 1423447 w 1739746"/>
              <a:gd name="connsiteY40" fmla="*/ 235670 h 2413262"/>
              <a:gd name="connsiteX41" fmla="*/ 1404594 w 1739746"/>
              <a:gd name="connsiteY41" fmla="*/ 207390 h 2413262"/>
              <a:gd name="connsiteX42" fmla="*/ 1319752 w 1739746"/>
              <a:gd name="connsiteY42" fmla="*/ 150829 h 2413262"/>
              <a:gd name="connsiteX43" fmla="*/ 1291472 w 1739746"/>
              <a:gd name="connsiteY43" fmla="*/ 131975 h 2413262"/>
              <a:gd name="connsiteX44" fmla="*/ 1263192 w 1739746"/>
              <a:gd name="connsiteY44" fmla="*/ 122548 h 2413262"/>
              <a:gd name="connsiteX45" fmla="*/ 1234911 w 1739746"/>
              <a:gd name="connsiteY45" fmla="*/ 103695 h 2413262"/>
              <a:gd name="connsiteX46" fmla="*/ 1178350 w 1739746"/>
              <a:gd name="connsiteY46" fmla="*/ 84841 h 2413262"/>
              <a:gd name="connsiteX47" fmla="*/ 1121790 w 1739746"/>
              <a:gd name="connsiteY47" fmla="*/ 65988 h 2413262"/>
              <a:gd name="connsiteX48" fmla="*/ 1093509 w 1739746"/>
              <a:gd name="connsiteY48" fmla="*/ 56561 h 2413262"/>
              <a:gd name="connsiteX49" fmla="*/ 961534 w 1739746"/>
              <a:gd name="connsiteY49" fmla="*/ 18854 h 2413262"/>
              <a:gd name="connsiteX50" fmla="*/ 933253 w 1739746"/>
              <a:gd name="connsiteY50" fmla="*/ 9427 h 2413262"/>
              <a:gd name="connsiteX51" fmla="*/ 904973 w 1739746"/>
              <a:gd name="connsiteY51" fmla="*/ 0 h 2413262"/>
              <a:gd name="connsiteX52" fmla="*/ 754144 w 1739746"/>
              <a:gd name="connsiteY52" fmla="*/ 18854 h 2413262"/>
              <a:gd name="connsiteX53" fmla="*/ 716437 w 1739746"/>
              <a:gd name="connsiteY53" fmla="*/ 28280 h 2413262"/>
              <a:gd name="connsiteX54" fmla="*/ 659876 w 1739746"/>
              <a:gd name="connsiteY54" fmla="*/ 47134 h 2413262"/>
              <a:gd name="connsiteX55" fmla="*/ 631596 w 1739746"/>
              <a:gd name="connsiteY55" fmla="*/ 65988 h 2413262"/>
              <a:gd name="connsiteX56" fmla="*/ 593888 w 1739746"/>
              <a:gd name="connsiteY56" fmla="*/ 75414 h 2413262"/>
              <a:gd name="connsiteX57" fmla="*/ 509047 w 1739746"/>
              <a:gd name="connsiteY57" fmla="*/ 94268 h 2413262"/>
              <a:gd name="connsiteX58" fmla="*/ 414779 w 1739746"/>
              <a:gd name="connsiteY58" fmla="*/ 141402 h 2413262"/>
              <a:gd name="connsiteX59" fmla="*/ 358218 w 1739746"/>
              <a:gd name="connsiteY59" fmla="*/ 160256 h 2413262"/>
              <a:gd name="connsiteX60" fmla="*/ 339365 w 1739746"/>
              <a:gd name="connsiteY60" fmla="*/ 188536 h 2413262"/>
              <a:gd name="connsiteX61" fmla="*/ 311084 w 1739746"/>
              <a:gd name="connsiteY61" fmla="*/ 197963 h 2413262"/>
              <a:gd name="connsiteX62" fmla="*/ 282804 w 1739746"/>
              <a:gd name="connsiteY62" fmla="*/ 216816 h 2413262"/>
              <a:gd name="connsiteX63" fmla="*/ 235670 w 1739746"/>
              <a:gd name="connsiteY63" fmla="*/ 273377 h 2413262"/>
              <a:gd name="connsiteX64" fmla="*/ 207390 w 1739746"/>
              <a:gd name="connsiteY64" fmla="*/ 292231 h 2413262"/>
              <a:gd name="connsiteX65" fmla="*/ 197963 w 1739746"/>
              <a:gd name="connsiteY65" fmla="*/ 329938 h 2413262"/>
              <a:gd name="connsiteX66" fmla="*/ 160452 w 1739746"/>
              <a:gd name="connsiteY66" fmla="*/ 385910 h 2413262"/>
              <a:gd name="connsiteX67" fmla="*/ 113121 w 1739746"/>
              <a:gd name="connsiteY67" fmla="*/ 461913 h 2413262"/>
              <a:gd name="connsiteX68" fmla="*/ 94268 w 1739746"/>
              <a:gd name="connsiteY68" fmla="*/ 490194 h 2413262"/>
              <a:gd name="connsiteX69" fmla="*/ 47134 w 1739746"/>
              <a:gd name="connsiteY69" fmla="*/ 556181 h 2413262"/>
              <a:gd name="connsiteX70" fmla="*/ 28280 w 1739746"/>
              <a:gd name="connsiteY70" fmla="*/ 612742 h 2413262"/>
              <a:gd name="connsiteX71" fmla="*/ 0 w 1739746"/>
              <a:gd name="connsiteY71" fmla="*/ 669303 h 2413262"/>
              <a:gd name="connsiteX72" fmla="*/ 9427 w 1739746"/>
              <a:gd name="connsiteY72" fmla="*/ 1093509 h 2413262"/>
              <a:gd name="connsiteX73" fmla="*/ 28280 w 1739746"/>
              <a:gd name="connsiteY73" fmla="*/ 1150070 h 2413262"/>
              <a:gd name="connsiteX74" fmla="*/ 37707 w 1739746"/>
              <a:gd name="connsiteY74" fmla="*/ 1178351 h 2413262"/>
              <a:gd name="connsiteX75" fmla="*/ 65987 w 1739746"/>
              <a:gd name="connsiteY75" fmla="*/ 1300899 h 2413262"/>
              <a:gd name="connsiteX76" fmla="*/ 75414 w 1739746"/>
              <a:gd name="connsiteY76" fmla="*/ 1329179 h 2413262"/>
              <a:gd name="connsiteX77" fmla="*/ 84841 w 1739746"/>
              <a:gd name="connsiteY77" fmla="*/ 1357460 h 2413262"/>
              <a:gd name="connsiteX78" fmla="*/ 103695 w 1739746"/>
              <a:gd name="connsiteY78" fmla="*/ 1385740 h 2413262"/>
              <a:gd name="connsiteX79" fmla="*/ 122548 w 1739746"/>
              <a:gd name="connsiteY79" fmla="*/ 1442301 h 2413262"/>
              <a:gd name="connsiteX80" fmla="*/ 131975 w 1739746"/>
              <a:gd name="connsiteY80" fmla="*/ 1470581 h 2413262"/>
              <a:gd name="connsiteX81" fmla="*/ 150829 w 1739746"/>
              <a:gd name="connsiteY81" fmla="*/ 1498862 h 2413262"/>
              <a:gd name="connsiteX82" fmla="*/ 188536 w 1739746"/>
              <a:gd name="connsiteY82" fmla="*/ 1611984 h 2413262"/>
              <a:gd name="connsiteX83" fmla="*/ 197963 w 1739746"/>
              <a:gd name="connsiteY83" fmla="*/ 1640264 h 2413262"/>
              <a:gd name="connsiteX84" fmla="*/ 216816 w 1739746"/>
              <a:gd name="connsiteY84" fmla="*/ 1668544 h 2413262"/>
              <a:gd name="connsiteX85" fmla="*/ 226243 w 1739746"/>
              <a:gd name="connsiteY85" fmla="*/ 1696825 h 2413262"/>
              <a:gd name="connsiteX86" fmla="*/ 282804 w 1739746"/>
              <a:gd name="connsiteY86" fmla="*/ 1781666 h 2413262"/>
              <a:gd name="connsiteX87" fmla="*/ 320511 w 1739746"/>
              <a:gd name="connsiteY87" fmla="*/ 1838227 h 2413262"/>
              <a:gd name="connsiteX88" fmla="*/ 339365 w 1739746"/>
              <a:gd name="connsiteY88" fmla="*/ 1866507 h 2413262"/>
              <a:gd name="connsiteX89" fmla="*/ 367645 w 1739746"/>
              <a:gd name="connsiteY89" fmla="*/ 1885361 h 2413262"/>
              <a:gd name="connsiteX90" fmla="*/ 405352 w 1739746"/>
              <a:gd name="connsiteY90" fmla="*/ 1941922 h 2413262"/>
              <a:gd name="connsiteX91" fmla="*/ 443060 w 1739746"/>
              <a:gd name="connsiteY91" fmla="*/ 1998482 h 2413262"/>
              <a:gd name="connsiteX92" fmla="*/ 461913 w 1739746"/>
              <a:gd name="connsiteY92" fmla="*/ 2026763 h 2413262"/>
              <a:gd name="connsiteX93" fmla="*/ 490194 w 1739746"/>
              <a:gd name="connsiteY93" fmla="*/ 2045616 h 2413262"/>
              <a:gd name="connsiteX94" fmla="*/ 527901 w 1739746"/>
              <a:gd name="connsiteY94" fmla="*/ 2102177 h 2413262"/>
              <a:gd name="connsiteX95" fmla="*/ 584462 w 1739746"/>
              <a:gd name="connsiteY95" fmla="*/ 2158738 h 2413262"/>
              <a:gd name="connsiteX96" fmla="*/ 612742 w 1739746"/>
              <a:gd name="connsiteY96" fmla="*/ 2187019 h 2413262"/>
              <a:gd name="connsiteX97" fmla="*/ 641023 w 1739746"/>
              <a:gd name="connsiteY97" fmla="*/ 2205872 h 2413262"/>
              <a:gd name="connsiteX98" fmla="*/ 678730 w 1739746"/>
              <a:gd name="connsiteY98" fmla="*/ 2253006 h 2413262"/>
              <a:gd name="connsiteX99" fmla="*/ 725864 w 1739746"/>
              <a:gd name="connsiteY99" fmla="*/ 2290713 h 2413262"/>
              <a:gd name="connsiteX100" fmla="*/ 763571 w 1739746"/>
              <a:gd name="connsiteY100" fmla="*/ 2337847 h 2413262"/>
              <a:gd name="connsiteX101" fmla="*/ 791851 w 1739746"/>
              <a:gd name="connsiteY101" fmla="*/ 2356701 h 2413262"/>
              <a:gd name="connsiteX102" fmla="*/ 820132 w 1739746"/>
              <a:gd name="connsiteY102" fmla="*/ 2384981 h 2413262"/>
              <a:gd name="connsiteX103" fmla="*/ 867266 w 1739746"/>
              <a:gd name="connsiteY10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435270 w 1739746"/>
              <a:gd name="connsiteY12" fmla="*/ 1798320 h 2413262"/>
              <a:gd name="connsiteX13" fmla="*/ 1461154 w 1739746"/>
              <a:gd name="connsiteY13" fmla="*/ 1715678 h 2413262"/>
              <a:gd name="connsiteX14" fmla="*/ 1489435 w 1739746"/>
              <a:gd name="connsiteY14" fmla="*/ 1696825 h 2413262"/>
              <a:gd name="connsiteX15" fmla="*/ 1536569 w 1739746"/>
              <a:gd name="connsiteY15" fmla="*/ 1621410 h 2413262"/>
              <a:gd name="connsiteX16" fmla="*/ 1555423 w 1739746"/>
              <a:gd name="connsiteY16" fmla="*/ 1564849 h 2413262"/>
              <a:gd name="connsiteX17" fmla="*/ 1574276 w 1739746"/>
              <a:gd name="connsiteY17" fmla="*/ 1536569 h 2413262"/>
              <a:gd name="connsiteX18" fmla="*/ 1602557 w 1739746"/>
              <a:gd name="connsiteY18" fmla="*/ 1480008 h 2413262"/>
              <a:gd name="connsiteX19" fmla="*/ 1630837 w 1739746"/>
              <a:gd name="connsiteY19" fmla="*/ 1385740 h 2413262"/>
              <a:gd name="connsiteX20" fmla="*/ 1640264 w 1739746"/>
              <a:gd name="connsiteY20" fmla="*/ 1357460 h 2413262"/>
              <a:gd name="connsiteX21" fmla="*/ 1649691 w 1739746"/>
              <a:gd name="connsiteY21" fmla="*/ 1329179 h 2413262"/>
              <a:gd name="connsiteX22" fmla="*/ 1687398 w 1739746"/>
              <a:gd name="connsiteY22" fmla="*/ 1244338 h 2413262"/>
              <a:gd name="connsiteX23" fmla="*/ 1715678 w 1739746"/>
              <a:gd name="connsiteY23" fmla="*/ 1159497 h 2413262"/>
              <a:gd name="connsiteX24" fmla="*/ 1725105 w 1739746"/>
              <a:gd name="connsiteY24" fmla="*/ 1131216 h 2413262"/>
              <a:gd name="connsiteX25" fmla="*/ 1725105 w 1739746"/>
              <a:gd name="connsiteY25" fmla="*/ 801278 h 2413262"/>
              <a:gd name="connsiteX26" fmla="*/ 1706251 w 1739746"/>
              <a:gd name="connsiteY26" fmla="*/ 744718 h 2413262"/>
              <a:gd name="connsiteX27" fmla="*/ 1696825 w 1739746"/>
              <a:gd name="connsiteY27" fmla="*/ 716437 h 2413262"/>
              <a:gd name="connsiteX28" fmla="*/ 1687398 w 1739746"/>
              <a:gd name="connsiteY28" fmla="*/ 688157 h 2413262"/>
              <a:gd name="connsiteX29" fmla="*/ 1668544 w 1739746"/>
              <a:gd name="connsiteY29" fmla="*/ 659876 h 2413262"/>
              <a:gd name="connsiteX30" fmla="*/ 1649691 w 1739746"/>
              <a:gd name="connsiteY30" fmla="*/ 603315 h 2413262"/>
              <a:gd name="connsiteX31" fmla="*/ 1640264 w 1739746"/>
              <a:gd name="connsiteY31" fmla="*/ 575035 h 2413262"/>
              <a:gd name="connsiteX32" fmla="*/ 1630837 w 1739746"/>
              <a:gd name="connsiteY32" fmla="*/ 546755 h 2413262"/>
              <a:gd name="connsiteX33" fmla="*/ 1611983 w 1739746"/>
              <a:gd name="connsiteY33" fmla="*/ 518474 h 2413262"/>
              <a:gd name="connsiteX34" fmla="*/ 1593130 w 1739746"/>
              <a:gd name="connsiteY34" fmla="*/ 443060 h 2413262"/>
              <a:gd name="connsiteX35" fmla="*/ 1536569 w 1739746"/>
              <a:gd name="connsiteY35" fmla="*/ 358219 h 2413262"/>
              <a:gd name="connsiteX36" fmla="*/ 1517715 w 1739746"/>
              <a:gd name="connsiteY36" fmla="*/ 329938 h 2413262"/>
              <a:gd name="connsiteX37" fmla="*/ 1498862 w 1739746"/>
              <a:gd name="connsiteY37" fmla="*/ 301658 h 2413262"/>
              <a:gd name="connsiteX38" fmla="*/ 1470581 w 1739746"/>
              <a:gd name="connsiteY38" fmla="*/ 292231 h 2413262"/>
              <a:gd name="connsiteX39" fmla="*/ 1423447 w 1739746"/>
              <a:gd name="connsiteY39" fmla="*/ 235670 h 2413262"/>
              <a:gd name="connsiteX40" fmla="*/ 1404594 w 1739746"/>
              <a:gd name="connsiteY40" fmla="*/ 207390 h 2413262"/>
              <a:gd name="connsiteX41" fmla="*/ 1319752 w 1739746"/>
              <a:gd name="connsiteY41" fmla="*/ 150829 h 2413262"/>
              <a:gd name="connsiteX42" fmla="*/ 1291472 w 1739746"/>
              <a:gd name="connsiteY42" fmla="*/ 131975 h 2413262"/>
              <a:gd name="connsiteX43" fmla="*/ 1263192 w 1739746"/>
              <a:gd name="connsiteY43" fmla="*/ 122548 h 2413262"/>
              <a:gd name="connsiteX44" fmla="*/ 1234911 w 1739746"/>
              <a:gd name="connsiteY44" fmla="*/ 103695 h 2413262"/>
              <a:gd name="connsiteX45" fmla="*/ 1178350 w 1739746"/>
              <a:gd name="connsiteY45" fmla="*/ 84841 h 2413262"/>
              <a:gd name="connsiteX46" fmla="*/ 1121790 w 1739746"/>
              <a:gd name="connsiteY46" fmla="*/ 65988 h 2413262"/>
              <a:gd name="connsiteX47" fmla="*/ 1093509 w 1739746"/>
              <a:gd name="connsiteY47" fmla="*/ 56561 h 2413262"/>
              <a:gd name="connsiteX48" fmla="*/ 961534 w 1739746"/>
              <a:gd name="connsiteY48" fmla="*/ 18854 h 2413262"/>
              <a:gd name="connsiteX49" fmla="*/ 933253 w 1739746"/>
              <a:gd name="connsiteY49" fmla="*/ 9427 h 2413262"/>
              <a:gd name="connsiteX50" fmla="*/ 904973 w 1739746"/>
              <a:gd name="connsiteY50" fmla="*/ 0 h 2413262"/>
              <a:gd name="connsiteX51" fmla="*/ 754144 w 1739746"/>
              <a:gd name="connsiteY51" fmla="*/ 18854 h 2413262"/>
              <a:gd name="connsiteX52" fmla="*/ 716437 w 1739746"/>
              <a:gd name="connsiteY52" fmla="*/ 28280 h 2413262"/>
              <a:gd name="connsiteX53" fmla="*/ 659876 w 1739746"/>
              <a:gd name="connsiteY53" fmla="*/ 47134 h 2413262"/>
              <a:gd name="connsiteX54" fmla="*/ 631596 w 1739746"/>
              <a:gd name="connsiteY54" fmla="*/ 65988 h 2413262"/>
              <a:gd name="connsiteX55" fmla="*/ 593888 w 1739746"/>
              <a:gd name="connsiteY55" fmla="*/ 75414 h 2413262"/>
              <a:gd name="connsiteX56" fmla="*/ 509047 w 1739746"/>
              <a:gd name="connsiteY56" fmla="*/ 94268 h 2413262"/>
              <a:gd name="connsiteX57" fmla="*/ 414779 w 1739746"/>
              <a:gd name="connsiteY57" fmla="*/ 141402 h 2413262"/>
              <a:gd name="connsiteX58" fmla="*/ 358218 w 1739746"/>
              <a:gd name="connsiteY58" fmla="*/ 160256 h 2413262"/>
              <a:gd name="connsiteX59" fmla="*/ 339365 w 1739746"/>
              <a:gd name="connsiteY59" fmla="*/ 188536 h 2413262"/>
              <a:gd name="connsiteX60" fmla="*/ 311084 w 1739746"/>
              <a:gd name="connsiteY60" fmla="*/ 197963 h 2413262"/>
              <a:gd name="connsiteX61" fmla="*/ 282804 w 1739746"/>
              <a:gd name="connsiteY61" fmla="*/ 216816 h 2413262"/>
              <a:gd name="connsiteX62" fmla="*/ 235670 w 1739746"/>
              <a:gd name="connsiteY62" fmla="*/ 273377 h 2413262"/>
              <a:gd name="connsiteX63" fmla="*/ 207390 w 1739746"/>
              <a:gd name="connsiteY63" fmla="*/ 292231 h 2413262"/>
              <a:gd name="connsiteX64" fmla="*/ 197963 w 1739746"/>
              <a:gd name="connsiteY64" fmla="*/ 329938 h 2413262"/>
              <a:gd name="connsiteX65" fmla="*/ 160452 w 1739746"/>
              <a:gd name="connsiteY65" fmla="*/ 385910 h 2413262"/>
              <a:gd name="connsiteX66" fmla="*/ 113121 w 1739746"/>
              <a:gd name="connsiteY66" fmla="*/ 461913 h 2413262"/>
              <a:gd name="connsiteX67" fmla="*/ 94268 w 1739746"/>
              <a:gd name="connsiteY67" fmla="*/ 490194 h 2413262"/>
              <a:gd name="connsiteX68" fmla="*/ 47134 w 1739746"/>
              <a:gd name="connsiteY68" fmla="*/ 556181 h 2413262"/>
              <a:gd name="connsiteX69" fmla="*/ 28280 w 1739746"/>
              <a:gd name="connsiteY69" fmla="*/ 612742 h 2413262"/>
              <a:gd name="connsiteX70" fmla="*/ 0 w 1739746"/>
              <a:gd name="connsiteY70" fmla="*/ 669303 h 2413262"/>
              <a:gd name="connsiteX71" fmla="*/ 9427 w 1739746"/>
              <a:gd name="connsiteY71" fmla="*/ 1093509 h 2413262"/>
              <a:gd name="connsiteX72" fmla="*/ 28280 w 1739746"/>
              <a:gd name="connsiteY72" fmla="*/ 1150070 h 2413262"/>
              <a:gd name="connsiteX73" fmla="*/ 37707 w 1739746"/>
              <a:gd name="connsiteY73" fmla="*/ 1178351 h 2413262"/>
              <a:gd name="connsiteX74" fmla="*/ 65987 w 1739746"/>
              <a:gd name="connsiteY74" fmla="*/ 1300899 h 2413262"/>
              <a:gd name="connsiteX75" fmla="*/ 75414 w 1739746"/>
              <a:gd name="connsiteY75" fmla="*/ 1329179 h 2413262"/>
              <a:gd name="connsiteX76" fmla="*/ 84841 w 1739746"/>
              <a:gd name="connsiteY76" fmla="*/ 1357460 h 2413262"/>
              <a:gd name="connsiteX77" fmla="*/ 103695 w 1739746"/>
              <a:gd name="connsiteY77" fmla="*/ 1385740 h 2413262"/>
              <a:gd name="connsiteX78" fmla="*/ 122548 w 1739746"/>
              <a:gd name="connsiteY78" fmla="*/ 1442301 h 2413262"/>
              <a:gd name="connsiteX79" fmla="*/ 131975 w 1739746"/>
              <a:gd name="connsiteY79" fmla="*/ 1470581 h 2413262"/>
              <a:gd name="connsiteX80" fmla="*/ 150829 w 1739746"/>
              <a:gd name="connsiteY80" fmla="*/ 1498862 h 2413262"/>
              <a:gd name="connsiteX81" fmla="*/ 188536 w 1739746"/>
              <a:gd name="connsiteY81" fmla="*/ 1611984 h 2413262"/>
              <a:gd name="connsiteX82" fmla="*/ 197963 w 1739746"/>
              <a:gd name="connsiteY82" fmla="*/ 1640264 h 2413262"/>
              <a:gd name="connsiteX83" fmla="*/ 216816 w 1739746"/>
              <a:gd name="connsiteY83" fmla="*/ 1668544 h 2413262"/>
              <a:gd name="connsiteX84" fmla="*/ 226243 w 1739746"/>
              <a:gd name="connsiteY84" fmla="*/ 1696825 h 2413262"/>
              <a:gd name="connsiteX85" fmla="*/ 282804 w 1739746"/>
              <a:gd name="connsiteY85" fmla="*/ 1781666 h 2413262"/>
              <a:gd name="connsiteX86" fmla="*/ 320511 w 1739746"/>
              <a:gd name="connsiteY86" fmla="*/ 1838227 h 2413262"/>
              <a:gd name="connsiteX87" fmla="*/ 339365 w 1739746"/>
              <a:gd name="connsiteY87" fmla="*/ 1866507 h 2413262"/>
              <a:gd name="connsiteX88" fmla="*/ 367645 w 1739746"/>
              <a:gd name="connsiteY88" fmla="*/ 1885361 h 2413262"/>
              <a:gd name="connsiteX89" fmla="*/ 405352 w 1739746"/>
              <a:gd name="connsiteY89" fmla="*/ 1941922 h 2413262"/>
              <a:gd name="connsiteX90" fmla="*/ 443060 w 1739746"/>
              <a:gd name="connsiteY90" fmla="*/ 1998482 h 2413262"/>
              <a:gd name="connsiteX91" fmla="*/ 461913 w 1739746"/>
              <a:gd name="connsiteY91" fmla="*/ 2026763 h 2413262"/>
              <a:gd name="connsiteX92" fmla="*/ 490194 w 1739746"/>
              <a:gd name="connsiteY92" fmla="*/ 2045616 h 2413262"/>
              <a:gd name="connsiteX93" fmla="*/ 527901 w 1739746"/>
              <a:gd name="connsiteY93" fmla="*/ 2102177 h 2413262"/>
              <a:gd name="connsiteX94" fmla="*/ 584462 w 1739746"/>
              <a:gd name="connsiteY94" fmla="*/ 2158738 h 2413262"/>
              <a:gd name="connsiteX95" fmla="*/ 612742 w 1739746"/>
              <a:gd name="connsiteY95" fmla="*/ 2187019 h 2413262"/>
              <a:gd name="connsiteX96" fmla="*/ 641023 w 1739746"/>
              <a:gd name="connsiteY96" fmla="*/ 2205872 h 2413262"/>
              <a:gd name="connsiteX97" fmla="*/ 678730 w 1739746"/>
              <a:gd name="connsiteY97" fmla="*/ 2253006 h 2413262"/>
              <a:gd name="connsiteX98" fmla="*/ 725864 w 1739746"/>
              <a:gd name="connsiteY98" fmla="*/ 2290713 h 2413262"/>
              <a:gd name="connsiteX99" fmla="*/ 763571 w 1739746"/>
              <a:gd name="connsiteY99" fmla="*/ 2337847 h 2413262"/>
              <a:gd name="connsiteX100" fmla="*/ 791851 w 1739746"/>
              <a:gd name="connsiteY100" fmla="*/ 2356701 h 2413262"/>
              <a:gd name="connsiteX101" fmla="*/ 820132 w 1739746"/>
              <a:gd name="connsiteY101" fmla="*/ 2384981 h 2413262"/>
              <a:gd name="connsiteX102" fmla="*/ 867266 w 1739746"/>
              <a:gd name="connsiteY102"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61154 w 1739746"/>
              <a:gd name="connsiteY13" fmla="*/ 1715678 h 2413262"/>
              <a:gd name="connsiteX14" fmla="*/ 1489435 w 1739746"/>
              <a:gd name="connsiteY14" fmla="*/ 1696825 h 2413262"/>
              <a:gd name="connsiteX15" fmla="*/ 1536569 w 1739746"/>
              <a:gd name="connsiteY15" fmla="*/ 1621410 h 2413262"/>
              <a:gd name="connsiteX16" fmla="*/ 1555423 w 1739746"/>
              <a:gd name="connsiteY16" fmla="*/ 1564849 h 2413262"/>
              <a:gd name="connsiteX17" fmla="*/ 1574276 w 1739746"/>
              <a:gd name="connsiteY17" fmla="*/ 1536569 h 2413262"/>
              <a:gd name="connsiteX18" fmla="*/ 1602557 w 1739746"/>
              <a:gd name="connsiteY18" fmla="*/ 1480008 h 2413262"/>
              <a:gd name="connsiteX19" fmla="*/ 1630837 w 1739746"/>
              <a:gd name="connsiteY19" fmla="*/ 1385740 h 2413262"/>
              <a:gd name="connsiteX20" fmla="*/ 1640264 w 1739746"/>
              <a:gd name="connsiteY20" fmla="*/ 1357460 h 2413262"/>
              <a:gd name="connsiteX21" fmla="*/ 1649691 w 1739746"/>
              <a:gd name="connsiteY21" fmla="*/ 1329179 h 2413262"/>
              <a:gd name="connsiteX22" fmla="*/ 1687398 w 1739746"/>
              <a:gd name="connsiteY22" fmla="*/ 1244338 h 2413262"/>
              <a:gd name="connsiteX23" fmla="*/ 1715678 w 1739746"/>
              <a:gd name="connsiteY23" fmla="*/ 1159497 h 2413262"/>
              <a:gd name="connsiteX24" fmla="*/ 1725105 w 1739746"/>
              <a:gd name="connsiteY24" fmla="*/ 1131216 h 2413262"/>
              <a:gd name="connsiteX25" fmla="*/ 1725105 w 1739746"/>
              <a:gd name="connsiteY25" fmla="*/ 801278 h 2413262"/>
              <a:gd name="connsiteX26" fmla="*/ 1706251 w 1739746"/>
              <a:gd name="connsiteY26" fmla="*/ 744718 h 2413262"/>
              <a:gd name="connsiteX27" fmla="*/ 1696825 w 1739746"/>
              <a:gd name="connsiteY27" fmla="*/ 716437 h 2413262"/>
              <a:gd name="connsiteX28" fmla="*/ 1687398 w 1739746"/>
              <a:gd name="connsiteY28" fmla="*/ 688157 h 2413262"/>
              <a:gd name="connsiteX29" fmla="*/ 1668544 w 1739746"/>
              <a:gd name="connsiteY29" fmla="*/ 659876 h 2413262"/>
              <a:gd name="connsiteX30" fmla="*/ 1649691 w 1739746"/>
              <a:gd name="connsiteY30" fmla="*/ 603315 h 2413262"/>
              <a:gd name="connsiteX31" fmla="*/ 1640264 w 1739746"/>
              <a:gd name="connsiteY31" fmla="*/ 575035 h 2413262"/>
              <a:gd name="connsiteX32" fmla="*/ 1630837 w 1739746"/>
              <a:gd name="connsiteY32" fmla="*/ 546755 h 2413262"/>
              <a:gd name="connsiteX33" fmla="*/ 1611983 w 1739746"/>
              <a:gd name="connsiteY33" fmla="*/ 518474 h 2413262"/>
              <a:gd name="connsiteX34" fmla="*/ 1593130 w 1739746"/>
              <a:gd name="connsiteY34" fmla="*/ 443060 h 2413262"/>
              <a:gd name="connsiteX35" fmla="*/ 1536569 w 1739746"/>
              <a:gd name="connsiteY35" fmla="*/ 358219 h 2413262"/>
              <a:gd name="connsiteX36" fmla="*/ 1517715 w 1739746"/>
              <a:gd name="connsiteY36" fmla="*/ 329938 h 2413262"/>
              <a:gd name="connsiteX37" fmla="*/ 1498862 w 1739746"/>
              <a:gd name="connsiteY37" fmla="*/ 301658 h 2413262"/>
              <a:gd name="connsiteX38" fmla="*/ 1470581 w 1739746"/>
              <a:gd name="connsiteY38" fmla="*/ 292231 h 2413262"/>
              <a:gd name="connsiteX39" fmla="*/ 1423447 w 1739746"/>
              <a:gd name="connsiteY39" fmla="*/ 235670 h 2413262"/>
              <a:gd name="connsiteX40" fmla="*/ 1404594 w 1739746"/>
              <a:gd name="connsiteY40" fmla="*/ 207390 h 2413262"/>
              <a:gd name="connsiteX41" fmla="*/ 1319752 w 1739746"/>
              <a:gd name="connsiteY41" fmla="*/ 150829 h 2413262"/>
              <a:gd name="connsiteX42" fmla="*/ 1291472 w 1739746"/>
              <a:gd name="connsiteY42" fmla="*/ 131975 h 2413262"/>
              <a:gd name="connsiteX43" fmla="*/ 1263192 w 1739746"/>
              <a:gd name="connsiteY43" fmla="*/ 122548 h 2413262"/>
              <a:gd name="connsiteX44" fmla="*/ 1234911 w 1739746"/>
              <a:gd name="connsiteY44" fmla="*/ 103695 h 2413262"/>
              <a:gd name="connsiteX45" fmla="*/ 1178350 w 1739746"/>
              <a:gd name="connsiteY45" fmla="*/ 84841 h 2413262"/>
              <a:gd name="connsiteX46" fmla="*/ 1121790 w 1739746"/>
              <a:gd name="connsiteY46" fmla="*/ 65988 h 2413262"/>
              <a:gd name="connsiteX47" fmla="*/ 1093509 w 1739746"/>
              <a:gd name="connsiteY47" fmla="*/ 56561 h 2413262"/>
              <a:gd name="connsiteX48" fmla="*/ 961534 w 1739746"/>
              <a:gd name="connsiteY48" fmla="*/ 18854 h 2413262"/>
              <a:gd name="connsiteX49" fmla="*/ 933253 w 1739746"/>
              <a:gd name="connsiteY49" fmla="*/ 9427 h 2413262"/>
              <a:gd name="connsiteX50" fmla="*/ 904973 w 1739746"/>
              <a:gd name="connsiteY50" fmla="*/ 0 h 2413262"/>
              <a:gd name="connsiteX51" fmla="*/ 754144 w 1739746"/>
              <a:gd name="connsiteY51" fmla="*/ 18854 h 2413262"/>
              <a:gd name="connsiteX52" fmla="*/ 716437 w 1739746"/>
              <a:gd name="connsiteY52" fmla="*/ 28280 h 2413262"/>
              <a:gd name="connsiteX53" fmla="*/ 659876 w 1739746"/>
              <a:gd name="connsiteY53" fmla="*/ 47134 h 2413262"/>
              <a:gd name="connsiteX54" fmla="*/ 631596 w 1739746"/>
              <a:gd name="connsiteY54" fmla="*/ 65988 h 2413262"/>
              <a:gd name="connsiteX55" fmla="*/ 593888 w 1739746"/>
              <a:gd name="connsiteY55" fmla="*/ 75414 h 2413262"/>
              <a:gd name="connsiteX56" fmla="*/ 509047 w 1739746"/>
              <a:gd name="connsiteY56" fmla="*/ 94268 h 2413262"/>
              <a:gd name="connsiteX57" fmla="*/ 414779 w 1739746"/>
              <a:gd name="connsiteY57" fmla="*/ 141402 h 2413262"/>
              <a:gd name="connsiteX58" fmla="*/ 358218 w 1739746"/>
              <a:gd name="connsiteY58" fmla="*/ 160256 h 2413262"/>
              <a:gd name="connsiteX59" fmla="*/ 339365 w 1739746"/>
              <a:gd name="connsiteY59" fmla="*/ 188536 h 2413262"/>
              <a:gd name="connsiteX60" fmla="*/ 311084 w 1739746"/>
              <a:gd name="connsiteY60" fmla="*/ 197963 h 2413262"/>
              <a:gd name="connsiteX61" fmla="*/ 282804 w 1739746"/>
              <a:gd name="connsiteY61" fmla="*/ 216816 h 2413262"/>
              <a:gd name="connsiteX62" fmla="*/ 235670 w 1739746"/>
              <a:gd name="connsiteY62" fmla="*/ 273377 h 2413262"/>
              <a:gd name="connsiteX63" fmla="*/ 207390 w 1739746"/>
              <a:gd name="connsiteY63" fmla="*/ 292231 h 2413262"/>
              <a:gd name="connsiteX64" fmla="*/ 197963 w 1739746"/>
              <a:gd name="connsiteY64" fmla="*/ 329938 h 2413262"/>
              <a:gd name="connsiteX65" fmla="*/ 160452 w 1739746"/>
              <a:gd name="connsiteY65" fmla="*/ 385910 h 2413262"/>
              <a:gd name="connsiteX66" fmla="*/ 113121 w 1739746"/>
              <a:gd name="connsiteY66" fmla="*/ 461913 h 2413262"/>
              <a:gd name="connsiteX67" fmla="*/ 94268 w 1739746"/>
              <a:gd name="connsiteY67" fmla="*/ 490194 h 2413262"/>
              <a:gd name="connsiteX68" fmla="*/ 47134 w 1739746"/>
              <a:gd name="connsiteY68" fmla="*/ 556181 h 2413262"/>
              <a:gd name="connsiteX69" fmla="*/ 28280 w 1739746"/>
              <a:gd name="connsiteY69" fmla="*/ 612742 h 2413262"/>
              <a:gd name="connsiteX70" fmla="*/ 0 w 1739746"/>
              <a:gd name="connsiteY70" fmla="*/ 669303 h 2413262"/>
              <a:gd name="connsiteX71" fmla="*/ 9427 w 1739746"/>
              <a:gd name="connsiteY71" fmla="*/ 1093509 h 2413262"/>
              <a:gd name="connsiteX72" fmla="*/ 28280 w 1739746"/>
              <a:gd name="connsiteY72" fmla="*/ 1150070 h 2413262"/>
              <a:gd name="connsiteX73" fmla="*/ 37707 w 1739746"/>
              <a:gd name="connsiteY73" fmla="*/ 1178351 h 2413262"/>
              <a:gd name="connsiteX74" fmla="*/ 65987 w 1739746"/>
              <a:gd name="connsiteY74" fmla="*/ 1300899 h 2413262"/>
              <a:gd name="connsiteX75" fmla="*/ 75414 w 1739746"/>
              <a:gd name="connsiteY75" fmla="*/ 1329179 h 2413262"/>
              <a:gd name="connsiteX76" fmla="*/ 84841 w 1739746"/>
              <a:gd name="connsiteY76" fmla="*/ 1357460 h 2413262"/>
              <a:gd name="connsiteX77" fmla="*/ 103695 w 1739746"/>
              <a:gd name="connsiteY77" fmla="*/ 1385740 h 2413262"/>
              <a:gd name="connsiteX78" fmla="*/ 122548 w 1739746"/>
              <a:gd name="connsiteY78" fmla="*/ 1442301 h 2413262"/>
              <a:gd name="connsiteX79" fmla="*/ 131975 w 1739746"/>
              <a:gd name="connsiteY79" fmla="*/ 1470581 h 2413262"/>
              <a:gd name="connsiteX80" fmla="*/ 150829 w 1739746"/>
              <a:gd name="connsiteY80" fmla="*/ 1498862 h 2413262"/>
              <a:gd name="connsiteX81" fmla="*/ 188536 w 1739746"/>
              <a:gd name="connsiteY81" fmla="*/ 1611984 h 2413262"/>
              <a:gd name="connsiteX82" fmla="*/ 197963 w 1739746"/>
              <a:gd name="connsiteY82" fmla="*/ 1640264 h 2413262"/>
              <a:gd name="connsiteX83" fmla="*/ 216816 w 1739746"/>
              <a:gd name="connsiteY83" fmla="*/ 1668544 h 2413262"/>
              <a:gd name="connsiteX84" fmla="*/ 226243 w 1739746"/>
              <a:gd name="connsiteY84" fmla="*/ 1696825 h 2413262"/>
              <a:gd name="connsiteX85" fmla="*/ 282804 w 1739746"/>
              <a:gd name="connsiteY85" fmla="*/ 1781666 h 2413262"/>
              <a:gd name="connsiteX86" fmla="*/ 320511 w 1739746"/>
              <a:gd name="connsiteY86" fmla="*/ 1838227 h 2413262"/>
              <a:gd name="connsiteX87" fmla="*/ 339365 w 1739746"/>
              <a:gd name="connsiteY87" fmla="*/ 1866507 h 2413262"/>
              <a:gd name="connsiteX88" fmla="*/ 367645 w 1739746"/>
              <a:gd name="connsiteY88" fmla="*/ 1885361 h 2413262"/>
              <a:gd name="connsiteX89" fmla="*/ 405352 w 1739746"/>
              <a:gd name="connsiteY89" fmla="*/ 1941922 h 2413262"/>
              <a:gd name="connsiteX90" fmla="*/ 443060 w 1739746"/>
              <a:gd name="connsiteY90" fmla="*/ 1998482 h 2413262"/>
              <a:gd name="connsiteX91" fmla="*/ 461913 w 1739746"/>
              <a:gd name="connsiteY91" fmla="*/ 2026763 h 2413262"/>
              <a:gd name="connsiteX92" fmla="*/ 490194 w 1739746"/>
              <a:gd name="connsiteY92" fmla="*/ 2045616 h 2413262"/>
              <a:gd name="connsiteX93" fmla="*/ 527901 w 1739746"/>
              <a:gd name="connsiteY93" fmla="*/ 2102177 h 2413262"/>
              <a:gd name="connsiteX94" fmla="*/ 584462 w 1739746"/>
              <a:gd name="connsiteY94" fmla="*/ 2158738 h 2413262"/>
              <a:gd name="connsiteX95" fmla="*/ 612742 w 1739746"/>
              <a:gd name="connsiteY95" fmla="*/ 2187019 h 2413262"/>
              <a:gd name="connsiteX96" fmla="*/ 641023 w 1739746"/>
              <a:gd name="connsiteY96" fmla="*/ 2205872 h 2413262"/>
              <a:gd name="connsiteX97" fmla="*/ 678730 w 1739746"/>
              <a:gd name="connsiteY97" fmla="*/ 2253006 h 2413262"/>
              <a:gd name="connsiteX98" fmla="*/ 725864 w 1739746"/>
              <a:gd name="connsiteY98" fmla="*/ 2290713 h 2413262"/>
              <a:gd name="connsiteX99" fmla="*/ 763571 w 1739746"/>
              <a:gd name="connsiteY99" fmla="*/ 2337847 h 2413262"/>
              <a:gd name="connsiteX100" fmla="*/ 791851 w 1739746"/>
              <a:gd name="connsiteY100" fmla="*/ 2356701 h 2413262"/>
              <a:gd name="connsiteX101" fmla="*/ 820132 w 1739746"/>
              <a:gd name="connsiteY101" fmla="*/ 2384981 h 2413262"/>
              <a:gd name="connsiteX102" fmla="*/ 867266 w 1739746"/>
              <a:gd name="connsiteY102"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55423 w 1739746"/>
              <a:gd name="connsiteY15" fmla="*/ 1564849 h 2413262"/>
              <a:gd name="connsiteX16" fmla="*/ 1574276 w 1739746"/>
              <a:gd name="connsiteY16" fmla="*/ 1536569 h 2413262"/>
              <a:gd name="connsiteX17" fmla="*/ 1602557 w 1739746"/>
              <a:gd name="connsiteY17" fmla="*/ 1480008 h 2413262"/>
              <a:gd name="connsiteX18" fmla="*/ 1630837 w 1739746"/>
              <a:gd name="connsiteY18" fmla="*/ 1385740 h 2413262"/>
              <a:gd name="connsiteX19" fmla="*/ 1640264 w 1739746"/>
              <a:gd name="connsiteY19" fmla="*/ 1357460 h 2413262"/>
              <a:gd name="connsiteX20" fmla="*/ 1649691 w 1739746"/>
              <a:gd name="connsiteY20" fmla="*/ 1329179 h 2413262"/>
              <a:gd name="connsiteX21" fmla="*/ 1687398 w 1739746"/>
              <a:gd name="connsiteY21" fmla="*/ 1244338 h 2413262"/>
              <a:gd name="connsiteX22" fmla="*/ 1715678 w 1739746"/>
              <a:gd name="connsiteY22" fmla="*/ 1159497 h 2413262"/>
              <a:gd name="connsiteX23" fmla="*/ 1725105 w 1739746"/>
              <a:gd name="connsiteY23" fmla="*/ 1131216 h 2413262"/>
              <a:gd name="connsiteX24" fmla="*/ 1725105 w 1739746"/>
              <a:gd name="connsiteY24" fmla="*/ 801278 h 2413262"/>
              <a:gd name="connsiteX25" fmla="*/ 1706251 w 1739746"/>
              <a:gd name="connsiteY25" fmla="*/ 744718 h 2413262"/>
              <a:gd name="connsiteX26" fmla="*/ 1696825 w 1739746"/>
              <a:gd name="connsiteY26" fmla="*/ 716437 h 2413262"/>
              <a:gd name="connsiteX27" fmla="*/ 1687398 w 1739746"/>
              <a:gd name="connsiteY27" fmla="*/ 688157 h 2413262"/>
              <a:gd name="connsiteX28" fmla="*/ 1668544 w 1739746"/>
              <a:gd name="connsiteY28" fmla="*/ 659876 h 2413262"/>
              <a:gd name="connsiteX29" fmla="*/ 1649691 w 1739746"/>
              <a:gd name="connsiteY29" fmla="*/ 603315 h 2413262"/>
              <a:gd name="connsiteX30" fmla="*/ 1640264 w 1739746"/>
              <a:gd name="connsiteY30" fmla="*/ 575035 h 2413262"/>
              <a:gd name="connsiteX31" fmla="*/ 1630837 w 1739746"/>
              <a:gd name="connsiteY31" fmla="*/ 546755 h 2413262"/>
              <a:gd name="connsiteX32" fmla="*/ 1611983 w 1739746"/>
              <a:gd name="connsiteY32" fmla="*/ 518474 h 2413262"/>
              <a:gd name="connsiteX33" fmla="*/ 1593130 w 1739746"/>
              <a:gd name="connsiteY33" fmla="*/ 443060 h 2413262"/>
              <a:gd name="connsiteX34" fmla="*/ 1536569 w 1739746"/>
              <a:gd name="connsiteY34" fmla="*/ 358219 h 2413262"/>
              <a:gd name="connsiteX35" fmla="*/ 1517715 w 1739746"/>
              <a:gd name="connsiteY35" fmla="*/ 329938 h 2413262"/>
              <a:gd name="connsiteX36" fmla="*/ 1498862 w 1739746"/>
              <a:gd name="connsiteY36" fmla="*/ 301658 h 2413262"/>
              <a:gd name="connsiteX37" fmla="*/ 1470581 w 1739746"/>
              <a:gd name="connsiteY37" fmla="*/ 292231 h 2413262"/>
              <a:gd name="connsiteX38" fmla="*/ 1423447 w 1739746"/>
              <a:gd name="connsiteY38" fmla="*/ 235670 h 2413262"/>
              <a:gd name="connsiteX39" fmla="*/ 1404594 w 1739746"/>
              <a:gd name="connsiteY39" fmla="*/ 207390 h 2413262"/>
              <a:gd name="connsiteX40" fmla="*/ 1319752 w 1739746"/>
              <a:gd name="connsiteY40" fmla="*/ 150829 h 2413262"/>
              <a:gd name="connsiteX41" fmla="*/ 1291472 w 1739746"/>
              <a:gd name="connsiteY41" fmla="*/ 131975 h 2413262"/>
              <a:gd name="connsiteX42" fmla="*/ 1263192 w 1739746"/>
              <a:gd name="connsiteY42" fmla="*/ 122548 h 2413262"/>
              <a:gd name="connsiteX43" fmla="*/ 1234911 w 1739746"/>
              <a:gd name="connsiteY43" fmla="*/ 103695 h 2413262"/>
              <a:gd name="connsiteX44" fmla="*/ 1178350 w 1739746"/>
              <a:gd name="connsiteY44" fmla="*/ 84841 h 2413262"/>
              <a:gd name="connsiteX45" fmla="*/ 1121790 w 1739746"/>
              <a:gd name="connsiteY45" fmla="*/ 65988 h 2413262"/>
              <a:gd name="connsiteX46" fmla="*/ 1093509 w 1739746"/>
              <a:gd name="connsiteY46" fmla="*/ 56561 h 2413262"/>
              <a:gd name="connsiteX47" fmla="*/ 961534 w 1739746"/>
              <a:gd name="connsiteY47" fmla="*/ 18854 h 2413262"/>
              <a:gd name="connsiteX48" fmla="*/ 933253 w 1739746"/>
              <a:gd name="connsiteY48" fmla="*/ 9427 h 2413262"/>
              <a:gd name="connsiteX49" fmla="*/ 904973 w 1739746"/>
              <a:gd name="connsiteY49" fmla="*/ 0 h 2413262"/>
              <a:gd name="connsiteX50" fmla="*/ 754144 w 1739746"/>
              <a:gd name="connsiteY50" fmla="*/ 18854 h 2413262"/>
              <a:gd name="connsiteX51" fmla="*/ 716437 w 1739746"/>
              <a:gd name="connsiteY51" fmla="*/ 28280 h 2413262"/>
              <a:gd name="connsiteX52" fmla="*/ 659876 w 1739746"/>
              <a:gd name="connsiteY52" fmla="*/ 47134 h 2413262"/>
              <a:gd name="connsiteX53" fmla="*/ 631596 w 1739746"/>
              <a:gd name="connsiteY53" fmla="*/ 65988 h 2413262"/>
              <a:gd name="connsiteX54" fmla="*/ 593888 w 1739746"/>
              <a:gd name="connsiteY54" fmla="*/ 75414 h 2413262"/>
              <a:gd name="connsiteX55" fmla="*/ 509047 w 1739746"/>
              <a:gd name="connsiteY55" fmla="*/ 94268 h 2413262"/>
              <a:gd name="connsiteX56" fmla="*/ 414779 w 1739746"/>
              <a:gd name="connsiteY56" fmla="*/ 141402 h 2413262"/>
              <a:gd name="connsiteX57" fmla="*/ 358218 w 1739746"/>
              <a:gd name="connsiteY57" fmla="*/ 160256 h 2413262"/>
              <a:gd name="connsiteX58" fmla="*/ 339365 w 1739746"/>
              <a:gd name="connsiteY58" fmla="*/ 188536 h 2413262"/>
              <a:gd name="connsiteX59" fmla="*/ 311084 w 1739746"/>
              <a:gd name="connsiteY59" fmla="*/ 197963 h 2413262"/>
              <a:gd name="connsiteX60" fmla="*/ 282804 w 1739746"/>
              <a:gd name="connsiteY60" fmla="*/ 216816 h 2413262"/>
              <a:gd name="connsiteX61" fmla="*/ 235670 w 1739746"/>
              <a:gd name="connsiteY61" fmla="*/ 273377 h 2413262"/>
              <a:gd name="connsiteX62" fmla="*/ 207390 w 1739746"/>
              <a:gd name="connsiteY62" fmla="*/ 292231 h 2413262"/>
              <a:gd name="connsiteX63" fmla="*/ 197963 w 1739746"/>
              <a:gd name="connsiteY63" fmla="*/ 329938 h 2413262"/>
              <a:gd name="connsiteX64" fmla="*/ 160452 w 1739746"/>
              <a:gd name="connsiteY64" fmla="*/ 385910 h 2413262"/>
              <a:gd name="connsiteX65" fmla="*/ 113121 w 1739746"/>
              <a:gd name="connsiteY65" fmla="*/ 461913 h 2413262"/>
              <a:gd name="connsiteX66" fmla="*/ 94268 w 1739746"/>
              <a:gd name="connsiteY66" fmla="*/ 490194 h 2413262"/>
              <a:gd name="connsiteX67" fmla="*/ 47134 w 1739746"/>
              <a:gd name="connsiteY67" fmla="*/ 556181 h 2413262"/>
              <a:gd name="connsiteX68" fmla="*/ 28280 w 1739746"/>
              <a:gd name="connsiteY68" fmla="*/ 612742 h 2413262"/>
              <a:gd name="connsiteX69" fmla="*/ 0 w 1739746"/>
              <a:gd name="connsiteY69" fmla="*/ 669303 h 2413262"/>
              <a:gd name="connsiteX70" fmla="*/ 9427 w 1739746"/>
              <a:gd name="connsiteY70" fmla="*/ 1093509 h 2413262"/>
              <a:gd name="connsiteX71" fmla="*/ 28280 w 1739746"/>
              <a:gd name="connsiteY71" fmla="*/ 1150070 h 2413262"/>
              <a:gd name="connsiteX72" fmla="*/ 37707 w 1739746"/>
              <a:gd name="connsiteY72" fmla="*/ 1178351 h 2413262"/>
              <a:gd name="connsiteX73" fmla="*/ 65987 w 1739746"/>
              <a:gd name="connsiteY73" fmla="*/ 1300899 h 2413262"/>
              <a:gd name="connsiteX74" fmla="*/ 75414 w 1739746"/>
              <a:gd name="connsiteY74" fmla="*/ 1329179 h 2413262"/>
              <a:gd name="connsiteX75" fmla="*/ 84841 w 1739746"/>
              <a:gd name="connsiteY75" fmla="*/ 1357460 h 2413262"/>
              <a:gd name="connsiteX76" fmla="*/ 103695 w 1739746"/>
              <a:gd name="connsiteY76" fmla="*/ 1385740 h 2413262"/>
              <a:gd name="connsiteX77" fmla="*/ 122548 w 1739746"/>
              <a:gd name="connsiteY77" fmla="*/ 1442301 h 2413262"/>
              <a:gd name="connsiteX78" fmla="*/ 131975 w 1739746"/>
              <a:gd name="connsiteY78" fmla="*/ 1470581 h 2413262"/>
              <a:gd name="connsiteX79" fmla="*/ 150829 w 1739746"/>
              <a:gd name="connsiteY79" fmla="*/ 1498862 h 2413262"/>
              <a:gd name="connsiteX80" fmla="*/ 188536 w 1739746"/>
              <a:gd name="connsiteY80" fmla="*/ 1611984 h 2413262"/>
              <a:gd name="connsiteX81" fmla="*/ 197963 w 1739746"/>
              <a:gd name="connsiteY81" fmla="*/ 1640264 h 2413262"/>
              <a:gd name="connsiteX82" fmla="*/ 216816 w 1739746"/>
              <a:gd name="connsiteY82" fmla="*/ 1668544 h 2413262"/>
              <a:gd name="connsiteX83" fmla="*/ 226243 w 1739746"/>
              <a:gd name="connsiteY83" fmla="*/ 1696825 h 2413262"/>
              <a:gd name="connsiteX84" fmla="*/ 282804 w 1739746"/>
              <a:gd name="connsiteY84" fmla="*/ 1781666 h 2413262"/>
              <a:gd name="connsiteX85" fmla="*/ 320511 w 1739746"/>
              <a:gd name="connsiteY85" fmla="*/ 1838227 h 2413262"/>
              <a:gd name="connsiteX86" fmla="*/ 339365 w 1739746"/>
              <a:gd name="connsiteY86" fmla="*/ 1866507 h 2413262"/>
              <a:gd name="connsiteX87" fmla="*/ 367645 w 1739746"/>
              <a:gd name="connsiteY87" fmla="*/ 1885361 h 2413262"/>
              <a:gd name="connsiteX88" fmla="*/ 405352 w 1739746"/>
              <a:gd name="connsiteY88" fmla="*/ 1941922 h 2413262"/>
              <a:gd name="connsiteX89" fmla="*/ 443060 w 1739746"/>
              <a:gd name="connsiteY89" fmla="*/ 1998482 h 2413262"/>
              <a:gd name="connsiteX90" fmla="*/ 461913 w 1739746"/>
              <a:gd name="connsiteY90" fmla="*/ 2026763 h 2413262"/>
              <a:gd name="connsiteX91" fmla="*/ 490194 w 1739746"/>
              <a:gd name="connsiteY91" fmla="*/ 2045616 h 2413262"/>
              <a:gd name="connsiteX92" fmla="*/ 527901 w 1739746"/>
              <a:gd name="connsiteY92" fmla="*/ 2102177 h 2413262"/>
              <a:gd name="connsiteX93" fmla="*/ 584462 w 1739746"/>
              <a:gd name="connsiteY93" fmla="*/ 2158738 h 2413262"/>
              <a:gd name="connsiteX94" fmla="*/ 612742 w 1739746"/>
              <a:gd name="connsiteY94" fmla="*/ 2187019 h 2413262"/>
              <a:gd name="connsiteX95" fmla="*/ 641023 w 1739746"/>
              <a:gd name="connsiteY95" fmla="*/ 2205872 h 2413262"/>
              <a:gd name="connsiteX96" fmla="*/ 678730 w 1739746"/>
              <a:gd name="connsiteY96" fmla="*/ 2253006 h 2413262"/>
              <a:gd name="connsiteX97" fmla="*/ 725864 w 1739746"/>
              <a:gd name="connsiteY97" fmla="*/ 2290713 h 2413262"/>
              <a:gd name="connsiteX98" fmla="*/ 763571 w 1739746"/>
              <a:gd name="connsiteY98" fmla="*/ 2337847 h 2413262"/>
              <a:gd name="connsiteX99" fmla="*/ 791851 w 1739746"/>
              <a:gd name="connsiteY99" fmla="*/ 2356701 h 2413262"/>
              <a:gd name="connsiteX100" fmla="*/ 820132 w 1739746"/>
              <a:gd name="connsiteY100" fmla="*/ 2384981 h 2413262"/>
              <a:gd name="connsiteX101" fmla="*/ 867266 w 1739746"/>
              <a:gd name="connsiteY101"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49691 w 1739746"/>
              <a:gd name="connsiteY19" fmla="*/ 1329179 h 2413262"/>
              <a:gd name="connsiteX20" fmla="*/ 1687398 w 1739746"/>
              <a:gd name="connsiteY20" fmla="*/ 1244338 h 2413262"/>
              <a:gd name="connsiteX21" fmla="*/ 1715678 w 1739746"/>
              <a:gd name="connsiteY21" fmla="*/ 1159497 h 2413262"/>
              <a:gd name="connsiteX22" fmla="*/ 1725105 w 1739746"/>
              <a:gd name="connsiteY22" fmla="*/ 1131216 h 2413262"/>
              <a:gd name="connsiteX23" fmla="*/ 1725105 w 1739746"/>
              <a:gd name="connsiteY23" fmla="*/ 801278 h 2413262"/>
              <a:gd name="connsiteX24" fmla="*/ 1706251 w 1739746"/>
              <a:gd name="connsiteY24" fmla="*/ 744718 h 2413262"/>
              <a:gd name="connsiteX25" fmla="*/ 1696825 w 1739746"/>
              <a:gd name="connsiteY25" fmla="*/ 716437 h 2413262"/>
              <a:gd name="connsiteX26" fmla="*/ 1687398 w 1739746"/>
              <a:gd name="connsiteY26" fmla="*/ 688157 h 2413262"/>
              <a:gd name="connsiteX27" fmla="*/ 1668544 w 1739746"/>
              <a:gd name="connsiteY27" fmla="*/ 659876 h 2413262"/>
              <a:gd name="connsiteX28" fmla="*/ 1649691 w 1739746"/>
              <a:gd name="connsiteY28" fmla="*/ 603315 h 2413262"/>
              <a:gd name="connsiteX29" fmla="*/ 1640264 w 1739746"/>
              <a:gd name="connsiteY29" fmla="*/ 575035 h 2413262"/>
              <a:gd name="connsiteX30" fmla="*/ 1630837 w 1739746"/>
              <a:gd name="connsiteY30" fmla="*/ 546755 h 2413262"/>
              <a:gd name="connsiteX31" fmla="*/ 1611983 w 1739746"/>
              <a:gd name="connsiteY31" fmla="*/ 518474 h 2413262"/>
              <a:gd name="connsiteX32" fmla="*/ 1593130 w 1739746"/>
              <a:gd name="connsiteY32" fmla="*/ 443060 h 2413262"/>
              <a:gd name="connsiteX33" fmla="*/ 1536569 w 1739746"/>
              <a:gd name="connsiteY33" fmla="*/ 358219 h 2413262"/>
              <a:gd name="connsiteX34" fmla="*/ 1517715 w 1739746"/>
              <a:gd name="connsiteY34" fmla="*/ 329938 h 2413262"/>
              <a:gd name="connsiteX35" fmla="*/ 1498862 w 1739746"/>
              <a:gd name="connsiteY35" fmla="*/ 301658 h 2413262"/>
              <a:gd name="connsiteX36" fmla="*/ 1470581 w 1739746"/>
              <a:gd name="connsiteY36" fmla="*/ 292231 h 2413262"/>
              <a:gd name="connsiteX37" fmla="*/ 1423447 w 1739746"/>
              <a:gd name="connsiteY37" fmla="*/ 235670 h 2413262"/>
              <a:gd name="connsiteX38" fmla="*/ 1404594 w 1739746"/>
              <a:gd name="connsiteY38" fmla="*/ 207390 h 2413262"/>
              <a:gd name="connsiteX39" fmla="*/ 1319752 w 1739746"/>
              <a:gd name="connsiteY39" fmla="*/ 150829 h 2413262"/>
              <a:gd name="connsiteX40" fmla="*/ 1291472 w 1739746"/>
              <a:gd name="connsiteY40" fmla="*/ 131975 h 2413262"/>
              <a:gd name="connsiteX41" fmla="*/ 1263192 w 1739746"/>
              <a:gd name="connsiteY41" fmla="*/ 122548 h 2413262"/>
              <a:gd name="connsiteX42" fmla="*/ 1234911 w 1739746"/>
              <a:gd name="connsiteY42" fmla="*/ 103695 h 2413262"/>
              <a:gd name="connsiteX43" fmla="*/ 1178350 w 1739746"/>
              <a:gd name="connsiteY43" fmla="*/ 84841 h 2413262"/>
              <a:gd name="connsiteX44" fmla="*/ 1121790 w 1739746"/>
              <a:gd name="connsiteY44" fmla="*/ 65988 h 2413262"/>
              <a:gd name="connsiteX45" fmla="*/ 1093509 w 1739746"/>
              <a:gd name="connsiteY45" fmla="*/ 56561 h 2413262"/>
              <a:gd name="connsiteX46" fmla="*/ 961534 w 1739746"/>
              <a:gd name="connsiteY46" fmla="*/ 18854 h 2413262"/>
              <a:gd name="connsiteX47" fmla="*/ 933253 w 1739746"/>
              <a:gd name="connsiteY47" fmla="*/ 9427 h 2413262"/>
              <a:gd name="connsiteX48" fmla="*/ 904973 w 1739746"/>
              <a:gd name="connsiteY48" fmla="*/ 0 h 2413262"/>
              <a:gd name="connsiteX49" fmla="*/ 754144 w 1739746"/>
              <a:gd name="connsiteY49" fmla="*/ 18854 h 2413262"/>
              <a:gd name="connsiteX50" fmla="*/ 716437 w 1739746"/>
              <a:gd name="connsiteY50" fmla="*/ 28280 h 2413262"/>
              <a:gd name="connsiteX51" fmla="*/ 659876 w 1739746"/>
              <a:gd name="connsiteY51" fmla="*/ 47134 h 2413262"/>
              <a:gd name="connsiteX52" fmla="*/ 631596 w 1739746"/>
              <a:gd name="connsiteY52" fmla="*/ 65988 h 2413262"/>
              <a:gd name="connsiteX53" fmla="*/ 593888 w 1739746"/>
              <a:gd name="connsiteY53" fmla="*/ 75414 h 2413262"/>
              <a:gd name="connsiteX54" fmla="*/ 509047 w 1739746"/>
              <a:gd name="connsiteY54" fmla="*/ 94268 h 2413262"/>
              <a:gd name="connsiteX55" fmla="*/ 414779 w 1739746"/>
              <a:gd name="connsiteY55" fmla="*/ 141402 h 2413262"/>
              <a:gd name="connsiteX56" fmla="*/ 358218 w 1739746"/>
              <a:gd name="connsiteY56" fmla="*/ 160256 h 2413262"/>
              <a:gd name="connsiteX57" fmla="*/ 339365 w 1739746"/>
              <a:gd name="connsiteY57" fmla="*/ 188536 h 2413262"/>
              <a:gd name="connsiteX58" fmla="*/ 311084 w 1739746"/>
              <a:gd name="connsiteY58" fmla="*/ 197963 h 2413262"/>
              <a:gd name="connsiteX59" fmla="*/ 282804 w 1739746"/>
              <a:gd name="connsiteY59" fmla="*/ 216816 h 2413262"/>
              <a:gd name="connsiteX60" fmla="*/ 235670 w 1739746"/>
              <a:gd name="connsiteY60" fmla="*/ 273377 h 2413262"/>
              <a:gd name="connsiteX61" fmla="*/ 207390 w 1739746"/>
              <a:gd name="connsiteY61" fmla="*/ 292231 h 2413262"/>
              <a:gd name="connsiteX62" fmla="*/ 197963 w 1739746"/>
              <a:gd name="connsiteY62" fmla="*/ 329938 h 2413262"/>
              <a:gd name="connsiteX63" fmla="*/ 160452 w 1739746"/>
              <a:gd name="connsiteY63" fmla="*/ 385910 h 2413262"/>
              <a:gd name="connsiteX64" fmla="*/ 113121 w 1739746"/>
              <a:gd name="connsiteY64" fmla="*/ 461913 h 2413262"/>
              <a:gd name="connsiteX65" fmla="*/ 94268 w 1739746"/>
              <a:gd name="connsiteY65" fmla="*/ 490194 h 2413262"/>
              <a:gd name="connsiteX66" fmla="*/ 47134 w 1739746"/>
              <a:gd name="connsiteY66" fmla="*/ 556181 h 2413262"/>
              <a:gd name="connsiteX67" fmla="*/ 28280 w 1739746"/>
              <a:gd name="connsiteY67" fmla="*/ 612742 h 2413262"/>
              <a:gd name="connsiteX68" fmla="*/ 0 w 1739746"/>
              <a:gd name="connsiteY68" fmla="*/ 669303 h 2413262"/>
              <a:gd name="connsiteX69" fmla="*/ 9427 w 1739746"/>
              <a:gd name="connsiteY69" fmla="*/ 1093509 h 2413262"/>
              <a:gd name="connsiteX70" fmla="*/ 28280 w 1739746"/>
              <a:gd name="connsiteY70" fmla="*/ 1150070 h 2413262"/>
              <a:gd name="connsiteX71" fmla="*/ 37707 w 1739746"/>
              <a:gd name="connsiteY71" fmla="*/ 1178351 h 2413262"/>
              <a:gd name="connsiteX72" fmla="*/ 65987 w 1739746"/>
              <a:gd name="connsiteY72" fmla="*/ 1300899 h 2413262"/>
              <a:gd name="connsiteX73" fmla="*/ 75414 w 1739746"/>
              <a:gd name="connsiteY73" fmla="*/ 1329179 h 2413262"/>
              <a:gd name="connsiteX74" fmla="*/ 84841 w 1739746"/>
              <a:gd name="connsiteY74" fmla="*/ 1357460 h 2413262"/>
              <a:gd name="connsiteX75" fmla="*/ 103695 w 1739746"/>
              <a:gd name="connsiteY75" fmla="*/ 1385740 h 2413262"/>
              <a:gd name="connsiteX76" fmla="*/ 122548 w 1739746"/>
              <a:gd name="connsiteY76" fmla="*/ 1442301 h 2413262"/>
              <a:gd name="connsiteX77" fmla="*/ 131975 w 1739746"/>
              <a:gd name="connsiteY77" fmla="*/ 1470581 h 2413262"/>
              <a:gd name="connsiteX78" fmla="*/ 150829 w 1739746"/>
              <a:gd name="connsiteY78" fmla="*/ 1498862 h 2413262"/>
              <a:gd name="connsiteX79" fmla="*/ 188536 w 1739746"/>
              <a:gd name="connsiteY79" fmla="*/ 1611984 h 2413262"/>
              <a:gd name="connsiteX80" fmla="*/ 197963 w 1739746"/>
              <a:gd name="connsiteY80" fmla="*/ 1640264 h 2413262"/>
              <a:gd name="connsiteX81" fmla="*/ 216816 w 1739746"/>
              <a:gd name="connsiteY81" fmla="*/ 1668544 h 2413262"/>
              <a:gd name="connsiteX82" fmla="*/ 226243 w 1739746"/>
              <a:gd name="connsiteY82" fmla="*/ 1696825 h 2413262"/>
              <a:gd name="connsiteX83" fmla="*/ 282804 w 1739746"/>
              <a:gd name="connsiteY83" fmla="*/ 1781666 h 2413262"/>
              <a:gd name="connsiteX84" fmla="*/ 320511 w 1739746"/>
              <a:gd name="connsiteY84" fmla="*/ 1838227 h 2413262"/>
              <a:gd name="connsiteX85" fmla="*/ 339365 w 1739746"/>
              <a:gd name="connsiteY85" fmla="*/ 1866507 h 2413262"/>
              <a:gd name="connsiteX86" fmla="*/ 367645 w 1739746"/>
              <a:gd name="connsiteY86" fmla="*/ 1885361 h 2413262"/>
              <a:gd name="connsiteX87" fmla="*/ 405352 w 1739746"/>
              <a:gd name="connsiteY87" fmla="*/ 1941922 h 2413262"/>
              <a:gd name="connsiteX88" fmla="*/ 443060 w 1739746"/>
              <a:gd name="connsiteY88" fmla="*/ 1998482 h 2413262"/>
              <a:gd name="connsiteX89" fmla="*/ 461913 w 1739746"/>
              <a:gd name="connsiteY89" fmla="*/ 2026763 h 2413262"/>
              <a:gd name="connsiteX90" fmla="*/ 490194 w 1739746"/>
              <a:gd name="connsiteY90" fmla="*/ 2045616 h 2413262"/>
              <a:gd name="connsiteX91" fmla="*/ 527901 w 1739746"/>
              <a:gd name="connsiteY91" fmla="*/ 2102177 h 2413262"/>
              <a:gd name="connsiteX92" fmla="*/ 584462 w 1739746"/>
              <a:gd name="connsiteY92" fmla="*/ 2158738 h 2413262"/>
              <a:gd name="connsiteX93" fmla="*/ 612742 w 1739746"/>
              <a:gd name="connsiteY93" fmla="*/ 2187019 h 2413262"/>
              <a:gd name="connsiteX94" fmla="*/ 641023 w 1739746"/>
              <a:gd name="connsiteY94" fmla="*/ 2205872 h 2413262"/>
              <a:gd name="connsiteX95" fmla="*/ 678730 w 1739746"/>
              <a:gd name="connsiteY95" fmla="*/ 2253006 h 2413262"/>
              <a:gd name="connsiteX96" fmla="*/ 725864 w 1739746"/>
              <a:gd name="connsiteY96" fmla="*/ 2290713 h 2413262"/>
              <a:gd name="connsiteX97" fmla="*/ 763571 w 1739746"/>
              <a:gd name="connsiteY97" fmla="*/ 2337847 h 2413262"/>
              <a:gd name="connsiteX98" fmla="*/ 791851 w 1739746"/>
              <a:gd name="connsiteY98" fmla="*/ 2356701 h 2413262"/>
              <a:gd name="connsiteX99" fmla="*/ 820132 w 1739746"/>
              <a:gd name="connsiteY99" fmla="*/ 2384981 h 2413262"/>
              <a:gd name="connsiteX100" fmla="*/ 867266 w 1739746"/>
              <a:gd name="connsiteY100"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40264 w 1739746"/>
              <a:gd name="connsiteY28" fmla="*/ 575035 h 2413262"/>
              <a:gd name="connsiteX29" fmla="*/ 1630837 w 1739746"/>
              <a:gd name="connsiteY29" fmla="*/ 546755 h 2413262"/>
              <a:gd name="connsiteX30" fmla="*/ 1611983 w 1739746"/>
              <a:gd name="connsiteY30" fmla="*/ 518474 h 2413262"/>
              <a:gd name="connsiteX31" fmla="*/ 1593130 w 1739746"/>
              <a:gd name="connsiteY31" fmla="*/ 443060 h 2413262"/>
              <a:gd name="connsiteX32" fmla="*/ 1536569 w 1739746"/>
              <a:gd name="connsiteY32" fmla="*/ 358219 h 2413262"/>
              <a:gd name="connsiteX33" fmla="*/ 1517715 w 1739746"/>
              <a:gd name="connsiteY33" fmla="*/ 329938 h 2413262"/>
              <a:gd name="connsiteX34" fmla="*/ 1498862 w 1739746"/>
              <a:gd name="connsiteY34" fmla="*/ 301658 h 2413262"/>
              <a:gd name="connsiteX35" fmla="*/ 1470581 w 1739746"/>
              <a:gd name="connsiteY35" fmla="*/ 292231 h 2413262"/>
              <a:gd name="connsiteX36" fmla="*/ 1423447 w 1739746"/>
              <a:gd name="connsiteY36" fmla="*/ 235670 h 2413262"/>
              <a:gd name="connsiteX37" fmla="*/ 1404594 w 1739746"/>
              <a:gd name="connsiteY37" fmla="*/ 207390 h 2413262"/>
              <a:gd name="connsiteX38" fmla="*/ 1319752 w 1739746"/>
              <a:gd name="connsiteY38" fmla="*/ 150829 h 2413262"/>
              <a:gd name="connsiteX39" fmla="*/ 1291472 w 1739746"/>
              <a:gd name="connsiteY39" fmla="*/ 131975 h 2413262"/>
              <a:gd name="connsiteX40" fmla="*/ 1263192 w 1739746"/>
              <a:gd name="connsiteY40" fmla="*/ 122548 h 2413262"/>
              <a:gd name="connsiteX41" fmla="*/ 1234911 w 1739746"/>
              <a:gd name="connsiteY41" fmla="*/ 103695 h 2413262"/>
              <a:gd name="connsiteX42" fmla="*/ 1178350 w 1739746"/>
              <a:gd name="connsiteY42" fmla="*/ 84841 h 2413262"/>
              <a:gd name="connsiteX43" fmla="*/ 1121790 w 1739746"/>
              <a:gd name="connsiteY43" fmla="*/ 65988 h 2413262"/>
              <a:gd name="connsiteX44" fmla="*/ 1093509 w 1739746"/>
              <a:gd name="connsiteY44" fmla="*/ 56561 h 2413262"/>
              <a:gd name="connsiteX45" fmla="*/ 961534 w 1739746"/>
              <a:gd name="connsiteY45" fmla="*/ 18854 h 2413262"/>
              <a:gd name="connsiteX46" fmla="*/ 933253 w 1739746"/>
              <a:gd name="connsiteY46" fmla="*/ 9427 h 2413262"/>
              <a:gd name="connsiteX47" fmla="*/ 904973 w 1739746"/>
              <a:gd name="connsiteY47" fmla="*/ 0 h 2413262"/>
              <a:gd name="connsiteX48" fmla="*/ 754144 w 1739746"/>
              <a:gd name="connsiteY48" fmla="*/ 18854 h 2413262"/>
              <a:gd name="connsiteX49" fmla="*/ 716437 w 1739746"/>
              <a:gd name="connsiteY49" fmla="*/ 28280 h 2413262"/>
              <a:gd name="connsiteX50" fmla="*/ 659876 w 1739746"/>
              <a:gd name="connsiteY50" fmla="*/ 47134 h 2413262"/>
              <a:gd name="connsiteX51" fmla="*/ 631596 w 1739746"/>
              <a:gd name="connsiteY51" fmla="*/ 65988 h 2413262"/>
              <a:gd name="connsiteX52" fmla="*/ 593888 w 1739746"/>
              <a:gd name="connsiteY52" fmla="*/ 75414 h 2413262"/>
              <a:gd name="connsiteX53" fmla="*/ 509047 w 1739746"/>
              <a:gd name="connsiteY53" fmla="*/ 94268 h 2413262"/>
              <a:gd name="connsiteX54" fmla="*/ 414779 w 1739746"/>
              <a:gd name="connsiteY54" fmla="*/ 141402 h 2413262"/>
              <a:gd name="connsiteX55" fmla="*/ 358218 w 1739746"/>
              <a:gd name="connsiteY55" fmla="*/ 160256 h 2413262"/>
              <a:gd name="connsiteX56" fmla="*/ 339365 w 1739746"/>
              <a:gd name="connsiteY56" fmla="*/ 188536 h 2413262"/>
              <a:gd name="connsiteX57" fmla="*/ 311084 w 1739746"/>
              <a:gd name="connsiteY57" fmla="*/ 197963 h 2413262"/>
              <a:gd name="connsiteX58" fmla="*/ 282804 w 1739746"/>
              <a:gd name="connsiteY58" fmla="*/ 216816 h 2413262"/>
              <a:gd name="connsiteX59" fmla="*/ 235670 w 1739746"/>
              <a:gd name="connsiteY59" fmla="*/ 273377 h 2413262"/>
              <a:gd name="connsiteX60" fmla="*/ 207390 w 1739746"/>
              <a:gd name="connsiteY60" fmla="*/ 292231 h 2413262"/>
              <a:gd name="connsiteX61" fmla="*/ 197963 w 1739746"/>
              <a:gd name="connsiteY61" fmla="*/ 329938 h 2413262"/>
              <a:gd name="connsiteX62" fmla="*/ 160452 w 1739746"/>
              <a:gd name="connsiteY62" fmla="*/ 385910 h 2413262"/>
              <a:gd name="connsiteX63" fmla="*/ 113121 w 1739746"/>
              <a:gd name="connsiteY63" fmla="*/ 461913 h 2413262"/>
              <a:gd name="connsiteX64" fmla="*/ 94268 w 1739746"/>
              <a:gd name="connsiteY64" fmla="*/ 490194 h 2413262"/>
              <a:gd name="connsiteX65" fmla="*/ 47134 w 1739746"/>
              <a:gd name="connsiteY65" fmla="*/ 556181 h 2413262"/>
              <a:gd name="connsiteX66" fmla="*/ 28280 w 1739746"/>
              <a:gd name="connsiteY66" fmla="*/ 612742 h 2413262"/>
              <a:gd name="connsiteX67" fmla="*/ 0 w 1739746"/>
              <a:gd name="connsiteY67" fmla="*/ 669303 h 2413262"/>
              <a:gd name="connsiteX68" fmla="*/ 9427 w 1739746"/>
              <a:gd name="connsiteY68" fmla="*/ 1093509 h 2413262"/>
              <a:gd name="connsiteX69" fmla="*/ 28280 w 1739746"/>
              <a:gd name="connsiteY69" fmla="*/ 1150070 h 2413262"/>
              <a:gd name="connsiteX70" fmla="*/ 37707 w 1739746"/>
              <a:gd name="connsiteY70" fmla="*/ 1178351 h 2413262"/>
              <a:gd name="connsiteX71" fmla="*/ 65987 w 1739746"/>
              <a:gd name="connsiteY71" fmla="*/ 1300899 h 2413262"/>
              <a:gd name="connsiteX72" fmla="*/ 75414 w 1739746"/>
              <a:gd name="connsiteY72" fmla="*/ 1329179 h 2413262"/>
              <a:gd name="connsiteX73" fmla="*/ 84841 w 1739746"/>
              <a:gd name="connsiteY73" fmla="*/ 1357460 h 2413262"/>
              <a:gd name="connsiteX74" fmla="*/ 103695 w 1739746"/>
              <a:gd name="connsiteY74" fmla="*/ 1385740 h 2413262"/>
              <a:gd name="connsiteX75" fmla="*/ 122548 w 1739746"/>
              <a:gd name="connsiteY75" fmla="*/ 1442301 h 2413262"/>
              <a:gd name="connsiteX76" fmla="*/ 131975 w 1739746"/>
              <a:gd name="connsiteY76" fmla="*/ 1470581 h 2413262"/>
              <a:gd name="connsiteX77" fmla="*/ 150829 w 1739746"/>
              <a:gd name="connsiteY77" fmla="*/ 1498862 h 2413262"/>
              <a:gd name="connsiteX78" fmla="*/ 188536 w 1739746"/>
              <a:gd name="connsiteY78" fmla="*/ 1611984 h 2413262"/>
              <a:gd name="connsiteX79" fmla="*/ 197963 w 1739746"/>
              <a:gd name="connsiteY79" fmla="*/ 1640264 h 2413262"/>
              <a:gd name="connsiteX80" fmla="*/ 216816 w 1739746"/>
              <a:gd name="connsiteY80" fmla="*/ 1668544 h 2413262"/>
              <a:gd name="connsiteX81" fmla="*/ 226243 w 1739746"/>
              <a:gd name="connsiteY81" fmla="*/ 1696825 h 2413262"/>
              <a:gd name="connsiteX82" fmla="*/ 282804 w 1739746"/>
              <a:gd name="connsiteY82" fmla="*/ 1781666 h 2413262"/>
              <a:gd name="connsiteX83" fmla="*/ 320511 w 1739746"/>
              <a:gd name="connsiteY83" fmla="*/ 1838227 h 2413262"/>
              <a:gd name="connsiteX84" fmla="*/ 339365 w 1739746"/>
              <a:gd name="connsiteY84" fmla="*/ 1866507 h 2413262"/>
              <a:gd name="connsiteX85" fmla="*/ 367645 w 1739746"/>
              <a:gd name="connsiteY85" fmla="*/ 1885361 h 2413262"/>
              <a:gd name="connsiteX86" fmla="*/ 405352 w 1739746"/>
              <a:gd name="connsiteY86" fmla="*/ 1941922 h 2413262"/>
              <a:gd name="connsiteX87" fmla="*/ 443060 w 1739746"/>
              <a:gd name="connsiteY87" fmla="*/ 1998482 h 2413262"/>
              <a:gd name="connsiteX88" fmla="*/ 461913 w 1739746"/>
              <a:gd name="connsiteY88" fmla="*/ 2026763 h 2413262"/>
              <a:gd name="connsiteX89" fmla="*/ 490194 w 1739746"/>
              <a:gd name="connsiteY89" fmla="*/ 2045616 h 2413262"/>
              <a:gd name="connsiteX90" fmla="*/ 527901 w 1739746"/>
              <a:gd name="connsiteY90" fmla="*/ 2102177 h 2413262"/>
              <a:gd name="connsiteX91" fmla="*/ 584462 w 1739746"/>
              <a:gd name="connsiteY91" fmla="*/ 2158738 h 2413262"/>
              <a:gd name="connsiteX92" fmla="*/ 612742 w 1739746"/>
              <a:gd name="connsiteY92" fmla="*/ 2187019 h 2413262"/>
              <a:gd name="connsiteX93" fmla="*/ 641023 w 1739746"/>
              <a:gd name="connsiteY93" fmla="*/ 2205872 h 2413262"/>
              <a:gd name="connsiteX94" fmla="*/ 678730 w 1739746"/>
              <a:gd name="connsiteY94" fmla="*/ 2253006 h 2413262"/>
              <a:gd name="connsiteX95" fmla="*/ 725864 w 1739746"/>
              <a:gd name="connsiteY95" fmla="*/ 2290713 h 2413262"/>
              <a:gd name="connsiteX96" fmla="*/ 763571 w 1739746"/>
              <a:gd name="connsiteY96" fmla="*/ 2337847 h 2413262"/>
              <a:gd name="connsiteX97" fmla="*/ 791851 w 1739746"/>
              <a:gd name="connsiteY97" fmla="*/ 2356701 h 2413262"/>
              <a:gd name="connsiteX98" fmla="*/ 820132 w 1739746"/>
              <a:gd name="connsiteY98" fmla="*/ 2384981 h 2413262"/>
              <a:gd name="connsiteX99" fmla="*/ 867266 w 1739746"/>
              <a:gd name="connsiteY99"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40264 w 1739746"/>
              <a:gd name="connsiteY28" fmla="*/ 575035 h 2413262"/>
              <a:gd name="connsiteX29" fmla="*/ 1630837 w 1739746"/>
              <a:gd name="connsiteY29" fmla="*/ 546755 h 2413262"/>
              <a:gd name="connsiteX30" fmla="*/ 1593130 w 1739746"/>
              <a:gd name="connsiteY30" fmla="*/ 443060 h 2413262"/>
              <a:gd name="connsiteX31" fmla="*/ 1536569 w 1739746"/>
              <a:gd name="connsiteY31" fmla="*/ 358219 h 2413262"/>
              <a:gd name="connsiteX32" fmla="*/ 1517715 w 1739746"/>
              <a:gd name="connsiteY32" fmla="*/ 329938 h 2413262"/>
              <a:gd name="connsiteX33" fmla="*/ 1498862 w 1739746"/>
              <a:gd name="connsiteY33" fmla="*/ 301658 h 2413262"/>
              <a:gd name="connsiteX34" fmla="*/ 1470581 w 1739746"/>
              <a:gd name="connsiteY34" fmla="*/ 292231 h 2413262"/>
              <a:gd name="connsiteX35" fmla="*/ 1423447 w 1739746"/>
              <a:gd name="connsiteY35" fmla="*/ 235670 h 2413262"/>
              <a:gd name="connsiteX36" fmla="*/ 1404594 w 1739746"/>
              <a:gd name="connsiteY36" fmla="*/ 207390 h 2413262"/>
              <a:gd name="connsiteX37" fmla="*/ 1319752 w 1739746"/>
              <a:gd name="connsiteY37" fmla="*/ 150829 h 2413262"/>
              <a:gd name="connsiteX38" fmla="*/ 1291472 w 1739746"/>
              <a:gd name="connsiteY38" fmla="*/ 131975 h 2413262"/>
              <a:gd name="connsiteX39" fmla="*/ 1263192 w 1739746"/>
              <a:gd name="connsiteY39" fmla="*/ 122548 h 2413262"/>
              <a:gd name="connsiteX40" fmla="*/ 1234911 w 1739746"/>
              <a:gd name="connsiteY40" fmla="*/ 103695 h 2413262"/>
              <a:gd name="connsiteX41" fmla="*/ 1178350 w 1739746"/>
              <a:gd name="connsiteY41" fmla="*/ 84841 h 2413262"/>
              <a:gd name="connsiteX42" fmla="*/ 1121790 w 1739746"/>
              <a:gd name="connsiteY42" fmla="*/ 65988 h 2413262"/>
              <a:gd name="connsiteX43" fmla="*/ 1093509 w 1739746"/>
              <a:gd name="connsiteY43" fmla="*/ 56561 h 2413262"/>
              <a:gd name="connsiteX44" fmla="*/ 961534 w 1739746"/>
              <a:gd name="connsiteY44" fmla="*/ 18854 h 2413262"/>
              <a:gd name="connsiteX45" fmla="*/ 933253 w 1739746"/>
              <a:gd name="connsiteY45" fmla="*/ 9427 h 2413262"/>
              <a:gd name="connsiteX46" fmla="*/ 904973 w 1739746"/>
              <a:gd name="connsiteY46" fmla="*/ 0 h 2413262"/>
              <a:gd name="connsiteX47" fmla="*/ 754144 w 1739746"/>
              <a:gd name="connsiteY47" fmla="*/ 18854 h 2413262"/>
              <a:gd name="connsiteX48" fmla="*/ 716437 w 1739746"/>
              <a:gd name="connsiteY48" fmla="*/ 28280 h 2413262"/>
              <a:gd name="connsiteX49" fmla="*/ 659876 w 1739746"/>
              <a:gd name="connsiteY49" fmla="*/ 47134 h 2413262"/>
              <a:gd name="connsiteX50" fmla="*/ 631596 w 1739746"/>
              <a:gd name="connsiteY50" fmla="*/ 65988 h 2413262"/>
              <a:gd name="connsiteX51" fmla="*/ 593888 w 1739746"/>
              <a:gd name="connsiteY51" fmla="*/ 75414 h 2413262"/>
              <a:gd name="connsiteX52" fmla="*/ 509047 w 1739746"/>
              <a:gd name="connsiteY52" fmla="*/ 94268 h 2413262"/>
              <a:gd name="connsiteX53" fmla="*/ 414779 w 1739746"/>
              <a:gd name="connsiteY53" fmla="*/ 141402 h 2413262"/>
              <a:gd name="connsiteX54" fmla="*/ 358218 w 1739746"/>
              <a:gd name="connsiteY54" fmla="*/ 160256 h 2413262"/>
              <a:gd name="connsiteX55" fmla="*/ 339365 w 1739746"/>
              <a:gd name="connsiteY55" fmla="*/ 188536 h 2413262"/>
              <a:gd name="connsiteX56" fmla="*/ 311084 w 1739746"/>
              <a:gd name="connsiteY56" fmla="*/ 197963 h 2413262"/>
              <a:gd name="connsiteX57" fmla="*/ 282804 w 1739746"/>
              <a:gd name="connsiteY57" fmla="*/ 216816 h 2413262"/>
              <a:gd name="connsiteX58" fmla="*/ 235670 w 1739746"/>
              <a:gd name="connsiteY58" fmla="*/ 273377 h 2413262"/>
              <a:gd name="connsiteX59" fmla="*/ 207390 w 1739746"/>
              <a:gd name="connsiteY59" fmla="*/ 292231 h 2413262"/>
              <a:gd name="connsiteX60" fmla="*/ 197963 w 1739746"/>
              <a:gd name="connsiteY60" fmla="*/ 329938 h 2413262"/>
              <a:gd name="connsiteX61" fmla="*/ 160452 w 1739746"/>
              <a:gd name="connsiteY61" fmla="*/ 385910 h 2413262"/>
              <a:gd name="connsiteX62" fmla="*/ 113121 w 1739746"/>
              <a:gd name="connsiteY62" fmla="*/ 461913 h 2413262"/>
              <a:gd name="connsiteX63" fmla="*/ 94268 w 1739746"/>
              <a:gd name="connsiteY63" fmla="*/ 490194 h 2413262"/>
              <a:gd name="connsiteX64" fmla="*/ 47134 w 1739746"/>
              <a:gd name="connsiteY64" fmla="*/ 556181 h 2413262"/>
              <a:gd name="connsiteX65" fmla="*/ 28280 w 1739746"/>
              <a:gd name="connsiteY65" fmla="*/ 612742 h 2413262"/>
              <a:gd name="connsiteX66" fmla="*/ 0 w 1739746"/>
              <a:gd name="connsiteY66" fmla="*/ 669303 h 2413262"/>
              <a:gd name="connsiteX67" fmla="*/ 9427 w 1739746"/>
              <a:gd name="connsiteY67" fmla="*/ 1093509 h 2413262"/>
              <a:gd name="connsiteX68" fmla="*/ 28280 w 1739746"/>
              <a:gd name="connsiteY68" fmla="*/ 1150070 h 2413262"/>
              <a:gd name="connsiteX69" fmla="*/ 37707 w 1739746"/>
              <a:gd name="connsiteY69" fmla="*/ 1178351 h 2413262"/>
              <a:gd name="connsiteX70" fmla="*/ 65987 w 1739746"/>
              <a:gd name="connsiteY70" fmla="*/ 1300899 h 2413262"/>
              <a:gd name="connsiteX71" fmla="*/ 75414 w 1739746"/>
              <a:gd name="connsiteY71" fmla="*/ 1329179 h 2413262"/>
              <a:gd name="connsiteX72" fmla="*/ 84841 w 1739746"/>
              <a:gd name="connsiteY72" fmla="*/ 1357460 h 2413262"/>
              <a:gd name="connsiteX73" fmla="*/ 103695 w 1739746"/>
              <a:gd name="connsiteY73" fmla="*/ 1385740 h 2413262"/>
              <a:gd name="connsiteX74" fmla="*/ 122548 w 1739746"/>
              <a:gd name="connsiteY74" fmla="*/ 1442301 h 2413262"/>
              <a:gd name="connsiteX75" fmla="*/ 131975 w 1739746"/>
              <a:gd name="connsiteY75" fmla="*/ 1470581 h 2413262"/>
              <a:gd name="connsiteX76" fmla="*/ 150829 w 1739746"/>
              <a:gd name="connsiteY76" fmla="*/ 1498862 h 2413262"/>
              <a:gd name="connsiteX77" fmla="*/ 188536 w 1739746"/>
              <a:gd name="connsiteY77" fmla="*/ 1611984 h 2413262"/>
              <a:gd name="connsiteX78" fmla="*/ 197963 w 1739746"/>
              <a:gd name="connsiteY78" fmla="*/ 1640264 h 2413262"/>
              <a:gd name="connsiteX79" fmla="*/ 216816 w 1739746"/>
              <a:gd name="connsiteY79" fmla="*/ 1668544 h 2413262"/>
              <a:gd name="connsiteX80" fmla="*/ 226243 w 1739746"/>
              <a:gd name="connsiteY80" fmla="*/ 1696825 h 2413262"/>
              <a:gd name="connsiteX81" fmla="*/ 282804 w 1739746"/>
              <a:gd name="connsiteY81" fmla="*/ 1781666 h 2413262"/>
              <a:gd name="connsiteX82" fmla="*/ 320511 w 1739746"/>
              <a:gd name="connsiteY82" fmla="*/ 1838227 h 2413262"/>
              <a:gd name="connsiteX83" fmla="*/ 339365 w 1739746"/>
              <a:gd name="connsiteY83" fmla="*/ 1866507 h 2413262"/>
              <a:gd name="connsiteX84" fmla="*/ 367645 w 1739746"/>
              <a:gd name="connsiteY84" fmla="*/ 1885361 h 2413262"/>
              <a:gd name="connsiteX85" fmla="*/ 405352 w 1739746"/>
              <a:gd name="connsiteY85" fmla="*/ 1941922 h 2413262"/>
              <a:gd name="connsiteX86" fmla="*/ 443060 w 1739746"/>
              <a:gd name="connsiteY86" fmla="*/ 1998482 h 2413262"/>
              <a:gd name="connsiteX87" fmla="*/ 461913 w 1739746"/>
              <a:gd name="connsiteY87" fmla="*/ 2026763 h 2413262"/>
              <a:gd name="connsiteX88" fmla="*/ 490194 w 1739746"/>
              <a:gd name="connsiteY88" fmla="*/ 2045616 h 2413262"/>
              <a:gd name="connsiteX89" fmla="*/ 527901 w 1739746"/>
              <a:gd name="connsiteY89" fmla="*/ 2102177 h 2413262"/>
              <a:gd name="connsiteX90" fmla="*/ 584462 w 1739746"/>
              <a:gd name="connsiteY90" fmla="*/ 2158738 h 2413262"/>
              <a:gd name="connsiteX91" fmla="*/ 612742 w 1739746"/>
              <a:gd name="connsiteY91" fmla="*/ 2187019 h 2413262"/>
              <a:gd name="connsiteX92" fmla="*/ 641023 w 1739746"/>
              <a:gd name="connsiteY92" fmla="*/ 2205872 h 2413262"/>
              <a:gd name="connsiteX93" fmla="*/ 678730 w 1739746"/>
              <a:gd name="connsiteY93" fmla="*/ 2253006 h 2413262"/>
              <a:gd name="connsiteX94" fmla="*/ 725864 w 1739746"/>
              <a:gd name="connsiteY94" fmla="*/ 2290713 h 2413262"/>
              <a:gd name="connsiteX95" fmla="*/ 763571 w 1739746"/>
              <a:gd name="connsiteY95" fmla="*/ 2337847 h 2413262"/>
              <a:gd name="connsiteX96" fmla="*/ 791851 w 1739746"/>
              <a:gd name="connsiteY96" fmla="*/ 2356701 h 2413262"/>
              <a:gd name="connsiteX97" fmla="*/ 820132 w 1739746"/>
              <a:gd name="connsiteY97" fmla="*/ 2384981 h 2413262"/>
              <a:gd name="connsiteX98" fmla="*/ 867266 w 1739746"/>
              <a:gd name="connsiteY98"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961534 w 1739746"/>
              <a:gd name="connsiteY43" fmla="*/ 18854 h 2413262"/>
              <a:gd name="connsiteX44" fmla="*/ 933253 w 1739746"/>
              <a:gd name="connsiteY44" fmla="*/ 9427 h 2413262"/>
              <a:gd name="connsiteX45" fmla="*/ 904973 w 1739746"/>
              <a:gd name="connsiteY45" fmla="*/ 0 h 2413262"/>
              <a:gd name="connsiteX46" fmla="*/ 754144 w 1739746"/>
              <a:gd name="connsiteY46" fmla="*/ 18854 h 2413262"/>
              <a:gd name="connsiteX47" fmla="*/ 716437 w 1739746"/>
              <a:gd name="connsiteY47" fmla="*/ 28280 h 2413262"/>
              <a:gd name="connsiteX48" fmla="*/ 659876 w 1739746"/>
              <a:gd name="connsiteY48" fmla="*/ 47134 h 2413262"/>
              <a:gd name="connsiteX49" fmla="*/ 631596 w 1739746"/>
              <a:gd name="connsiteY49" fmla="*/ 65988 h 2413262"/>
              <a:gd name="connsiteX50" fmla="*/ 593888 w 1739746"/>
              <a:gd name="connsiteY50" fmla="*/ 75414 h 2413262"/>
              <a:gd name="connsiteX51" fmla="*/ 509047 w 1739746"/>
              <a:gd name="connsiteY51" fmla="*/ 94268 h 2413262"/>
              <a:gd name="connsiteX52" fmla="*/ 414779 w 1739746"/>
              <a:gd name="connsiteY52" fmla="*/ 141402 h 2413262"/>
              <a:gd name="connsiteX53" fmla="*/ 358218 w 1739746"/>
              <a:gd name="connsiteY53" fmla="*/ 160256 h 2413262"/>
              <a:gd name="connsiteX54" fmla="*/ 339365 w 1739746"/>
              <a:gd name="connsiteY54" fmla="*/ 188536 h 2413262"/>
              <a:gd name="connsiteX55" fmla="*/ 311084 w 1739746"/>
              <a:gd name="connsiteY55" fmla="*/ 197963 h 2413262"/>
              <a:gd name="connsiteX56" fmla="*/ 282804 w 1739746"/>
              <a:gd name="connsiteY56" fmla="*/ 216816 h 2413262"/>
              <a:gd name="connsiteX57" fmla="*/ 235670 w 1739746"/>
              <a:gd name="connsiteY57" fmla="*/ 273377 h 2413262"/>
              <a:gd name="connsiteX58" fmla="*/ 207390 w 1739746"/>
              <a:gd name="connsiteY58" fmla="*/ 292231 h 2413262"/>
              <a:gd name="connsiteX59" fmla="*/ 197963 w 1739746"/>
              <a:gd name="connsiteY59" fmla="*/ 329938 h 2413262"/>
              <a:gd name="connsiteX60" fmla="*/ 160452 w 1739746"/>
              <a:gd name="connsiteY60" fmla="*/ 385910 h 2413262"/>
              <a:gd name="connsiteX61" fmla="*/ 113121 w 1739746"/>
              <a:gd name="connsiteY61" fmla="*/ 461913 h 2413262"/>
              <a:gd name="connsiteX62" fmla="*/ 94268 w 1739746"/>
              <a:gd name="connsiteY62" fmla="*/ 490194 h 2413262"/>
              <a:gd name="connsiteX63" fmla="*/ 47134 w 1739746"/>
              <a:gd name="connsiteY63" fmla="*/ 556181 h 2413262"/>
              <a:gd name="connsiteX64" fmla="*/ 28280 w 1739746"/>
              <a:gd name="connsiteY64" fmla="*/ 612742 h 2413262"/>
              <a:gd name="connsiteX65" fmla="*/ 0 w 1739746"/>
              <a:gd name="connsiteY65" fmla="*/ 669303 h 2413262"/>
              <a:gd name="connsiteX66" fmla="*/ 9427 w 1739746"/>
              <a:gd name="connsiteY66" fmla="*/ 1093509 h 2413262"/>
              <a:gd name="connsiteX67" fmla="*/ 28280 w 1739746"/>
              <a:gd name="connsiteY67" fmla="*/ 1150070 h 2413262"/>
              <a:gd name="connsiteX68" fmla="*/ 37707 w 1739746"/>
              <a:gd name="connsiteY68" fmla="*/ 1178351 h 2413262"/>
              <a:gd name="connsiteX69" fmla="*/ 65987 w 1739746"/>
              <a:gd name="connsiteY69" fmla="*/ 1300899 h 2413262"/>
              <a:gd name="connsiteX70" fmla="*/ 75414 w 1739746"/>
              <a:gd name="connsiteY70" fmla="*/ 1329179 h 2413262"/>
              <a:gd name="connsiteX71" fmla="*/ 84841 w 1739746"/>
              <a:gd name="connsiteY71" fmla="*/ 1357460 h 2413262"/>
              <a:gd name="connsiteX72" fmla="*/ 103695 w 1739746"/>
              <a:gd name="connsiteY72" fmla="*/ 1385740 h 2413262"/>
              <a:gd name="connsiteX73" fmla="*/ 122548 w 1739746"/>
              <a:gd name="connsiteY73" fmla="*/ 1442301 h 2413262"/>
              <a:gd name="connsiteX74" fmla="*/ 131975 w 1739746"/>
              <a:gd name="connsiteY74" fmla="*/ 1470581 h 2413262"/>
              <a:gd name="connsiteX75" fmla="*/ 150829 w 1739746"/>
              <a:gd name="connsiteY75" fmla="*/ 1498862 h 2413262"/>
              <a:gd name="connsiteX76" fmla="*/ 188536 w 1739746"/>
              <a:gd name="connsiteY76" fmla="*/ 1611984 h 2413262"/>
              <a:gd name="connsiteX77" fmla="*/ 197963 w 1739746"/>
              <a:gd name="connsiteY77" fmla="*/ 1640264 h 2413262"/>
              <a:gd name="connsiteX78" fmla="*/ 216816 w 1739746"/>
              <a:gd name="connsiteY78" fmla="*/ 1668544 h 2413262"/>
              <a:gd name="connsiteX79" fmla="*/ 226243 w 1739746"/>
              <a:gd name="connsiteY79" fmla="*/ 1696825 h 2413262"/>
              <a:gd name="connsiteX80" fmla="*/ 282804 w 1739746"/>
              <a:gd name="connsiteY80" fmla="*/ 1781666 h 2413262"/>
              <a:gd name="connsiteX81" fmla="*/ 320511 w 1739746"/>
              <a:gd name="connsiteY81" fmla="*/ 1838227 h 2413262"/>
              <a:gd name="connsiteX82" fmla="*/ 339365 w 1739746"/>
              <a:gd name="connsiteY82" fmla="*/ 1866507 h 2413262"/>
              <a:gd name="connsiteX83" fmla="*/ 367645 w 1739746"/>
              <a:gd name="connsiteY83" fmla="*/ 1885361 h 2413262"/>
              <a:gd name="connsiteX84" fmla="*/ 405352 w 1739746"/>
              <a:gd name="connsiteY84" fmla="*/ 1941922 h 2413262"/>
              <a:gd name="connsiteX85" fmla="*/ 443060 w 1739746"/>
              <a:gd name="connsiteY85" fmla="*/ 1998482 h 2413262"/>
              <a:gd name="connsiteX86" fmla="*/ 461913 w 1739746"/>
              <a:gd name="connsiteY86" fmla="*/ 2026763 h 2413262"/>
              <a:gd name="connsiteX87" fmla="*/ 490194 w 1739746"/>
              <a:gd name="connsiteY87" fmla="*/ 2045616 h 2413262"/>
              <a:gd name="connsiteX88" fmla="*/ 527901 w 1739746"/>
              <a:gd name="connsiteY88" fmla="*/ 2102177 h 2413262"/>
              <a:gd name="connsiteX89" fmla="*/ 584462 w 1739746"/>
              <a:gd name="connsiteY89" fmla="*/ 2158738 h 2413262"/>
              <a:gd name="connsiteX90" fmla="*/ 612742 w 1739746"/>
              <a:gd name="connsiteY90" fmla="*/ 2187019 h 2413262"/>
              <a:gd name="connsiteX91" fmla="*/ 641023 w 1739746"/>
              <a:gd name="connsiteY91" fmla="*/ 2205872 h 2413262"/>
              <a:gd name="connsiteX92" fmla="*/ 678730 w 1739746"/>
              <a:gd name="connsiteY92" fmla="*/ 2253006 h 2413262"/>
              <a:gd name="connsiteX93" fmla="*/ 725864 w 1739746"/>
              <a:gd name="connsiteY93" fmla="*/ 2290713 h 2413262"/>
              <a:gd name="connsiteX94" fmla="*/ 763571 w 1739746"/>
              <a:gd name="connsiteY94" fmla="*/ 2337847 h 2413262"/>
              <a:gd name="connsiteX95" fmla="*/ 791851 w 1739746"/>
              <a:gd name="connsiteY95" fmla="*/ 2356701 h 2413262"/>
              <a:gd name="connsiteX96" fmla="*/ 820132 w 1739746"/>
              <a:gd name="connsiteY96" fmla="*/ 2384981 h 2413262"/>
              <a:gd name="connsiteX97" fmla="*/ 867266 w 1739746"/>
              <a:gd name="connsiteY97"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961534 w 1739746"/>
              <a:gd name="connsiteY43" fmla="*/ 1885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631596 w 1739746"/>
              <a:gd name="connsiteY48" fmla="*/ 65988 h 2413262"/>
              <a:gd name="connsiteX49" fmla="*/ 593888 w 1739746"/>
              <a:gd name="connsiteY49" fmla="*/ 75414 h 2413262"/>
              <a:gd name="connsiteX50" fmla="*/ 509047 w 1739746"/>
              <a:gd name="connsiteY50" fmla="*/ 94268 h 2413262"/>
              <a:gd name="connsiteX51" fmla="*/ 414779 w 1739746"/>
              <a:gd name="connsiteY51" fmla="*/ 141402 h 2413262"/>
              <a:gd name="connsiteX52" fmla="*/ 358218 w 1739746"/>
              <a:gd name="connsiteY52" fmla="*/ 160256 h 2413262"/>
              <a:gd name="connsiteX53" fmla="*/ 339365 w 1739746"/>
              <a:gd name="connsiteY53" fmla="*/ 188536 h 2413262"/>
              <a:gd name="connsiteX54" fmla="*/ 311084 w 1739746"/>
              <a:gd name="connsiteY54" fmla="*/ 197963 h 2413262"/>
              <a:gd name="connsiteX55" fmla="*/ 282804 w 1739746"/>
              <a:gd name="connsiteY55" fmla="*/ 216816 h 2413262"/>
              <a:gd name="connsiteX56" fmla="*/ 235670 w 1739746"/>
              <a:gd name="connsiteY56" fmla="*/ 273377 h 2413262"/>
              <a:gd name="connsiteX57" fmla="*/ 207390 w 1739746"/>
              <a:gd name="connsiteY57" fmla="*/ 292231 h 2413262"/>
              <a:gd name="connsiteX58" fmla="*/ 197963 w 1739746"/>
              <a:gd name="connsiteY58" fmla="*/ 329938 h 2413262"/>
              <a:gd name="connsiteX59" fmla="*/ 160452 w 1739746"/>
              <a:gd name="connsiteY59" fmla="*/ 385910 h 2413262"/>
              <a:gd name="connsiteX60" fmla="*/ 113121 w 1739746"/>
              <a:gd name="connsiteY60" fmla="*/ 461913 h 2413262"/>
              <a:gd name="connsiteX61" fmla="*/ 94268 w 1739746"/>
              <a:gd name="connsiteY61" fmla="*/ 490194 h 2413262"/>
              <a:gd name="connsiteX62" fmla="*/ 47134 w 1739746"/>
              <a:gd name="connsiteY62" fmla="*/ 556181 h 2413262"/>
              <a:gd name="connsiteX63" fmla="*/ 28280 w 1739746"/>
              <a:gd name="connsiteY63" fmla="*/ 612742 h 2413262"/>
              <a:gd name="connsiteX64" fmla="*/ 0 w 1739746"/>
              <a:gd name="connsiteY64" fmla="*/ 669303 h 2413262"/>
              <a:gd name="connsiteX65" fmla="*/ 9427 w 1739746"/>
              <a:gd name="connsiteY65" fmla="*/ 1093509 h 2413262"/>
              <a:gd name="connsiteX66" fmla="*/ 28280 w 1739746"/>
              <a:gd name="connsiteY66" fmla="*/ 1150070 h 2413262"/>
              <a:gd name="connsiteX67" fmla="*/ 37707 w 1739746"/>
              <a:gd name="connsiteY67" fmla="*/ 1178351 h 2413262"/>
              <a:gd name="connsiteX68" fmla="*/ 65987 w 1739746"/>
              <a:gd name="connsiteY68" fmla="*/ 1300899 h 2413262"/>
              <a:gd name="connsiteX69" fmla="*/ 75414 w 1739746"/>
              <a:gd name="connsiteY69" fmla="*/ 1329179 h 2413262"/>
              <a:gd name="connsiteX70" fmla="*/ 84841 w 1739746"/>
              <a:gd name="connsiteY70" fmla="*/ 1357460 h 2413262"/>
              <a:gd name="connsiteX71" fmla="*/ 103695 w 1739746"/>
              <a:gd name="connsiteY71" fmla="*/ 1385740 h 2413262"/>
              <a:gd name="connsiteX72" fmla="*/ 122548 w 1739746"/>
              <a:gd name="connsiteY72" fmla="*/ 1442301 h 2413262"/>
              <a:gd name="connsiteX73" fmla="*/ 131975 w 1739746"/>
              <a:gd name="connsiteY73" fmla="*/ 1470581 h 2413262"/>
              <a:gd name="connsiteX74" fmla="*/ 150829 w 1739746"/>
              <a:gd name="connsiteY74" fmla="*/ 1498862 h 2413262"/>
              <a:gd name="connsiteX75" fmla="*/ 188536 w 1739746"/>
              <a:gd name="connsiteY75" fmla="*/ 1611984 h 2413262"/>
              <a:gd name="connsiteX76" fmla="*/ 197963 w 1739746"/>
              <a:gd name="connsiteY76" fmla="*/ 1640264 h 2413262"/>
              <a:gd name="connsiteX77" fmla="*/ 216816 w 1739746"/>
              <a:gd name="connsiteY77" fmla="*/ 1668544 h 2413262"/>
              <a:gd name="connsiteX78" fmla="*/ 226243 w 1739746"/>
              <a:gd name="connsiteY78" fmla="*/ 1696825 h 2413262"/>
              <a:gd name="connsiteX79" fmla="*/ 282804 w 1739746"/>
              <a:gd name="connsiteY79" fmla="*/ 1781666 h 2413262"/>
              <a:gd name="connsiteX80" fmla="*/ 320511 w 1739746"/>
              <a:gd name="connsiteY80" fmla="*/ 1838227 h 2413262"/>
              <a:gd name="connsiteX81" fmla="*/ 339365 w 1739746"/>
              <a:gd name="connsiteY81" fmla="*/ 1866507 h 2413262"/>
              <a:gd name="connsiteX82" fmla="*/ 367645 w 1739746"/>
              <a:gd name="connsiteY82" fmla="*/ 1885361 h 2413262"/>
              <a:gd name="connsiteX83" fmla="*/ 405352 w 1739746"/>
              <a:gd name="connsiteY83" fmla="*/ 1941922 h 2413262"/>
              <a:gd name="connsiteX84" fmla="*/ 443060 w 1739746"/>
              <a:gd name="connsiteY84" fmla="*/ 1998482 h 2413262"/>
              <a:gd name="connsiteX85" fmla="*/ 461913 w 1739746"/>
              <a:gd name="connsiteY85" fmla="*/ 2026763 h 2413262"/>
              <a:gd name="connsiteX86" fmla="*/ 490194 w 1739746"/>
              <a:gd name="connsiteY86" fmla="*/ 2045616 h 2413262"/>
              <a:gd name="connsiteX87" fmla="*/ 527901 w 1739746"/>
              <a:gd name="connsiteY87" fmla="*/ 2102177 h 2413262"/>
              <a:gd name="connsiteX88" fmla="*/ 584462 w 1739746"/>
              <a:gd name="connsiteY88" fmla="*/ 2158738 h 2413262"/>
              <a:gd name="connsiteX89" fmla="*/ 612742 w 1739746"/>
              <a:gd name="connsiteY89" fmla="*/ 2187019 h 2413262"/>
              <a:gd name="connsiteX90" fmla="*/ 641023 w 1739746"/>
              <a:gd name="connsiteY90" fmla="*/ 2205872 h 2413262"/>
              <a:gd name="connsiteX91" fmla="*/ 678730 w 1739746"/>
              <a:gd name="connsiteY91" fmla="*/ 2253006 h 2413262"/>
              <a:gd name="connsiteX92" fmla="*/ 725864 w 1739746"/>
              <a:gd name="connsiteY92" fmla="*/ 2290713 h 2413262"/>
              <a:gd name="connsiteX93" fmla="*/ 763571 w 1739746"/>
              <a:gd name="connsiteY93" fmla="*/ 2337847 h 2413262"/>
              <a:gd name="connsiteX94" fmla="*/ 791851 w 1739746"/>
              <a:gd name="connsiteY94" fmla="*/ 2356701 h 2413262"/>
              <a:gd name="connsiteX95" fmla="*/ 820132 w 1739746"/>
              <a:gd name="connsiteY95" fmla="*/ 2384981 h 2413262"/>
              <a:gd name="connsiteX96" fmla="*/ 867266 w 1739746"/>
              <a:gd name="connsiteY9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631596 w 1739746"/>
              <a:gd name="connsiteY48" fmla="*/ 65988 h 2413262"/>
              <a:gd name="connsiteX49" fmla="*/ 593888 w 1739746"/>
              <a:gd name="connsiteY49" fmla="*/ 75414 h 2413262"/>
              <a:gd name="connsiteX50" fmla="*/ 509047 w 1739746"/>
              <a:gd name="connsiteY50" fmla="*/ 94268 h 2413262"/>
              <a:gd name="connsiteX51" fmla="*/ 414779 w 1739746"/>
              <a:gd name="connsiteY51" fmla="*/ 141402 h 2413262"/>
              <a:gd name="connsiteX52" fmla="*/ 358218 w 1739746"/>
              <a:gd name="connsiteY52" fmla="*/ 160256 h 2413262"/>
              <a:gd name="connsiteX53" fmla="*/ 339365 w 1739746"/>
              <a:gd name="connsiteY53" fmla="*/ 188536 h 2413262"/>
              <a:gd name="connsiteX54" fmla="*/ 311084 w 1739746"/>
              <a:gd name="connsiteY54" fmla="*/ 197963 h 2413262"/>
              <a:gd name="connsiteX55" fmla="*/ 282804 w 1739746"/>
              <a:gd name="connsiteY55" fmla="*/ 216816 h 2413262"/>
              <a:gd name="connsiteX56" fmla="*/ 235670 w 1739746"/>
              <a:gd name="connsiteY56" fmla="*/ 273377 h 2413262"/>
              <a:gd name="connsiteX57" fmla="*/ 207390 w 1739746"/>
              <a:gd name="connsiteY57" fmla="*/ 292231 h 2413262"/>
              <a:gd name="connsiteX58" fmla="*/ 197963 w 1739746"/>
              <a:gd name="connsiteY58" fmla="*/ 329938 h 2413262"/>
              <a:gd name="connsiteX59" fmla="*/ 160452 w 1739746"/>
              <a:gd name="connsiteY59" fmla="*/ 385910 h 2413262"/>
              <a:gd name="connsiteX60" fmla="*/ 113121 w 1739746"/>
              <a:gd name="connsiteY60" fmla="*/ 461913 h 2413262"/>
              <a:gd name="connsiteX61" fmla="*/ 94268 w 1739746"/>
              <a:gd name="connsiteY61" fmla="*/ 490194 h 2413262"/>
              <a:gd name="connsiteX62" fmla="*/ 47134 w 1739746"/>
              <a:gd name="connsiteY62" fmla="*/ 556181 h 2413262"/>
              <a:gd name="connsiteX63" fmla="*/ 28280 w 1739746"/>
              <a:gd name="connsiteY63" fmla="*/ 612742 h 2413262"/>
              <a:gd name="connsiteX64" fmla="*/ 0 w 1739746"/>
              <a:gd name="connsiteY64" fmla="*/ 669303 h 2413262"/>
              <a:gd name="connsiteX65" fmla="*/ 9427 w 1739746"/>
              <a:gd name="connsiteY65" fmla="*/ 1093509 h 2413262"/>
              <a:gd name="connsiteX66" fmla="*/ 28280 w 1739746"/>
              <a:gd name="connsiteY66" fmla="*/ 1150070 h 2413262"/>
              <a:gd name="connsiteX67" fmla="*/ 37707 w 1739746"/>
              <a:gd name="connsiteY67" fmla="*/ 1178351 h 2413262"/>
              <a:gd name="connsiteX68" fmla="*/ 65987 w 1739746"/>
              <a:gd name="connsiteY68" fmla="*/ 1300899 h 2413262"/>
              <a:gd name="connsiteX69" fmla="*/ 75414 w 1739746"/>
              <a:gd name="connsiteY69" fmla="*/ 1329179 h 2413262"/>
              <a:gd name="connsiteX70" fmla="*/ 84841 w 1739746"/>
              <a:gd name="connsiteY70" fmla="*/ 1357460 h 2413262"/>
              <a:gd name="connsiteX71" fmla="*/ 103695 w 1739746"/>
              <a:gd name="connsiteY71" fmla="*/ 1385740 h 2413262"/>
              <a:gd name="connsiteX72" fmla="*/ 122548 w 1739746"/>
              <a:gd name="connsiteY72" fmla="*/ 1442301 h 2413262"/>
              <a:gd name="connsiteX73" fmla="*/ 131975 w 1739746"/>
              <a:gd name="connsiteY73" fmla="*/ 1470581 h 2413262"/>
              <a:gd name="connsiteX74" fmla="*/ 150829 w 1739746"/>
              <a:gd name="connsiteY74" fmla="*/ 1498862 h 2413262"/>
              <a:gd name="connsiteX75" fmla="*/ 188536 w 1739746"/>
              <a:gd name="connsiteY75" fmla="*/ 1611984 h 2413262"/>
              <a:gd name="connsiteX76" fmla="*/ 197963 w 1739746"/>
              <a:gd name="connsiteY76" fmla="*/ 1640264 h 2413262"/>
              <a:gd name="connsiteX77" fmla="*/ 216816 w 1739746"/>
              <a:gd name="connsiteY77" fmla="*/ 1668544 h 2413262"/>
              <a:gd name="connsiteX78" fmla="*/ 226243 w 1739746"/>
              <a:gd name="connsiteY78" fmla="*/ 1696825 h 2413262"/>
              <a:gd name="connsiteX79" fmla="*/ 282804 w 1739746"/>
              <a:gd name="connsiteY79" fmla="*/ 1781666 h 2413262"/>
              <a:gd name="connsiteX80" fmla="*/ 320511 w 1739746"/>
              <a:gd name="connsiteY80" fmla="*/ 1838227 h 2413262"/>
              <a:gd name="connsiteX81" fmla="*/ 339365 w 1739746"/>
              <a:gd name="connsiteY81" fmla="*/ 1866507 h 2413262"/>
              <a:gd name="connsiteX82" fmla="*/ 367645 w 1739746"/>
              <a:gd name="connsiteY82" fmla="*/ 1885361 h 2413262"/>
              <a:gd name="connsiteX83" fmla="*/ 405352 w 1739746"/>
              <a:gd name="connsiteY83" fmla="*/ 1941922 h 2413262"/>
              <a:gd name="connsiteX84" fmla="*/ 443060 w 1739746"/>
              <a:gd name="connsiteY84" fmla="*/ 1998482 h 2413262"/>
              <a:gd name="connsiteX85" fmla="*/ 461913 w 1739746"/>
              <a:gd name="connsiteY85" fmla="*/ 2026763 h 2413262"/>
              <a:gd name="connsiteX86" fmla="*/ 490194 w 1739746"/>
              <a:gd name="connsiteY86" fmla="*/ 2045616 h 2413262"/>
              <a:gd name="connsiteX87" fmla="*/ 527901 w 1739746"/>
              <a:gd name="connsiteY87" fmla="*/ 2102177 h 2413262"/>
              <a:gd name="connsiteX88" fmla="*/ 584462 w 1739746"/>
              <a:gd name="connsiteY88" fmla="*/ 2158738 h 2413262"/>
              <a:gd name="connsiteX89" fmla="*/ 612742 w 1739746"/>
              <a:gd name="connsiteY89" fmla="*/ 2187019 h 2413262"/>
              <a:gd name="connsiteX90" fmla="*/ 641023 w 1739746"/>
              <a:gd name="connsiteY90" fmla="*/ 2205872 h 2413262"/>
              <a:gd name="connsiteX91" fmla="*/ 678730 w 1739746"/>
              <a:gd name="connsiteY91" fmla="*/ 2253006 h 2413262"/>
              <a:gd name="connsiteX92" fmla="*/ 725864 w 1739746"/>
              <a:gd name="connsiteY92" fmla="*/ 2290713 h 2413262"/>
              <a:gd name="connsiteX93" fmla="*/ 763571 w 1739746"/>
              <a:gd name="connsiteY93" fmla="*/ 2337847 h 2413262"/>
              <a:gd name="connsiteX94" fmla="*/ 791851 w 1739746"/>
              <a:gd name="connsiteY94" fmla="*/ 2356701 h 2413262"/>
              <a:gd name="connsiteX95" fmla="*/ 820132 w 1739746"/>
              <a:gd name="connsiteY95" fmla="*/ 2384981 h 2413262"/>
              <a:gd name="connsiteX96" fmla="*/ 867266 w 1739746"/>
              <a:gd name="connsiteY9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3888 w 1739746"/>
              <a:gd name="connsiteY48" fmla="*/ 75414 h 2413262"/>
              <a:gd name="connsiteX49" fmla="*/ 509047 w 1739746"/>
              <a:gd name="connsiteY49" fmla="*/ 94268 h 2413262"/>
              <a:gd name="connsiteX50" fmla="*/ 414779 w 1739746"/>
              <a:gd name="connsiteY50" fmla="*/ 141402 h 2413262"/>
              <a:gd name="connsiteX51" fmla="*/ 358218 w 1739746"/>
              <a:gd name="connsiteY51" fmla="*/ 160256 h 2413262"/>
              <a:gd name="connsiteX52" fmla="*/ 339365 w 1739746"/>
              <a:gd name="connsiteY52" fmla="*/ 188536 h 2413262"/>
              <a:gd name="connsiteX53" fmla="*/ 311084 w 1739746"/>
              <a:gd name="connsiteY53" fmla="*/ 197963 h 2413262"/>
              <a:gd name="connsiteX54" fmla="*/ 282804 w 1739746"/>
              <a:gd name="connsiteY54" fmla="*/ 216816 h 2413262"/>
              <a:gd name="connsiteX55" fmla="*/ 235670 w 1739746"/>
              <a:gd name="connsiteY55" fmla="*/ 273377 h 2413262"/>
              <a:gd name="connsiteX56" fmla="*/ 207390 w 1739746"/>
              <a:gd name="connsiteY56" fmla="*/ 292231 h 2413262"/>
              <a:gd name="connsiteX57" fmla="*/ 197963 w 1739746"/>
              <a:gd name="connsiteY57" fmla="*/ 329938 h 2413262"/>
              <a:gd name="connsiteX58" fmla="*/ 160452 w 1739746"/>
              <a:gd name="connsiteY58" fmla="*/ 385910 h 2413262"/>
              <a:gd name="connsiteX59" fmla="*/ 113121 w 1739746"/>
              <a:gd name="connsiteY59" fmla="*/ 461913 h 2413262"/>
              <a:gd name="connsiteX60" fmla="*/ 94268 w 1739746"/>
              <a:gd name="connsiteY60" fmla="*/ 490194 h 2413262"/>
              <a:gd name="connsiteX61" fmla="*/ 47134 w 1739746"/>
              <a:gd name="connsiteY61" fmla="*/ 556181 h 2413262"/>
              <a:gd name="connsiteX62" fmla="*/ 28280 w 1739746"/>
              <a:gd name="connsiteY62" fmla="*/ 612742 h 2413262"/>
              <a:gd name="connsiteX63" fmla="*/ 0 w 1739746"/>
              <a:gd name="connsiteY63" fmla="*/ 669303 h 2413262"/>
              <a:gd name="connsiteX64" fmla="*/ 9427 w 1739746"/>
              <a:gd name="connsiteY64" fmla="*/ 1093509 h 2413262"/>
              <a:gd name="connsiteX65" fmla="*/ 28280 w 1739746"/>
              <a:gd name="connsiteY65" fmla="*/ 1150070 h 2413262"/>
              <a:gd name="connsiteX66" fmla="*/ 37707 w 1739746"/>
              <a:gd name="connsiteY66" fmla="*/ 1178351 h 2413262"/>
              <a:gd name="connsiteX67" fmla="*/ 65987 w 1739746"/>
              <a:gd name="connsiteY67" fmla="*/ 1300899 h 2413262"/>
              <a:gd name="connsiteX68" fmla="*/ 75414 w 1739746"/>
              <a:gd name="connsiteY68" fmla="*/ 1329179 h 2413262"/>
              <a:gd name="connsiteX69" fmla="*/ 84841 w 1739746"/>
              <a:gd name="connsiteY69" fmla="*/ 1357460 h 2413262"/>
              <a:gd name="connsiteX70" fmla="*/ 103695 w 1739746"/>
              <a:gd name="connsiteY70" fmla="*/ 1385740 h 2413262"/>
              <a:gd name="connsiteX71" fmla="*/ 122548 w 1739746"/>
              <a:gd name="connsiteY71" fmla="*/ 1442301 h 2413262"/>
              <a:gd name="connsiteX72" fmla="*/ 131975 w 1739746"/>
              <a:gd name="connsiteY72" fmla="*/ 1470581 h 2413262"/>
              <a:gd name="connsiteX73" fmla="*/ 150829 w 1739746"/>
              <a:gd name="connsiteY73" fmla="*/ 1498862 h 2413262"/>
              <a:gd name="connsiteX74" fmla="*/ 188536 w 1739746"/>
              <a:gd name="connsiteY74" fmla="*/ 1611984 h 2413262"/>
              <a:gd name="connsiteX75" fmla="*/ 197963 w 1739746"/>
              <a:gd name="connsiteY75" fmla="*/ 1640264 h 2413262"/>
              <a:gd name="connsiteX76" fmla="*/ 216816 w 1739746"/>
              <a:gd name="connsiteY76" fmla="*/ 1668544 h 2413262"/>
              <a:gd name="connsiteX77" fmla="*/ 226243 w 1739746"/>
              <a:gd name="connsiteY77" fmla="*/ 1696825 h 2413262"/>
              <a:gd name="connsiteX78" fmla="*/ 282804 w 1739746"/>
              <a:gd name="connsiteY78" fmla="*/ 1781666 h 2413262"/>
              <a:gd name="connsiteX79" fmla="*/ 320511 w 1739746"/>
              <a:gd name="connsiteY79" fmla="*/ 1838227 h 2413262"/>
              <a:gd name="connsiteX80" fmla="*/ 339365 w 1739746"/>
              <a:gd name="connsiteY80" fmla="*/ 1866507 h 2413262"/>
              <a:gd name="connsiteX81" fmla="*/ 367645 w 1739746"/>
              <a:gd name="connsiteY81" fmla="*/ 1885361 h 2413262"/>
              <a:gd name="connsiteX82" fmla="*/ 405352 w 1739746"/>
              <a:gd name="connsiteY82" fmla="*/ 1941922 h 2413262"/>
              <a:gd name="connsiteX83" fmla="*/ 443060 w 1739746"/>
              <a:gd name="connsiteY83" fmla="*/ 1998482 h 2413262"/>
              <a:gd name="connsiteX84" fmla="*/ 461913 w 1739746"/>
              <a:gd name="connsiteY84" fmla="*/ 2026763 h 2413262"/>
              <a:gd name="connsiteX85" fmla="*/ 490194 w 1739746"/>
              <a:gd name="connsiteY85" fmla="*/ 2045616 h 2413262"/>
              <a:gd name="connsiteX86" fmla="*/ 527901 w 1739746"/>
              <a:gd name="connsiteY86" fmla="*/ 2102177 h 2413262"/>
              <a:gd name="connsiteX87" fmla="*/ 584462 w 1739746"/>
              <a:gd name="connsiteY87" fmla="*/ 2158738 h 2413262"/>
              <a:gd name="connsiteX88" fmla="*/ 612742 w 1739746"/>
              <a:gd name="connsiteY88" fmla="*/ 2187019 h 2413262"/>
              <a:gd name="connsiteX89" fmla="*/ 641023 w 1739746"/>
              <a:gd name="connsiteY89" fmla="*/ 2205872 h 2413262"/>
              <a:gd name="connsiteX90" fmla="*/ 678730 w 1739746"/>
              <a:gd name="connsiteY90" fmla="*/ 2253006 h 2413262"/>
              <a:gd name="connsiteX91" fmla="*/ 725864 w 1739746"/>
              <a:gd name="connsiteY91" fmla="*/ 2290713 h 2413262"/>
              <a:gd name="connsiteX92" fmla="*/ 763571 w 1739746"/>
              <a:gd name="connsiteY92" fmla="*/ 2337847 h 2413262"/>
              <a:gd name="connsiteX93" fmla="*/ 791851 w 1739746"/>
              <a:gd name="connsiteY93" fmla="*/ 2356701 h 2413262"/>
              <a:gd name="connsiteX94" fmla="*/ 820132 w 1739746"/>
              <a:gd name="connsiteY94" fmla="*/ 2384981 h 2413262"/>
              <a:gd name="connsiteX95" fmla="*/ 867266 w 1739746"/>
              <a:gd name="connsiteY95"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58218 w 1739746"/>
              <a:gd name="connsiteY51" fmla="*/ 160256 h 2413262"/>
              <a:gd name="connsiteX52" fmla="*/ 339365 w 1739746"/>
              <a:gd name="connsiteY52" fmla="*/ 188536 h 2413262"/>
              <a:gd name="connsiteX53" fmla="*/ 311084 w 1739746"/>
              <a:gd name="connsiteY53" fmla="*/ 197963 h 2413262"/>
              <a:gd name="connsiteX54" fmla="*/ 282804 w 1739746"/>
              <a:gd name="connsiteY54" fmla="*/ 216816 h 2413262"/>
              <a:gd name="connsiteX55" fmla="*/ 235670 w 1739746"/>
              <a:gd name="connsiteY55" fmla="*/ 273377 h 2413262"/>
              <a:gd name="connsiteX56" fmla="*/ 207390 w 1739746"/>
              <a:gd name="connsiteY56" fmla="*/ 292231 h 2413262"/>
              <a:gd name="connsiteX57" fmla="*/ 197963 w 1739746"/>
              <a:gd name="connsiteY57" fmla="*/ 329938 h 2413262"/>
              <a:gd name="connsiteX58" fmla="*/ 160452 w 1739746"/>
              <a:gd name="connsiteY58" fmla="*/ 385910 h 2413262"/>
              <a:gd name="connsiteX59" fmla="*/ 113121 w 1739746"/>
              <a:gd name="connsiteY59" fmla="*/ 461913 h 2413262"/>
              <a:gd name="connsiteX60" fmla="*/ 94268 w 1739746"/>
              <a:gd name="connsiteY60" fmla="*/ 490194 h 2413262"/>
              <a:gd name="connsiteX61" fmla="*/ 47134 w 1739746"/>
              <a:gd name="connsiteY61" fmla="*/ 556181 h 2413262"/>
              <a:gd name="connsiteX62" fmla="*/ 28280 w 1739746"/>
              <a:gd name="connsiteY62" fmla="*/ 612742 h 2413262"/>
              <a:gd name="connsiteX63" fmla="*/ 0 w 1739746"/>
              <a:gd name="connsiteY63" fmla="*/ 669303 h 2413262"/>
              <a:gd name="connsiteX64" fmla="*/ 9427 w 1739746"/>
              <a:gd name="connsiteY64" fmla="*/ 1093509 h 2413262"/>
              <a:gd name="connsiteX65" fmla="*/ 28280 w 1739746"/>
              <a:gd name="connsiteY65" fmla="*/ 1150070 h 2413262"/>
              <a:gd name="connsiteX66" fmla="*/ 37707 w 1739746"/>
              <a:gd name="connsiteY66" fmla="*/ 1178351 h 2413262"/>
              <a:gd name="connsiteX67" fmla="*/ 65987 w 1739746"/>
              <a:gd name="connsiteY67" fmla="*/ 1300899 h 2413262"/>
              <a:gd name="connsiteX68" fmla="*/ 75414 w 1739746"/>
              <a:gd name="connsiteY68" fmla="*/ 1329179 h 2413262"/>
              <a:gd name="connsiteX69" fmla="*/ 84841 w 1739746"/>
              <a:gd name="connsiteY69" fmla="*/ 1357460 h 2413262"/>
              <a:gd name="connsiteX70" fmla="*/ 103695 w 1739746"/>
              <a:gd name="connsiteY70" fmla="*/ 1385740 h 2413262"/>
              <a:gd name="connsiteX71" fmla="*/ 122548 w 1739746"/>
              <a:gd name="connsiteY71" fmla="*/ 1442301 h 2413262"/>
              <a:gd name="connsiteX72" fmla="*/ 131975 w 1739746"/>
              <a:gd name="connsiteY72" fmla="*/ 1470581 h 2413262"/>
              <a:gd name="connsiteX73" fmla="*/ 150829 w 1739746"/>
              <a:gd name="connsiteY73" fmla="*/ 1498862 h 2413262"/>
              <a:gd name="connsiteX74" fmla="*/ 188536 w 1739746"/>
              <a:gd name="connsiteY74" fmla="*/ 1611984 h 2413262"/>
              <a:gd name="connsiteX75" fmla="*/ 197963 w 1739746"/>
              <a:gd name="connsiteY75" fmla="*/ 1640264 h 2413262"/>
              <a:gd name="connsiteX76" fmla="*/ 216816 w 1739746"/>
              <a:gd name="connsiteY76" fmla="*/ 1668544 h 2413262"/>
              <a:gd name="connsiteX77" fmla="*/ 226243 w 1739746"/>
              <a:gd name="connsiteY77" fmla="*/ 1696825 h 2413262"/>
              <a:gd name="connsiteX78" fmla="*/ 282804 w 1739746"/>
              <a:gd name="connsiteY78" fmla="*/ 1781666 h 2413262"/>
              <a:gd name="connsiteX79" fmla="*/ 320511 w 1739746"/>
              <a:gd name="connsiteY79" fmla="*/ 1838227 h 2413262"/>
              <a:gd name="connsiteX80" fmla="*/ 339365 w 1739746"/>
              <a:gd name="connsiteY80" fmla="*/ 1866507 h 2413262"/>
              <a:gd name="connsiteX81" fmla="*/ 367645 w 1739746"/>
              <a:gd name="connsiteY81" fmla="*/ 1885361 h 2413262"/>
              <a:gd name="connsiteX82" fmla="*/ 405352 w 1739746"/>
              <a:gd name="connsiteY82" fmla="*/ 1941922 h 2413262"/>
              <a:gd name="connsiteX83" fmla="*/ 443060 w 1739746"/>
              <a:gd name="connsiteY83" fmla="*/ 1998482 h 2413262"/>
              <a:gd name="connsiteX84" fmla="*/ 461913 w 1739746"/>
              <a:gd name="connsiteY84" fmla="*/ 2026763 h 2413262"/>
              <a:gd name="connsiteX85" fmla="*/ 490194 w 1739746"/>
              <a:gd name="connsiteY85" fmla="*/ 2045616 h 2413262"/>
              <a:gd name="connsiteX86" fmla="*/ 527901 w 1739746"/>
              <a:gd name="connsiteY86" fmla="*/ 2102177 h 2413262"/>
              <a:gd name="connsiteX87" fmla="*/ 584462 w 1739746"/>
              <a:gd name="connsiteY87" fmla="*/ 2158738 h 2413262"/>
              <a:gd name="connsiteX88" fmla="*/ 612742 w 1739746"/>
              <a:gd name="connsiteY88" fmla="*/ 2187019 h 2413262"/>
              <a:gd name="connsiteX89" fmla="*/ 641023 w 1739746"/>
              <a:gd name="connsiteY89" fmla="*/ 2205872 h 2413262"/>
              <a:gd name="connsiteX90" fmla="*/ 678730 w 1739746"/>
              <a:gd name="connsiteY90" fmla="*/ 2253006 h 2413262"/>
              <a:gd name="connsiteX91" fmla="*/ 725864 w 1739746"/>
              <a:gd name="connsiteY91" fmla="*/ 2290713 h 2413262"/>
              <a:gd name="connsiteX92" fmla="*/ 763571 w 1739746"/>
              <a:gd name="connsiteY92" fmla="*/ 2337847 h 2413262"/>
              <a:gd name="connsiteX93" fmla="*/ 791851 w 1739746"/>
              <a:gd name="connsiteY93" fmla="*/ 2356701 h 2413262"/>
              <a:gd name="connsiteX94" fmla="*/ 820132 w 1739746"/>
              <a:gd name="connsiteY94" fmla="*/ 2384981 h 2413262"/>
              <a:gd name="connsiteX95" fmla="*/ 867266 w 1739746"/>
              <a:gd name="connsiteY95"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58218 w 1739746"/>
              <a:gd name="connsiteY51" fmla="*/ 160256 h 2413262"/>
              <a:gd name="connsiteX52" fmla="*/ 339365 w 1739746"/>
              <a:gd name="connsiteY52" fmla="*/ 188536 h 2413262"/>
              <a:gd name="connsiteX53" fmla="*/ 311084 w 1739746"/>
              <a:gd name="connsiteY53" fmla="*/ 197963 h 2413262"/>
              <a:gd name="connsiteX54" fmla="*/ 235670 w 1739746"/>
              <a:gd name="connsiteY54" fmla="*/ 273377 h 2413262"/>
              <a:gd name="connsiteX55" fmla="*/ 207390 w 1739746"/>
              <a:gd name="connsiteY55" fmla="*/ 292231 h 2413262"/>
              <a:gd name="connsiteX56" fmla="*/ 197963 w 1739746"/>
              <a:gd name="connsiteY56" fmla="*/ 329938 h 2413262"/>
              <a:gd name="connsiteX57" fmla="*/ 160452 w 1739746"/>
              <a:gd name="connsiteY57" fmla="*/ 385910 h 2413262"/>
              <a:gd name="connsiteX58" fmla="*/ 113121 w 1739746"/>
              <a:gd name="connsiteY58" fmla="*/ 461913 h 2413262"/>
              <a:gd name="connsiteX59" fmla="*/ 94268 w 1739746"/>
              <a:gd name="connsiteY59" fmla="*/ 490194 h 2413262"/>
              <a:gd name="connsiteX60" fmla="*/ 47134 w 1739746"/>
              <a:gd name="connsiteY60" fmla="*/ 556181 h 2413262"/>
              <a:gd name="connsiteX61" fmla="*/ 28280 w 1739746"/>
              <a:gd name="connsiteY61" fmla="*/ 612742 h 2413262"/>
              <a:gd name="connsiteX62" fmla="*/ 0 w 1739746"/>
              <a:gd name="connsiteY62" fmla="*/ 669303 h 2413262"/>
              <a:gd name="connsiteX63" fmla="*/ 9427 w 1739746"/>
              <a:gd name="connsiteY63" fmla="*/ 1093509 h 2413262"/>
              <a:gd name="connsiteX64" fmla="*/ 28280 w 1739746"/>
              <a:gd name="connsiteY64" fmla="*/ 1150070 h 2413262"/>
              <a:gd name="connsiteX65" fmla="*/ 37707 w 1739746"/>
              <a:gd name="connsiteY65" fmla="*/ 1178351 h 2413262"/>
              <a:gd name="connsiteX66" fmla="*/ 65987 w 1739746"/>
              <a:gd name="connsiteY66" fmla="*/ 1300899 h 2413262"/>
              <a:gd name="connsiteX67" fmla="*/ 75414 w 1739746"/>
              <a:gd name="connsiteY67" fmla="*/ 1329179 h 2413262"/>
              <a:gd name="connsiteX68" fmla="*/ 84841 w 1739746"/>
              <a:gd name="connsiteY68" fmla="*/ 1357460 h 2413262"/>
              <a:gd name="connsiteX69" fmla="*/ 103695 w 1739746"/>
              <a:gd name="connsiteY69" fmla="*/ 1385740 h 2413262"/>
              <a:gd name="connsiteX70" fmla="*/ 122548 w 1739746"/>
              <a:gd name="connsiteY70" fmla="*/ 1442301 h 2413262"/>
              <a:gd name="connsiteX71" fmla="*/ 131975 w 1739746"/>
              <a:gd name="connsiteY71" fmla="*/ 1470581 h 2413262"/>
              <a:gd name="connsiteX72" fmla="*/ 150829 w 1739746"/>
              <a:gd name="connsiteY72" fmla="*/ 1498862 h 2413262"/>
              <a:gd name="connsiteX73" fmla="*/ 188536 w 1739746"/>
              <a:gd name="connsiteY73" fmla="*/ 1611984 h 2413262"/>
              <a:gd name="connsiteX74" fmla="*/ 197963 w 1739746"/>
              <a:gd name="connsiteY74" fmla="*/ 1640264 h 2413262"/>
              <a:gd name="connsiteX75" fmla="*/ 216816 w 1739746"/>
              <a:gd name="connsiteY75" fmla="*/ 1668544 h 2413262"/>
              <a:gd name="connsiteX76" fmla="*/ 226243 w 1739746"/>
              <a:gd name="connsiteY76" fmla="*/ 1696825 h 2413262"/>
              <a:gd name="connsiteX77" fmla="*/ 282804 w 1739746"/>
              <a:gd name="connsiteY77" fmla="*/ 1781666 h 2413262"/>
              <a:gd name="connsiteX78" fmla="*/ 320511 w 1739746"/>
              <a:gd name="connsiteY78" fmla="*/ 1838227 h 2413262"/>
              <a:gd name="connsiteX79" fmla="*/ 339365 w 1739746"/>
              <a:gd name="connsiteY79" fmla="*/ 1866507 h 2413262"/>
              <a:gd name="connsiteX80" fmla="*/ 367645 w 1739746"/>
              <a:gd name="connsiteY80" fmla="*/ 1885361 h 2413262"/>
              <a:gd name="connsiteX81" fmla="*/ 405352 w 1739746"/>
              <a:gd name="connsiteY81" fmla="*/ 1941922 h 2413262"/>
              <a:gd name="connsiteX82" fmla="*/ 443060 w 1739746"/>
              <a:gd name="connsiteY82" fmla="*/ 1998482 h 2413262"/>
              <a:gd name="connsiteX83" fmla="*/ 461913 w 1739746"/>
              <a:gd name="connsiteY83" fmla="*/ 2026763 h 2413262"/>
              <a:gd name="connsiteX84" fmla="*/ 490194 w 1739746"/>
              <a:gd name="connsiteY84" fmla="*/ 2045616 h 2413262"/>
              <a:gd name="connsiteX85" fmla="*/ 527901 w 1739746"/>
              <a:gd name="connsiteY85" fmla="*/ 2102177 h 2413262"/>
              <a:gd name="connsiteX86" fmla="*/ 584462 w 1739746"/>
              <a:gd name="connsiteY86" fmla="*/ 2158738 h 2413262"/>
              <a:gd name="connsiteX87" fmla="*/ 612742 w 1739746"/>
              <a:gd name="connsiteY87" fmla="*/ 2187019 h 2413262"/>
              <a:gd name="connsiteX88" fmla="*/ 641023 w 1739746"/>
              <a:gd name="connsiteY88" fmla="*/ 2205872 h 2413262"/>
              <a:gd name="connsiteX89" fmla="*/ 678730 w 1739746"/>
              <a:gd name="connsiteY89" fmla="*/ 2253006 h 2413262"/>
              <a:gd name="connsiteX90" fmla="*/ 725864 w 1739746"/>
              <a:gd name="connsiteY90" fmla="*/ 2290713 h 2413262"/>
              <a:gd name="connsiteX91" fmla="*/ 763571 w 1739746"/>
              <a:gd name="connsiteY91" fmla="*/ 2337847 h 2413262"/>
              <a:gd name="connsiteX92" fmla="*/ 791851 w 1739746"/>
              <a:gd name="connsiteY92" fmla="*/ 2356701 h 2413262"/>
              <a:gd name="connsiteX93" fmla="*/ 820132 w 1739746"/>
              <a:gd name="connsiteY93" fmla="*/ 2384981 h 2413262"/>
              <a:gd name="connsiteX94" fmla="*/ 867266 w 1739746"/>
              <a:gd name="connsiteY94"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311084 w 1739746"/>
              <a:gd name="connsiteY52" fmla="*/ 19796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78648 w 1739746"/>
              <a:gd name="connsiteY48" fmla="*/ 5255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28084 h 2413262"/>
              <a:gd name="connsiteX48" fmla="*/ 578648 w 1739746"/>
              <a:gd name="connsiteY48" fmla="*/ 5255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13040 h 2413262"/>
              <a:gd name="connsiteX47" fmla="*/ 659876 w 1739746"/>
              <a:gd name="connsiteY47" fmla="*/ 28084 h 2413262"/>
              <a:gd name="connsiteX48" fmla="*/ 578648 w 1739746"/>
              <a:gd name="connsiteY48" fmla="*/ 5255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7425 h 2417425"/>
              <a:gd name="connsiteX1" fmla="*/ 867266 w 1739746"/>
              <a:gd name="connsiteY1" fmla="*/ 2417425 h 2417425"/>
              <a:gd name="connsiteX2" fmla="*/ 934864 w 1739746"/>
              <a:gd name="connsiteY2" fmla="*/ 2363260 h 2417425"/>
              <a:gd name="connsiteX3" fmla="*/ 1018095 w 1739746"/>
              <a:gd name="connsiteY3" fmla="*/ 2276023 h 2417425"/>
              <a:gd name="connsiteX4" fmla="*/ 1046375 w 1739746"/>
              <a:gd name="connsiteY4" fmla="*/ 2257169 h 2417425"/>
              <a:gd name="connsiteX5" fmla="*/ 1131216 w 1739746"/>
              <a:gd name="connsiteY5" fmla="*/ 2181755 h 2417425"/>
              <a:gd name="connsiteX6" fmla="*/ 1187777 w 1739746"/>
              <a:gd name="connsiteY6" fmla="*/ 2115767 h 2417425"/>
              <a:gd name="connsiteX7" fmla="*/ 1234911 w 1739746"/>
              <a:gd name="connsiteY7" fmla="*/ 2059206 h 2417425"/>
              <a:gd name="connsiteX8" fmla="*/ 1291472 w 1739746"/>
              <a:gd name="connsiteY8" fmla="*/ 2021499 h 2417425"/>
              <a:gd name="connsiteX9" fmla="*/ 1329179 w 1739746"/>
              <a:gd name="connsiteY9" fmla="*/ 1974365 h 2417425"/>
              <a:gd name="connsiteX10" fmla="*/ 1348033 w 1739746"/>
              <a:gd name="connsiteY10" fmla="*/ 1917804 h 2417425"/>
              <a:gd name="connsiteX11" fmla="*/ 1399370 w 1739746"/>
              <a:gd name="connsiteY11" fmla="*/ 1866664 h 2417425"/>
              <a:gd name="connsiteX12" fmla="*/ 1435270 w 1739746"/>
              <a:gd name="connsiteY12" fmla="*/ 1802483 h 2417425"/>
              <a:gd name="connsiteX13" fmla="*/ 1489435 w 1739746"/>
              <a:gd name="connsiteY13" fmla="*/ 1700988 h 2417425"/>
              <a:gd name="connsiteX14" fmla="*/ 1536569 w 1739746"/>
              <a:gd name="connsiteY14" fmla="*/ 1625573 h 2417425"/>
              <a:gd name="connsiteX15" fmla="*/ 1574276 w 1739746"/>
              <a:gd name="connsiteY15" fmla="*/ 1540732 h 2417425"/>
              <a:gd name="connsiteX16" fmla="*/ 1602557 w 1739746"/>
              <a:gd name="connsiteY16" fmla="*/ 1484171 h 2417425"/>
              <a:gd name="connsiteX17" fmla="*/ 1630837 w 1739746"/>
              <a:gd name="connsiteY17" fmla="*/ 1389903 h 2417425"/>
              <a:gd name="connsiteX18" fmla="*/ 1640264 w 1739746"/>
              <a:gd name="connsiteY18" fmla="*/ 1361623 h 2417425"/>
              <a:gd name="connsiteX19" fmla="*/ 1687398 w 1739746"/>
              <a:gd name="connsiteY19" fmla="*/ 1248501 h 2417425"/>
              <a:gd name="connsiteX20" fmla="*/ 1715678 w 1739746"/>
              <a:gd name="connsiteY20" fmla="*/ 1163660 h 2417425"/>
              <a:gd name="connsiteX21" fmla="*/ 1725105 w 1739746"/>
              <a:gd name="connsiteY21" fmla="*/ 1135379 h 2417425"/>
              <a:gd name="connsiteX22" fmla="*/ 1725105 w 1739746"/>
              <a:gd name="connsiteY22" fmla="*/ 805441 h 2417425"/>
              <a:gd name="connsiteX23" fmla="*/ 1706251 w 1739746"/>
              <a:gd name="connsiteY23" fmla="*/ 748881 h 2417425"/>
              <a:gd name="connsiteX24" fmla="*/ 1696825 w 1739746"/>
              <a:gd name="connsiteY24" fmla="*/ 720600 h 2417425"/>
              <a:gd name="connsiteX25" fmla="*/ 1687398 w 1739746"/>
              <a:gd name="connsiteY25" fmla="*/ 692320 h 2417425"/>
              <a:gd name="connsiteX26" fmla="*/ 1668544 w 1739746"/>
              <a:gd name="connsiteY26" fmla="*/ 664039 h 2417425"/>
              <a:gd name="connsiteX27" fmla="*/ 1649691 w 1739746"/>
              <a:gd name="connsiteY27" fmla="*/ 607478 h 2417425"/>
              <a:gd name="connsiteX28" fmla="*/ 1630837 w 1739746"/>
              <a:gd name="connsiteY28" fmla="*/ 550918 h 2417425"/>
              <a:gd name="connsiteX29" fmla="*/ 1593130 w 1739746"/>
              <a:gd name="connsiteY29" fmla="*/ 447223 h 2417425"/>
              <a:gd name="connsiteX30" fmla="*/ 1536569 w 1739746"/>
              <a:gd name="connsiteY30" fmla="*/ 362382 h 2417425"/>
              <a:gd name="connsiteX31" fmla="*/ 1517715 w 1739746"/>
              <a:gd name="connsiteY31" fmla="*/ 334101 h 2417425"/>
              <a:gd name="connsiteX32" fmla="*/ 1498862 w 1739746"/>
              <a:gd name="connsiteY32" fmla="*/ 305821 h 2417425"/>
              <a:gd name="connsiteX33" fmla="*/ 1470581 w 1739746"/>
              <a:gd name="connsiteY33" fmla="*/ 296394 h 2417425"/>
              <a:gd name="connsiteX34" fmla="*/ 1423447 w 1739746"/>
              <a:gd name="connsiteY34" fmla="*/ 239833 h 2417425"/>
              <a:gd name="connsiteX35" fmla="*/ 1404594 w 1739746"/>
              <a:gd name="connsiteY35" fmla="*/ 211553 h 2417425"/>
              <a:gd name="connsiteX36" fmla="*/ 1319752 w 1739746"/>
              <a:gd name="connsiteY36" fmla="*/ 154992 h 2417425"/>
              <a:gd name="connsiteX37" fmla="*/ 1291472 w 1739746"/>
              <a:gd name="connsiteY37" fmla="*/ 136138 h 2417425"/>
              <a:gd name="connsiteX38" fmla="*/ 1263192 w 1739746"/>
              <a:gd name="connsiteY38" fmla="*/ 126711 h 2417425"/>
              <a:gd name="connsiteX39" fmla="*/ 1234911 w 1739746"/>
              <a:gd name="connsiteY39" fmla="*/ 107858 h 2417425"/>
              <a:gd name="connsiteX40" fmla="*/ 1178350 w 1739746"/>
              <a:gd name="connsiteY40" fmla="*/ 89004 h 2417425"/>
              <a:gd name="connsiteX41" fmla="*/ 1121790 w 1739746"/>
              <a:gd name="connsiteY41" fmla="*/ 70151 h 2417425"/>
              <a:gd name="connsiteX42" fmla="*/ 1093509 w 1739746"/>
              <a:gd name="connsiteY42" fmla="*/ 60724 h 2417425"/>
              <a:gd name="connsiteX43" fmla="*/ 1018684 w 1739746"/>
              <a:gd name="connsiteY43" fmla="*/ 19207 h 2417425"/>
              <a:gd name="connsiteX44" fmla="*/ 904973 w 1739746"/>
              <a:gd name="connsiteY44" fmla="*/ 4163 h 2417425"/>
              <a:gd name="connsiteX45" fmla="*/ 769384 w 1739746"/>
              <a:gd name="connsiteY45" fmla="*/ 157 h 2417425"/>
              <a:gd name="connsiteX46" fmla="*/ 716437 w 1739746"/>
              <a:gd name="connsiteY46" fmla="*/ 17203 h 2417425"/>
              <a:gd name="connsiteX47" fmla="*/ 659876 w 1739746"/>
              <a:gd name="connsiteY47" fmla="*/ 32247 h 2417425"/>
              <a:gd name="connsiteX48" fmla="*/ 578648 w 1739746"/>
              <a:gd name="connsiteY48" fmla="*/ 56717 h 2417425"/>
              <a:gd name="connsiteX49" fmla="*/ 509047 w 1739746"/>
              <a:gd name="connsiteY49" fmla="*/ 98431 h 2417425"/>
              <a:gd name="connsiteX50" fmla="*/ 414779 w 1739746"/>
              <a:gd name="connsiteY50" fmla="*/ 145565 h 2417425"/>
              <a:gd name="connsiteX51" fmla="*/ 339365 w 1739746"/>
              <a:gd name="connsiteY51" fmla="*/ 192699 h 2417425"/>
              <a:gd name="connsiteX52" fmla="*/ 295844 w 1739746"/>
              <a:gd name="connsiteY52" fmla="*/ 224986 h 2417425"/>
              <a:gd name="connsiteX53" fmla="*/ 235670 w 1739746"/>
              <a:gd name="connsiteY53" fmla="*/ 277540 h 2417425"/>
              <a:gd name="connsiteX54" fmla="*/ 207390 w 1739746"/>
              <a:gd name="connsiteY54" fmla="*/ 296394 h 2417425"/>
              <a:gd name="connsiteX55" fmla="*/ 197963 w 1739746"/>
              <a:gd name="connsiteY55" fmla="*/ 334101 h 2417425"/>
              <a:gd name="connsiteX56" fmla="*/ 160452 w 1739746"/>
              <a:gd name="connsiteY56" fmla="*/ 390073 h 2417425"/>
              <a:gd name="connsiteX57" fmla="*/ 113121 w 1739746"/>
              <a:gd name="connsiteY57" fmla="*/ 466076 h 2417425"/>
              <a:gd name="connsiteX58" fmla="*/ 94268 w 1739746"/>
              <a:gd name="connsiteY58" fmla="*/ 494357 h 2417425"/>
              <a:gd name="connsiteX59" fmla="*/ 47134 w 1739746"/>
              <a:gd name="connsiteY59" fmla="*/ 560344 h 2417425"/>
              <a:gd name="connsiteX60" fmla="*/ 28280 w 1739746"/>
              <a:gd name="connsiteY60" fmla="*/ 616905 h 2417425"/>
              <a:gd name="connsiteX61" fmla="*/ 0 w 1739746"/>
              <a:gd name="connsiteY61" fmla="*/ 673466 h 2417425"/>
              <a:gd name="connsiteX62" fmla="*/ 9427 w 1739746"/>
              <a:gd name="connsiteY62" fmla="*/ 1097672 h 2417425"/>
              <a:gd name="connsiteX63" fmla="*/ 28280 w 1739746"/>
              <a:gd name="connsiteY63" fmla="*/ 1154233 h 2417425"/>
              <a:gd name="connsiteX64" fmla="*/ 37707 w 1739746"/>
              <a:gd name="connsiteY64" fmla="*/ 1182514 h 2417425"/>
              <a:gd name="connsiteX65" fmla="*/ 65987 w 1739746"/>
              <a:gd name="connsiteY65" fmla="*/ 1305062 h 2417425"/>
              <a:gd name="connsiteX66" fmla="*/ 75414 w 1739746"/>
              <a:gd name="connsiteY66" fmla="*/ 1333342 h 2417425"/>
              <a:gd name="connsiteX67" fmla="*/ 84841 w 1739746"/>
              <a:gd name="connsiteY67" fmla="*/ 1361623 h 2417425"/>
              <a:gd name="connsiteX68" fmla="*/ 103695 w 1739746"/>
              <a:gd name="connsiteY68" fmla="*/ 1389903 h 2417425"/>
              <a:gd name="connsiteX69" fmla="*/ 122548 w 1739746"/>
              <a:gd name="connsiteY69" fmla="*/ 1446464 h 2417425"/>
              <a:gd name="connsiteX70" fmla="*/ 131975 w 1739746"/>
              <a:gd name="connsiteY70" fmla="*/ 1474744 h 2417425"/>
              <a:gd name="connsiteX71" fmla="*/ 150829 w 1739746"/>
              <a:gd name="connsiteY71" fmla="*/ 1503025 h 2417425"/>
              <a:gd name="connsiteX72" fmla="*/ 188536 w 1739746"/>
              <a:gd name="connsiteY72" fmla="*/ 1616147 h 2417425"/>
              <a:gd name="connsiteX73" fmla="*/ 197963 w 1739746"/>
              <a:gd name="connsiteY73" fmla="*/ 1644427 h 2417425"/>
              <a:gd name="connsiteX74" fmla="*/ 216816 w 1739746"/>
              <a:gd name="connsiteY74" fmla="*/ 1672707 h 2417425"/>
              <a:gd name="connsiteX75" fmla="*/ 226243 w 1739746"/>
              <a:gd name="connsiteY75" fmla="*/ 1700988 h 2417425"/>
              <a:gd name="connsiteX76" fmla="*/ 282804 w 1739746"/>
              <a:gd name="connsiteY76" fmla="*/ 1785829 h 2417425"/>
              <a:gd name="connsiteX77" fmla="*/ 320511 w 1739746"/>
              <a:gd name="connsiteY77" fmla="*/ 1842390 h 2417425"/>
              <a:gd name="connsiteX78" fmla="*/ 339365 w 1739746"/>
              <a:gd name="connsiteY78" fmla="*/ 1870670 h 2417425"/>
              <a:gd name="connsiteX79" fmla="*/ 367645 w 1739746"/>
              <a:gd name="connsiteY79" fmla="*/ 1889524 h 2417425"/>
              <a:gd name="connsiteX80" fmla="*/ 405352 w 1739746"/>
              <a:gd name="connsiteY80" fmla="*/ 1946085 h 2417425"/>
              <a:gd name="connsiteX81" fmla="*/ 443060 w 1739746"/>
              <a:gd name="connsiteY81" fmla="*/ 2002645 h 2417425"/>
              <a:gd name="connsiteX82" fmla="*/ 461913 w 1739746"/>
              <a:gd name="connsiteY82" fmla="*/ 2030926 h 2417425"/>
              <a:gd name="connsiteX83" fmla="*/ 490194 w 1739746"/>
              <a:gd name="connsiteY83" fmla="*/ 2049779 h 2417425"/>
              <a:gd name="connsiteX84" fmla="*/ 527901 w 1739746"/>
              <a:gd name="connsiteY84" fmla="*/ 2106340 h 2417425"/>
              <a:gd name="connsiteX85" fmla="*/ 584462 w 1739746"/>
              <a:gd name="connsiteY85" fmla="*/ 2162901 h 2417425"/>
              <a:gd name="connsiteX86" fmla="*/ 612742 w 1739746"/>
              <a:gd name="connsiteY86" fmla="*/ 2191182 h 2417425"/>
              <a:gd name="connsiteX87" fmla="*/ 641023 w 1739746"/>
              <a:gd name="connsiteY87" fmla="*/ 2210035 h 2417425"/>
              <a:gd name="connsiteX88" fmla="*/ 678730 w 1739746"/>
              <a:gd name="connsiteY88" fmla="*/ 2257169 h 2417425"/>
              <a:gd name="connsiteX89" fmla="*/ 725864 w 1739746"/>
              <a:gd name="connsiteY89" fmla="*/ 2294876 h 2417425"/>
              <a:gd name="connsiteX90" fmla="*/ 763571 w 1739746"/>
              <a:gd name="connsiteY90" fmla="*/ 2342010 h 2417425"/>
              <a:gd name="connsiteX91" fmla="*/ 791851 w 1739746"/>
              <a:gd name="connsiteY91" fmla="*/ 2360864 h 2417425"/>
              <a:gd name="connsiteX92" fmla="*/ 820132 w 1739746"/>
              <a:gd name="connsiteY92" fmla="*/ 2389144 h 2417425"/>
              <a:gd name="connsiteX93" fmla="*/ 867266 w 1739746"/>
              <a:gd name="connsiteY93" fmla="*/ 2417425 h 2417425"/>
              <a:gd name="connsiteX0" fmla="*/ 878841 w 1751321"/>
              <a:gd name="connsiteY0" fmla="*/ 2417425 h 2417425"/>
              <a:gd name="connsiteX1" fmla="*/ 878841 w 1751321"/>
              <a:gd name="connsiteY1" fmla="*/ 2417425 h 2417425"/>
              <a:gd name="connsiteX2" fmla="*/ 946439 w 1751321"/>
              <a:gd name="connsiteY2" fmla="*/ 236326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49282 w 1751321"/>
              <a:gd name="connsiteY64" fmla="*/ 1182514 h 2417425"/>
              <a:gd name="connsiteX65" fmla="*/ 77562 w 1751321"/>
              <a:gd name="connsiteY65" fmla="*/ 1305062 h 2417425"/>
              <a:gd name="connsiteX66" fmla="*/ 86989 w 1751321"/>
              <a:gd name="connsiteY66" fmla="*/ 1333342 h 2417425"/>
              <a:gd name="connsiteX67" fmla="*/ 96416 w 1751321"/>
              <a:gd name="connsiteY67" fmla="*/ 1361623 h 2417425"/>
              <a:gd name="connsiteX68" fmla="*/ 115270 w 1751321"/>
              <a:gd name="connsiteY68" fmla="*/ 1389903 h 2417425"/>
              <a:gd name="connsiteX69" fmla="*/ 134123 w 1751321"/>
              <a:gd name="connsiteY69" fmla="*/ 1446464 h 2417425"/>
              <a:gd name="connsiteX70" fmla="*/ 143550 w 1751321"/>
              <a:gd name="connsiteY70" fmla="*/ 1474744 h 2417425"/>
              <a:gd name="connsiteX71" fmla="*/ 162404 w 1751321"/>
              <a:gd name="connsiteY71" fmla="*/ 1503025 h 2417425"/>
              <a:gd name="connsiteX72" fmla="*/ 200111 w 1751321"/>
              <a:gd name="connsiteY72" fmla="*/ 1616147 h 2417425"/>
              <a:gd name="connsiteX73" fmla="*/ 209538 w 1751321"/>
              <a:gd name="connsiteY73" fmla="*/ 1644427 h 2417425"/>
              <a:gd name="connsiteX74" fmla="*/ 228391 w 1751321"/>
              <a:gd name="connsiteY74" fmla="*/ 1672707 h 2417425"/>
              <a:gd name="connsiteX75" fmla="*/ 237818 w 1751321"/>
              <a:gd name="connsiteY75" fmla="*/ 1700988 h 2417425"/>
              <a:gd name="connsiteX76" fmla="*/ 294379 w 1751321"/>
              <a:gd name="connsiteY76" fmla="*/ 1785829 h 2417425"/>
              <a:gd name="connsiteX77" fmla="*/ 332086 w 1751321"/>
              <a:gd name="connsiteY77" fmla="*/ 1842390 h 2417425"/>
              <a:gd name="connsiteX78" fmla="*/ 350940 w 1751321"/>
              <a:gd name="connsiteY78" fmla="*/ 1870670 h 2417425"/>
              <a:gd name="connsiteX79" fmla="*/ 379220 w 1751321"/>
              <a:gd name="connsiteY79" fmla="*/ 1889524 h 2417425"/>
              <a:gd name="connsiteX80" fmla="*/ 416927 w 1751321"/>
              <a:gd name="connsiteY80" fmla="*/ 1946085 h 2417425"/>
              <a:gd name="connsiteX81" fmla="*/ 454635 w 1751321"/>
              <a:gd name="connsiteY81" fmla="*/ 2002645 h 2417425"/>
              <a:gd name="connsiteX82" fmla="*/ 473488 w 1751321"/>
              <a:gd name="connsiteY82" fmla="*/ 2030926 h 2417425"/>
              <a:gd name="connsiteX83" fmla="*/ 501769 w 1751321"/>
              <a:gd name="connsiteY83" fmla="*/ 2049779 h 2417425"/>
              <a:gd name="connsiteX84" fmla="*/ 539476 w 1751321"/>
              <a:gd name="connsiteY84" fmla="*/ 2106340 h 2417425"/>
              <a:gd name="connsiteX85" fmla="*/ 596037 w 1751321"/>
              <a:gd name="connsiteY85" fmla="*/ 2162901 h 2417425"/>
              <a:gd name="connsiteX86" fmla="*/ 624317 w 1751321"/>
              <a:gd name="connsiteY86" fmla="*/ 2191182 h 2417425"/>
              <a:gd name="connsiteX87" fmla="*/ 652598 w 1751321"/>
              <a:gd name="connsiteY87" fmla="*/ 2210035 h 2417425"/>
              <a:gd name="connsiteX88" fmla="*/ 690305 w 1751321"/>
              <a:gd name="connsiteY88" fmla="*/ 2257169 h 2417425"/>
              <a:gd name="connsiteX89" fmla="*/ 737439 w 1751321"/>
              <a:gd name="connsiteY89" fmla="*/ 2294876 h 2417425"/>
              <a:gd name="connsiteX90" fmla="*/ 775146 w 1751321"/>
              <a:gd name="connsiteY90" fmla="*/ 2342010 h 2417425"/>
              <a:gd name="connsiteX91" fmla="*/ 803426 w 1751321"/>
              <a:gd name="connsiteY91" fmla="*/ 2360864 h 2417425"/>
              <a:gd name="connsiteX92" fmla="*/ 831707 w 1751321"/>
              <a:gd name="connsiteY92" fmla="*/ 2389144 h 2417425"/>
              <a:gd name="connsiteX93" fmla="*/ 878841 w 1751321"/>
              <a:gd name="connsiteY93" fmla="*/ 2417425 h 2417425"/>
              <a:gd name="connsiteX0" fmla="*/ 878841 w 1751321"/>
              <a:gd name="connsiteY0" fmla="*/ 2417425 h 2417425"/>
              <a:gd name="connsiteX1" fmla="*/ 878841 w 1751321"/>
              <a:gd name="connsiteY1" fmla="*/ 2417425 h 2417425"/>
              <a:gd name="connsiteX2" fmla="*/ 946439 w 1751321"/>
              <a:gd name="connsiteY2" fmla="*/ 236326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77562 w 1751321"/>
              <a:gd name="connsiteY64" fmla="*/ 1305062 h 2417425"/>
              <a:gd name="connsiteX65" fmla="*/ 86989 w 1751321"/>
              <a:gd name="connsiteY65" fmla="*/ 1333342 h 2417425"/>
              <a:gd name="connsiteX66" fmla="*/ 96416 w 1751321"/>
              <a:gd name="connsiteY66" fmla="*/ 1361623 h 2417425"/>
              <a:gd name="connsiteX67" fmla="*/ 115270 w 1751321"/>
              <a:gd name="connsiteY67" fmla="*/ 1389903 h 2417425"/>
              <a:gd name="connsiteX68" fmla="*/ 134123 w 1751321"/>
              <a:gd name="connsiteY68" fmla="*/ 1446464 h 2417425"/>
              <a:gd name="connsiteX69" fmla="*/ 143550 w 1751321"/>
              <a:gd name="connsiteY69" fmla="*/ 1474744 h 2417425"/>
              <a:gd name="connsiteX70" fmla="*/ 162404 w 1751321"/>
              <a:gd name="connsiteY70" fmla="*/ 1503025 h 2417425"/>
              <a:gd name="connsiteX71" fmla="*/ 200111 w 1751321"/>
              <a:gd name="connsiteY71" fmla="*/ 1616147 h 2417425"/>
              <a:gd name="connsiteX72" fmla="*/ 209538 w 1751321"/>
              <a:gd name="connsiteY72" fmla="*/ 1644427 h 2417425"/>
              <a:gd name="connsiteX73" fmla="*/ 228391 w 1751321"/>
              <a:gd name="connsiteY73" fmla="*/ 1672707 h 2417425"/>
              <a:gd name="connsiteX74" fmla="*/ 237818 w 1751321"/>
              <a:gd name="connsiteY74" fmla="*/ 1700988 h 2417425"/>
              <a:gd name="connsiteX75" fmla="*/ 294379 w 1751321"/>
              <a:gd name="connsiteY75" fmla="*/ 1785829 h 2417425"/>
              <a:gd name="connsiteX76" fmla="*/ 332086 w 1751321"/>
              <a:gd name="connsiteY76" fmla="*/ 1842390 h 2417425"/>
              <a:gd name="connsiteX77" fmla="*/ 350940 w 1751321"/>
              <a:gd name="connsiteY77" fmla="*/ 1870670 h 2417425"/>
              <a:gd name="connsiteX78" fmla="*/ 379220 w 1751321"/>
              <a:gd name="connsiteY78" fmla="*/ 1889524 h 2417425"/>
              <a:gd name="connsiteX79" fmla="*/ 416927 w 1751321"/>
              <a:gd name="connsiteY79" fmla="*/ 1946085 h 2417425"/>
              <a:gd name="connsiteX80" fmla="*/ 454635 w 1751321"/>
              <a:gd name="connsiteY80" fmla="*/ 2002645 h 2417425"/>
              <a:gd name="connsiteX81" fmla="*/ 473488 w 1751321"/>
              <a:gd name="connsiteY81" fmla="*/ 2030926 h 2417425"/>
              <a:gd name="connsiteX82" fmla="*/ 501769 w 1751321"/>
              <a:gd name="connsiteY82" fmla="*/ 2049779 h 2417425"/>
              <a:gd name="connsiteX83" fmla="*/ 539476 w 1751321"/>
              <a:gd name="connsiteY83" fmla="*/ 2106340 h 2417425"/>
              <a:gd name="connsiteX84" fmla="*/ 596037 w 1751321"/>
              <a:gd name="connsiteY84" fmla="*/ 2162901 h 2417425"/>
              <a:gd name="connsiteX85" fmla="*/ 624317 w 1751321"/>
              <a:gd name="connsiteY85" fmla="*/ 2191182 h 2417425"/>
              <a:gd name="connsiteX86" fmla="*/ 652598 w 1751321"/>
              <a:gd name="connsiteY86" fmla="*/ 2210035 h 2417425"/>
              <a:gd name="connsiteX87" fmla="*/ 690305 w 1751321"/>
              <a:gd name="connsiteY87" fmla="*/ 2257169 h 2417425"/>
              <a:gd name="connsiteX88" fmla="*/ 737439 w 1751321"/>
              <a:gd name="connsiteY88" fmla="*/ 2294876 h 2417425"/>
              <a:gd name="connsiteX89" fmla="*/ 775146 w 1751321"/>
              <a:gd name="connsiteY89" fmla="*/ 2342010 h 2417425"/>
              <a:gd name="connsiteX90" fmla="*/ 803426 w 1751321"/>
              <a:gd name="connsiteY90" fmla="*/ 2360864 h 2417425"/>
              <a:gd name="connsiteX91" fmla="*/ 831707 w 1751321"/>
              <a:gd name="connsiteY91" fmla="*/ 2389144 h 2417425"/>
              <a:gd name="connsiteX92" fmla="*/ 878841 w 1751321"/>
              <a:gd name="connsiteY92"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77562 w 1751321"/>
              <a:gd name="connsiteY64" fmla="*/ 1305062 h 2417425"/>
              <a:gd name="connsiteX65" fmla="*/ 86989 w 1751321"/>
              <a:gd name="connsiteY65" fmla="*/ 1333342 h 2417425"/>
              <a:gd name="connsiteX66" fmla="*/ 96416 w 1751321"/>
              <a:gd name="connsiteY66" fmla="*/ 1361623 h 2417425"/>
              <a:gd name="connsiteX67" fmla="*/ 115270 w 1751321"/>
              <a:gd name="connsiteY67" fmla="*/ 1389903 h 2417425"/>
              <a:gd name="connsiteX68" fmla="*/ 134123 w 1751321"/>
              <a:gd name="connsiteY68" fmla="*/ 1446464 h 2417425"/>
              <a:gd name="connsiteX69" fmla="*/ 143550 w 1751321"/>
              <a:gd name="connsiteY69" fmla="*/ 1474744 h 2417425"/>
              <a:gd name="connsiteX70" fmla="*/ 162404 w 1751321"/>
              <a:gd name="connsiteY70" fmla="*/ 1503025 h 2417425"/>
              <a:gd name="connsiteX71" fmla="*/ 200111 w 1751321"/>
              <a:gd name="connsiteY71" fmla="*/ 1616147 h 2417425"/>
              <a:gd name="connsiteX72" fmla="*/ 209538 w 1751321"/>
              <a:gd name="connsiteY72" fmla="*/ 1644427 h 2417425"/>
              <a:gd name="connsiteX73" fmla="*/ 228391 w 1751321"/>
              <a:gd name="connsiteY73" fmla="*/ 1672707 h 2417425"/>
              <a:gd name="connsiteX74" fmla="*/ 237818 w 1751321"/>
              <a:gd name="connsiteY74" fmla="*/ 1700988 h 2417425"/>
              <a:gd name="connsiteX75" fmla="*/ 294379 w 1751321"/>
              <a:gd name="connsiteY75" fmla="*/ 1785829 h 2417425"/>
              <a:gd name="connsiteX76" fmla="*/ 332086 w 1751321"/>
              <a:gd name="connsiteY76" fmla="*/ 1842390 h 2417425"/>
              <a:gd name="connsiteX77" fmla="*/ 350940 w 1751321"/>
              <a:gd name="connsiteY77" fmla="*/ 1870670 h 2417425"/>
              <a:gd name="connsiteX78" fmla="*/ 379220 w 1751321"/>
              <a:gd name="connsiteY78" fmla="*/ 1889524 h 2417425"/>
              <a:gd name="connsiteX79" fmla="*/ 416927 w 1751321"/>
              <a:gd name="connsiteY79" fmla="*/ 1946085 h 2417425"/>
              <a:gd name="connsiteX80" fmla="*/ 454635 w 1751321"/>
              <a:gd name="connsiteY80" fmla="*/ 2002645 h 2417425"/>
              <a:gd name="connsiteX81" fmla="*/ 473488 w 1751321"/>
              <a:gd name="connsiteY81" fmla="*/ 2030926 h 2417425"/>
              <a:gd name="connsiteX82" fmla="*/ 501769 w 1751321"/>
              <a:gd name="connsiteY82" fmla="*/ 2049779 h 2417425"/>
              <a:gd name="connsiteX83" fmla="*/ 539476 w 1751321"/>
              <a:gd name="connsiteY83" fmla="*/ 2106340 h 2417425"/>
              <a:gd name="connsiteX84" fmla="*/ 596037 w 1751321"/>
              <a:gd name="connsiteY84" fmla="*/ 2162901 h 2417425"/>
              <a:gd name="connsiteX85" fmla="*/ 624317 w 1751321"/>
              <a:gd name="connsiteY85" fmla="*/ 2191182 h 2417425"/>
              <a:gd name="connsiteX86" fmla="*/ 652598 w 1751321"/>
              <a:gd name="connsiteY86" fmla="*/ 2210035 h 2417425"/>
              <a:gd name="connsiteX87" fmla="*/ 690305 w 1751321"/>
              <a:gd name="connsiteY87" fmla="*/ 2257169 h 2417425"/>
              <a:gd name="connsiteX88" fmla="*/ 737439 w 1751321"/>
              <a:gd name="connsiteY88" fmla="*/ 2294876 h 2417425"/>
              <a:gd name="connsiteX89" fmla="*/ 775146 w 1751321"/>
              <a:gd name="connsiteY89" fmla="*/ 2342010 h 2417425"/>
              <a:gd name="connsiteX90" fmla="*/ 803426 w 1751321"/>
              <a:gd name="connsiteY90" fmla="*/ 2360864 h 2417425"/>
              <a:gd name="connsiteX91" fmla="*/ 831707 w 1751321"/>
              <a:gd name="connsiteY91" fmla="*/ 2389144 h 2417425"/>
              <a:gd name="connsiteX92" fmla="*/ 878841 w 1751321"/>
              <a:gd name="connsiteY92"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77562 w 1751321"/>
              <a:gd name="connsiteY64" fmla="*/ 1305062 h 2417425"/>
              <a:gd name="connsiteX65" fmla="*/ 86989 w 1751321"/>
              <a:gd name="connsiteY65" fmla="*/ 1333342 h 2417425"/>
              <a:gd name="connsiteX66" fmla="*/ 96416 w 1751321"/>
              <a:gd name="connsiteY66" fmla="*/ 1361623 h 2417425"/>
              <a:gd name="connsiteX67" fmla="*/ 115270 w 1751321"/>
              <a:gd name="connsiteY67" fmla="*/ 1389903 h 2417425"/>
              <a:gd name="connsiteX68" fmla="*/ 134123 w 1751321"/>
              <a:gd name="connsiteY68" fmla="*/ 1446464 h 2417425"/>
              <a:gd name="connsiteX69" fmla="*/ 143550 w 1751321"/>
              <a:gd name="connsiteY69" fmla="*/ 1474744 h 2417425"/>
              <a:gd name="connsiteX70" fmla="*/ 162404 w 1751321"/>
              <a:gd name="connsiteY70" fmla="*/ 1503025 h 2417425"/>
              <a:gd name="connsiteX71" fmla="*/ 200111 w 1751321"/>
              <a:gd name="connsiteY71" fmla="*/ 1616147 h 2417425"/>
              <a:gd name="connsiteX72" fmla="*/ 209538 w 1751321"/>
              <a:gd name="connsiteY72" fmla="*/ 1644427 h 2417425"/>
              <a:gd name="connsiteX73" fmla="*/ 228391 w 1751321"/>
              <a:gd name="connsiteY73" fmla="*/ 1672707 h 2417425"/>
              <a:gd name="connsiteX74" fmla="*/ 237818 w 1751321"/>
              <a:gd name="connsiteY74" fmla="*/ 1700988 h 2417425"/>
              <a:gd name="connsiteX75" fmla="*/ 294379 w 1751321"/>
              <a:gd name="connsiteY75" fmla="*/ 1785829 h 2417425"/>
              <a:gd name="connsiteX76" fmla="*/ 332086 w 1751321"/>
              <a:gd name="connsiteY76" fmla="*/ 1842390 h 2417425"/>
              <a:gd name="connsiteX77" fmla="*/ 350940 w 1751321"/>
              <a:gd name="connsiteY77" fmla="*/ 1870670 h 2417425"/>
              <a:gd name="connsiteX78" fmla="*/ 379220 w 1751321"/>
              <a:gd name="connsiteY78" fmla="*/ 1889524 h 2417425"/>
              <a:gd name="connsiteX79" fmla="*/ 416927 w 1751321"/>
              <a:gd name="connsiteY79" fmla="*/ 1946085 h 2417425"/>
              <a:gd name="connsiteX80" fmla="*/ 454635 w 1751321"/>
              <a:gd name="connsiteY80" fmla="*/ 2002645 h 2417425"/>
              <a:gd name="connsiteX81" fmla="*/ 473488 w 1751321"/>
              <a:gd name="connsiteY81" fmla="*/ 2030926 h 2417425"/>
              <a:gd name="connsiteX82" fmla="*/ 501769 w 1751321"/>
              <a:gd name="connsiteY82" fmla="*/ 2049779 h 2417425"/>
              <a:gd name="connsiteX83" fmla="*/ 539476 w 1751321"/>
              <a:gd name="connsiteY83" fmla="*/ 2106340 h 2417425"/>
              <a:gd name="connsiteX84" fmla="*/ 596037 w 1751321"/>
              <a:gd name="connsiteY84" fmla="*/ 2162901 h 2417425"/>
              <a:gd name="connsiteX85" fmla="*/ 624317 w 1751321"/>
              <a:gd name="connsiteY85" fmla="*/ 2191182 h 2417425"/>
              <a:gd name="connsiteX86" fmla="*/ 652598 w 1751321"/>
              <a:gd name="connsiteY86" fmla="*/ 2210035 h 2417425"/>
              <a:gd name="connsiteX87" fmla="*/ 690305 w 1751321"/>
              <a:gd name="connsiteY87" fmla="*/ 2257169 h 2417425"/>
              <a:gd name="connsiteX88" fmla="*/ 737439 w 1751321"/>
              <a:gd name="connsiteY88" fmla="*/ 2294876 h 2417425"/>
              <a:gd name="connsiteX89" fmla="*/ 775146 w 1751321"/>
              <a:gd name="connsiteY89" fmla="*/ 2342010 h 2417425"/>
              <a:gd name="connsiteX90" fmla="*/ 803426 w 1751321"/>
              <a:gd name="connsiteY90" fmla="*/ 2360864 h 2417425"/>
              <a:gd name="connsiteX91" fmla="*/ 831707 w 1751321"/>
              <a:gd name="connsiteY91" fmla="*/ 2389144 h 2417425"/>
              <a:gd name="connsiteX92" fmla="*/ 878841 w 1751321"/>
              <a:gd name="connsiteY92"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57950 w 1751321"/>
              <a:gd name="connsiteY3" fmla="*/ 2257169 h 2417425"/>
              <a:gd name="connsiteX4" fmla="*/ 1142791 w 1751321"/>
              <a:gd name="connsiteY4" fmla="*/ 2181755 h 2417425"/>
              <a:gd name="connsiteX5" fmla="*/ 1199352 w 1751321"/>
              <a:gd name="connsiteY5" fmla="*/ 2115767 h 2417425"/>
              <a:gd name="connsiteX6" fmla="*/ 1246486 w 1751321"/>
              <a:gd name="connsiteY6" fmla="*/ 2059206 h 2417425"/>
              <a:gd name="connsiteX7" fmla="*/ 1303047 w 1751321"/>
              <a:gd name="connsiteY7" fmla="*/ 2021499 h 2417425"/>
              <a:gd name="connsiteX8" fmla="*/ 1340754 w 1751321"/>
              <a:gd name="connsiteY8" fmla="*/ 1974365 h 2417425"/>
              <a:gd name="connsiteX9" fmla="*/ 1359608 w 1751321"/>
              <a:gd name="connsiteY9" fmla="*/ 1917804 h 2417425"/>
              <a:gd name="connsiteX10" fmla="*/ 1410945 w 1751321"/>
              <a:gd name="connsiteY10" fmla="*/ 1866664 h 2417425"/>
              <a:gd name="connsiteX11" fmla="*/ 1446845 w 1751321"/>
              <a:gd name="connsiteY11" fmla="*/ 1802483 h 2417425"/>
              <a:gd name="connsiteX12" fmla="*/ 1501010 w 1751321"/>
              <a:gd name="connsiteY12" fmla="*/ 1700988 h 2417425"/>
              <a:gd name="connsiteX13" fmla="*/ 1548144 w 1751321"/>
              <a:gd name="connsiteY13" fmla="*/ 1625573 h 2417425"/>
              <a:gd name="connsiteX14" fmla="*/ 1585851 w 1751321"/>
              <a:gd name="connsiteY14" fmla="*/ 1540732 h 2417425"/>
              <a:gd name="connsiteX15" fmla="*/ 1614132 w 1751321"/>
              <a:gd name="connsiteY15" fmla="*/ 1484171 h 2417425"/>
              <a:gd name="connsiteX16" fmla="*/ 1642412 w 1751321"/>
              <a:gd name="connsiteY16" fmla="*/ 1389903 h 2417425"/>
              <a:gd name="connsiteX17" fmla="*/ 1651839 w 1751321"/>
              <a:gd name="connsiteY17" fmla="*/ 1361623 h 2417425"/>
              <a:gd name="connsiteX18" fmla="*/ 1698973 w 1751321"/>
              <a:gd name="connsiteY18" fmla="*/ 1248501 h 2417425"/>
              <a:gd name="connsiteX19" fmla="*/ 1727253 w 1751321"/>
              <a:gd name="connsiteY19" fmla="*/ 1163660 h 2417425"/>
              <a:gd name="connsiteX20" fmla="*/ 1736680 w 1751321"/>
              <a:gd name="connsiteY20" fmla="*/ 1135379 h 2417425"/>
              <a:gd name="connsiteX21" fmla="*/ 1736680 w 1751321"/>
              <a:gd name="connsiteY21" fmla="*/ 805441 h 2417425"/>
              <a:gd name="connsiteX22" fmla="*/ 1717826 w 1751321"/>
              <a:gd name="connsiteY22" fmla="*/ 748881 h 2417425"/>
              <a:gd name="connsiteX23" fmla="*/ 1708400 w 1751321"/>
              <a:gd name="connsiteY23" fmla="*/ 720600 h 2417425"/>
              <a:gd name="connsiteX24" fmla="*/ 1698973 w 1751321"/>
              <a:gd name="connsiteY24" fmla="*/ 692320 h 2417425"/>
              <a:gd name="connsiteX25" fmla="*/ 1680119 w 1751321"/>
              <a:gd name="connsiteY25" fmla="*/ 664039 h 2417425"/>
              <a:gd name="connsiteX26" fmla="*/ 1661266 w 1751321"/>
              <a:gd name="connsiteY26" fmla="*/ 607478 h 2417425"/>
              <a:gd name="connsiteX27" fmla="*/ 1642412 w 1751321"/>
              <a:gd name="connsiteY27" fmla="*/ 550918 h 2417425"/>
              <a:gd name="connsiteX28" fmla="*/ 1604705 w 1751321"/>
              <a:gd name="connsiteY28" fmla="*/ 447223 h 2417425"/>
              <a:gd name="connsiteX29" fmla="*/ 1548144 w 1751321"/>
              <a:gd name="connsiteY29" fmla="*/ 362382 h 2417425"/>
              <a:gd name="connsiteX30" fmla="*/ 1529290 w 1751321"/>
              <a:gd name="connsiteY30" fmla="*/ 334101 h 2417425"/>
              <a:gd name="connsiteX31" fmla="*/ 1510437 w 1751321"/>
              <a:gd name="connsiteY31" fmla="*/ 305821 h 2417425"/>
              <a:gd name="connsiteX32" fmla="*/ 1482156 w 1751321"/>
              <a:gd name="connsiteY32" fmla="*/ 296394 h 2417425"/>
              <a:gd name="connsiteX33" fmla="*/ 1435022 w 1751321"/>
              <a:gd name="connsiteY33" fmla="*/ 239833 h 2417425"/>
              <a:gd name="connsiteX34" fmla="*/ 1416169 w 1751321"/>
              <a:gd name="connsiteY34" fmla="*/ 211553 h 2417425"/>
              <a:gd name="connsiteX35" fmla="*/ 1331327 w 1751321"/>
              <a:gd name="connsiteY35" fmla="*/ 154992 h 2417425"/>
              <a:gd name="connsiteX36" fmla="*/ 1303047 w 1751321"/>
              <a:gd name="connsiteY36" fmla="*/ 136138 h 2417425"/>
              <a:gd name="connsiteX37" fmla="*/ 1274767 w 1751321"/>
              <a:gd name="connsiteY37" fmla="*/ 126711 h 2417425"/>
              <a:gd name="connsiteX38" fmla="*/ 1246486 w 1751321"/>
              <a:gd name="connsiteY38" fmla="*/ 107858 h 2417425"/>
              <a:gd name="connsiteX39" fmla="*/ 1189925 w 1751321"/>
              <a:gd name="connsiteY39" fmla="*/ 89004 h 2417425"/>
              <a:gd name="connsiteX40" fmla="*/ 1133365 w 1751321"/>
              <a:gd name="connsiteY40" fmla="*/ 70151 h 2417425"/>
              <a:gd name="connsiteX41" fmla="*/ 1105084 w 1751321"/>
              <a:gd name="connsiteY41" fmla="*/ 60724 h 2417425"/>
              <a:gd name="connsiteX42" fmla="*/ 1030259 w 1751321"/>
              <a:gd name="connsiteY42" fmla="*/ 19207 h 2417425"/>
              <a:gd name="connsiteX43" fmla="*/ 916548 w 1751321"/>
              <a:gd name="connsiteY43" fmla="*/ 4163 h 2417425"/>
              <a:gd name="connsiteX44" fmla="*/ 780959 w 1751321"/>
              <a:gd name="connsiteY44" fmla="*/ 157 h 2417425"/>
              <a:gd name="connsiteX45" fmla="*/ 728012 w 1751321"/>
              <a:gd name="connsiteY45" fmla="*/ 17203 h 2417425"/>
              <a:gd name="connsiteX46" fmla="*/ 671451 w 1751321"/>
              <a:gd name="connsiteY46" fmla="*/ 32247 h 2417425"/>
              <a:gd name="connsiteX47" fmla="*/ 590223 w 1751321"/>
              <a:gd name="connsiteY47" fmla="*/ 56717 h 2417425"/>
              <a:gd name="connsiteX48" fmla="*/ 520622 w 1751321"/>
              <a:gd name="connsiteY48" fmla="*/ 98431 h 2417425"/>
              <a:gd name="connsiteX49" fmla="*/ 426354 w 1751321"/>
              <a:gd name="connsiteY49" fmla="*/ 145565 h 2417425"/>
              <a:gd name="connsiteX50" fmla="*/ 350940 w 1751321"/>
              <a:gd name="connsiteY50" fmla="*/ 192699 h 2417425"/>
              <a:gd name="connsiteX51" fmla="*/ 307419 w 1751321"/>
              <a:gd name="connsiteY51" fmla="*/ 224986 h 2417425"/>
              <a:gd name="connsiteX52" fmla="*/ 247245 w 1751321"/>
              <a:gd name="connsiteY52" fmla="*/ 277540 h 2417425"/>
              <a:gd name="connsiteX53" fmla="*/ 218965 w 1751321"/>
              <a:gd name="connsiteY53" fmla="*/ 296394 h 2417425"/>
              <a:gd name="connsiteX54" fmla="*/ 209538 w 1751321"/>
              <a:gd name="connsiteY54" fmla="*/ 334101 h 2417425"/>
              <a:gd name="connsiteX55" fmla="*/ 172027 w 1751321"/>
              <a:gd name="connsiteY55" fmla="*/ 390073 h 2417425"/>
              <a:gd name="connsiteX56" fmla="*/ 124696 w 1751321"/>
              <a:gd name="connsiteY56" fmla="*/ 466076 h 2417425"/>
              <a:gd name="connsiteX57" fmla="*/ 105843 w 1751321"/>
              <a:gd name="connsiteY57" fmla="*/ 494357 h 2417425"/>
              <a:gd name="connsiteX58" fmla="*/ 58709 w 1751321"/>
              <a:gd name="connsiteY58" fmla="*/ 560344 h 2417425"/>
              <a:gd name="connsiteX59" fmla="*/ 39855 w 1751321"/>
              <a:gd name="connsiteY59" fmla="*/ 616905 h 2417425"/>
              <a:gd name="connsiteX60" fmla="*/ 11575 w 1751321"/>
              <a:gd name="connsiteY60" fmla="*/ 673466 h 2417425"/>
              <a:gd name="connsiteX61" fmla="*/ 1952 w 1751321"/>
              <a:gd name="connsiteY61" fmla="*/ 899552 h 2417425"/>
              <a:gd name="connsiteX62" fmla="*/ 39855 w 1751321"/>
              <a:gd name="connsiteY62" fmla="*/ 1154233 h 2417425"/>
              <a:gd name="connsiteX63" fmla="*/ 77562 w 1751321"/>
              <a:gd name="connsiteY63" fmla="*/ 1305062 h 2417425"/>
              <a:gd name="connsiteX64" fmla="*/ 86989 w 1751321"/>
              <a:gd name="connsiteY64" fmla="*/ 1333342 h 2417425"/>
              <a:gd name="connsiteX65" fmla="*/ 96416 w 1751321"/>
              <a:gd name="connsiteY65" fmla="*/ 1361623 h 2417425"/>
              <a:gd name="connsiteX66" fmla="*/ 115270 w 1751321"/>
              <a:gd name="connsiteY66" fmla="*/ 1389903 h 2417425"/>
              <a:gd name="connsiteX67" fmla="*/ 134123 w 1751321"/>
              <a:gd name="connsiteY67" fmla="*/ 1446464 h 2417425"/>
              <a:gd name="connsiteX68" fmla="*/ 143550 w 1751321"/>
              <a:gd name="connsiteY68" fmla="*/ 1474744 h 2417425"/>
              <a:gd name="connsiteX69" fmla="*/ 162404 w 1751321"/>
              <a:gd name="connsiteY69" fmla="*/ 1503025 h 2417425"/>
              <a:gd name="connsiteX70" fmla="*/ 200111 w 1751321"/>
              <a:gd name="connsiteY70" fmla="*/ 1616147 h 2417425"/>
              <a:gd name="connsiteX71" fmla="*/ 209538 w 1751321"/>
              <a:gd name="connsiteY71" fmla="*/ 1644427 h 2417425"/>
              <a:gd name="connsiteX72" fmla="*/ 228391 w 1751321"/>
              <a:gd name="connsiteY72" fmla="*/ 1672707 h 2417425"/>
              <a:gd name="connsiteX73" fmla="*/ 237818 w 1751321"/>
              <a:gd name="connsiteY73" fmla="*/ 1700988 h 2417425"/>
              <a:gd name="connsiteX74" fmla="*/ 294379 w 1751321"/>
              <a:gd name="connsiteY74" fmla="*/ 1785829 h 2417425"/>
              <a:gd name="connsiteX75" fmla="*/ 332086 w 1751321"/>
              <a:gd name="connsiteY75" fmla="*/ 1842390 h 2417425"/>
              <a:gd name="connsiteX76" fmla="*/ 350940 w 1751321"/>
              <a:gd name="connsiteY76" fmla="*/ 1870670 h 2417425"/>
              <a:gd name="connsiteX77" fmla="*/ 379220 w 1751321"/>
              <a:gd name="connsiteY77" fmla="*/ 1889524 h 2417425"/>
              <a:gd name="connsiteX78" fmla="*/ 416927 w 1751321"/>
              <a:gd name="connsiteY78" fmla="*/ 1946085 h 2417425"/>
              <a:gd name="connsiteX79" fmla="*/ 454635 w 1751321"/>
              <a:gd name="connsiteY79" fmla="*/ 2002645 h 2417425"/>
              <a:gd name="connsiteX80" fmla="*/ 473488 w 1751321"/>
              <a:gd name="connsiteY80" fmla="*/ 2030926 h 2417425"/>
              <a:gd name="connsiteX81" fmla="*/ 501769 w 1751321"/>
              <a:gd name="connsiteY81" fmla="*/ 2049779 h 2417425"/>
              <a:gd name="connsiteX82" fmla="*/ 539476 w 1751321"/>
              <a:gd name="connsiteY82" fmla="*/ 2106340 h 2417425"/>
              <a:gd name="connsiteX83" fmla="*/ 596037 w 1751321"/>
              <a:gd name="connsiteY83" fmla="*/ 2162901 h 2417425"/>
              <a:gd name="connsiteX84" fmla="*/ 624317 w 1751321"/>
              <a:gd name="connsiteY84" fmla="*/ 2191182 h 2417425"/>
              <a:gd name="connsiteX85" fmla="*/ 652598 w 1751321"/>
              <a:gd name="connsiteY85" fmla="*/ 2210035 h 2417425"/>
              <a:gd name="connsiteX86" fmla="*/ 690305 w 1751321"/>
              <a:gd name="connsiteY86" fmla="*/ 2257169 h 2417425"/>
              <a:gd name="connsiteX87" fmla="*/ 737439 w 1751321"/>
              <a:gd name="connsiteY87" fmla="*/ 2294876 h 2417425"/>
              <a:gd name="connsiteX88" fmla="*/ 775146 w 1751321"/>
              <a:gd name="connsiteY88" fmla="*/ 2342010 h 2417425"/>
              <a:gd name="connsiteX89" fmla="*/ 803426 w 1751321"/>
              <a:gd name="connsiteY89" fmla="*/ 2360864 h 2417425"/>
              <a:gd name="connsiteX90" fmla="*/ 831707 w 1751321"/>
              <a:gd name="connsiteY90" fmla="*/ 2389144 h 2417425"/>
              <a:gd name="connsiteX91" fmla="*/ 878841 w 1751321"/>
              <a:gd name="connsiteY91"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46486 w 1751321"/>
              <a:gd name="connsiteY6" fmla="*/ 2059206 h 2417425"/>
              <a:gd name="connsiteX7" fmla="*/ 1303047 w 1751321"/>
              <a:gd name="connsiteY7" fmla="*/ 2021499 h 2417425"/>
              <a:gd name="connsiteX8" fmla="*/ 1340754 w 1751321"/>
              <a:gd name="connsiteY8" fmla="*/ 1974365 h 2417425"/>
              <a:gd name="connsiteX9" fmla="*/ 1359608 w 1751321"/>
              <a:gd name="connsiteY9" fmla="*/ 1917804 h 2417425"/>
              <a:gd name="connsiteX10" fmla="*/ 1410945 w 1751321"/>
              <a:gd name="connsiteY10" fmla="*/ 1866664 h 2417425"/>
              <a:gd name="connsiteX11" fmla="*/ 1446845 w 1751321"/>
              <a:gd name="connsiteY11" fmla="*/ 1802483 h 2417425"/>
              <a:gd name="connsiteX12" fmla="*/ 1501010 w 1751321"/>
              <a:gd name="connsiteY12" fmla="*/ 1700988 h 2417425"/>
              <a:gd name="connsiteX13" fmla="*/ 1548144 w 1751321"/>
              <a:gd name="connsiteY13" fmla="*/ 1625573 h 2417425"/>
              <a:gd name="connsiteX14" fmla="*/ 1585851 w 1751321"/>
              <a:gd name="connsiteY14" fmla="*/ 1540732 h 2417425"/>
              <a:gd name="connsiteX15" fmla="*/ 1614132 w 1751321"/>
              <a:gd name="connsiteY15" fmla="*/ 1484171 h 2417425"/>
              <a:gd name="connsiteX16" fmla="*/ 1642412 w 1751321"/>
              <a:gd name="connsiteY16" fmla="*/ 1389903 h 2417425"/>
              <a:gd name="connsiteX17" fmla="*/ 1651839 w 1751321"/>
              <a:gd name="connsiteY17" fmla="*/ 1361623 h 2417425"/>
              <a:gd name="connsiteX18" fmla="*/ 1698973 w 1751321"/>
              <a:gd name="connsiteY18" fmla="*/ 1248501 h 2417425"/>
              <a:gd name="connsiteX19" fmla="*/ 1727253 w 1751321"/>
              <a:gd name="connsiteY19" fmla="*/ 1163660 h 2417425"/>
              <a:gd name="connsiteX20" fmla="*/ 1736680 w 1751321"/>
              <a:gd name="connsiteY20" fmla="*/ 1135379 h 2417425"/>
              <a:gd name="connsiteX21" fmla="*/ 1736680 w 1751321"/>
              <a:gd name="connsiteY21" fmla="*/ 805441 h 2417425"/>
              <a:gd name="connsiteX22" fmla="*/ 1717826 w 1751321"/>
              <a:gd name="connsiteY22" fmla="*/ 748881 h 2417425"/>
              <a:gd name="connsiteX23" fmla="*/ 1708400 w 1751321"/>
              <a:gd name="connsiteY23" fmla="*/ 720600 h 2417425"/>
              <a:gd name="connsiteX24" fmla="*/ 1698973 w 1751321"/>
              <a:gd name="connsiteY24" fmla="*/ 692320 h 2417425"/>
              <a:gd name="connsiteX25" fmla="*/ 1680119 w 1751321"/>
              <a:gd name="connsiteY25" fmla="*/ 664039 h 2417425"/>
              <a:gd name="connsiteX26" fmla="*/ 1661266 w 1751321"/>
              <a:gd name="connsiteY26" fmla="*/ 607478 h 2417425"/>
              <a:gd name="connsiteX27" fmla="*/ 1642412 w 1751321"/>
              <a:gd name="connsiteY27" fmla="*/ 550918 h 2417425"/>
              <a:gd name="connsiteX28" fmla="*/ 1604705 w 1751321"/>
              <a:gd name="connsiteY28" fmla="*/ 447223 h 2417425"/>
              <a:gd name="connsiteX29" fmla="*/ 1548144 w 1751321"/>
              <a:gd name="connsiteY29" fmla="*/ 362382 h 2417425"/>
              <a:gd name="connsiteX30" fmla="*/ 1529290 w 1751321"/>
              <a:gd name="connsiteY30" fmla="*/ 334101 h 2417425"/>
              <a:gd name="connsiteX31" fmla="*/ 1510437 w 1751321"/>
              <a:gd name="connsiteY31" fmla="*/ 305821 h 2417425"/>
              <a:gd name="connsiteX32" fmla="*/ 1482156 w 1751321"/>
              <a:gd name="connsiteY32" fmla="*/ 296394 h 2417425"/>
              <a:gd name="connsiteX33" fmla="*/ 1435022 w 1751321"/>
              <a:gd name="connsiteY33" fmla="*/ 239833 h 2417425"/>
              <a:gd name="connsiteX34" fmla="*/ 1416169 w 1751321"/>
              <a:gd name="connsiteY34" fmla="*/ 211553 h 2417425"/>
              <a:gd name="connsiteX35" fmla="*/ 1331327 w 1751321"/>
              <a:gd name="connsiteY35" fmla="*/ 154992 h 2417425"/>
              <a:gd name="connsiteX36" fmla="*/ 1303047 w 1751321"/>
              <a:gd name="connsiteY36" fmla="*/ 136138 h 2417425"/>
              <a:gd name="connsiteX37" fmla="*/ 1274767 w 1751321"/>
              <a:gd name="connsiteY37" fmla="*/ 126711 h 2417425"/>
              <a:gd name="connsiteX38" fmla="*/ 1246486 w 1751321"/>
              <a:gd name="connsiteY38" fmla="*/ 107858 h 2417425"/>
              <a:gd name="connsiteX39" fmla="*/ 1189925 w 1751321"/>
              <a:gd name="connsiteY39" fmla="*/ 89004 h 2417425"/>
              <a:gd name="connsiteX40" fmla="*/ 1133365 w 1751321"/>
              <a:gd name="connsiteY40" fmla="*/ 70151 h 2417425"/>
              <a:gd name="connsiteX41" fmla="*/ 1105084 w 1751321"/>
              <a:gd name="connsiteY41" fmla="*/ 60724 h 2417425"/>
              <a:gd name="connsiteX42" fmla="*/ 1030259 w 1751321"/>
              <a:gd name="connsiteY42" fmla="*/ 19207 h 2417425"/>
              <a:gd name="connsiteX43" fmla="*/ 916548 w 1751321"/>
              <a:gd name="connsiteY43" fmla="*/ 4163 h 2417425"/>
              <a:gd name="connsiteX44" fmla="*/ 780959 w 1751321"/>
              <a:gd name="connsiteY44" fmla="*/ 157 h 2417425"/>
              <a:gd name="connsiteX45" fmla="*/ 728012 w 1751321"/>
              <a:gd name="connsiteY45" fmla="*/ 17203 h 2417425"/>
              <a:gd name="connsiteX46" fmla="*/ 671451 w 1751321"/>
              <a:gd name="connsiteY46" fmla="*/ 32247 h 2417425"/>
              <a:gd name="connsiteX47" fmla="*/ 590223 w 1751321"/>
              <a:gd name="connsiteY47" fmla="*/ 56717 h 2417425"/>
              <a:gd name="connsiteX48" fmla="*/ 520622 w 1751321"/>
              <a:gd name="connsiteY48" fmla="*/ 98431 h 2417425"/>
              <a:gd name="connsiteX49" fmla="*/ 426354 w 1751321"/>
              <a:gd name="connsiteY49" fmla="*/ 145565 h 2417425"/>
              <a:gd name="connsiteX50" fmla="*/ 350940 w 1751321"/>
              <a:gd name="connsiteY50" fmla="*/ 192699 h 2417425"/>
              <a:gd name="connsiteX51" fmla="*/ 307419 w 1751321"/>
              <a:gd name="connsiteY51" fmla="*/ 224986 h 2417425"/>
              <a:gd name="connsiteX52" fmla="*/ 247245 w 1751321"/>
              <a:gd name="connsiteY52" fmla="*/ 277540 h 2417425"/>
              <a:gd name="connsiteX53" fmla="*/ 218965 w 1751321"/>
              <a:gd name="connsiteY53" fmla="*/ 296394 h 2417425"/>
              <a:gd name="connsiteX54" fmla="*/ 209538 w 1751321"/>
              <a:gd name="connsiteY54" fmla="*/ 334101 h 2417425"/>
              <a:gd name="connsiteX55" fmla="*/ 172027 w 1751321"/>
              <a:gd name="connsiteY55" fmla="*/ 390073 h 2417425"/>
              <a:gd name="connsiteX56" fmla="*/ 124696 w 1751321"/>
              <a:gd name="connsiteY56" fmla="*/ 466076 h 2417425"/>
              <a:gd name="connsiteX57" fmla="*/ 105843 w 1751321"/>
              <a:gd name="connsiteY57" fmla="*/ 494357 h 2417425"/>
              <a:gd name="connsiteX58" fmla="*/ 58709 w 1751321"/>
              <a:gd name="connsiteY58" fmla="*/ 560344 h 2417425"/>
              <a:gd name="connsiteX59" fmla="*/ 39855 w 1751321"/>
              <a:gd name="connsiteY59" fmla="*/ 616905 h 2417425"/>
              <a:gd name="connsiteX60" fmla="*/ 11575 w 1751321"/>
              <a:gd name="connsiteY60" fmla="*/ 673466 h 2417425"/>
              <a:gd name="connsiteX61" fmla="*/ 1952 w 1751321"/>
              <a:gd name="connsiteY61" fmla="*/ 899552 h 2417425"/>
              <a:gd name="connsiteX62" fmla="*/ 39855 w 1751321"/>
              <a:gd name="connsiteY62" fmla="*/ 1154233 h 2417425"/>
              <a:gd name="connsiteX63" fmla="*/ 77562 w 1751321"/>
              <a:gd name="connsiteY63" fmla="*/ 1305062 h 2417425"/>
              <a:gd name="connsiteX64" fmla="*/ 86989 w 1751321"/>
              <a:gd name="connsiteY64" fmla="*/ 1333342 h 2417425"/>
              <a:gd name="connsiteX65" fmla="*/ 96416 w 1751321"/>
              <a:gd name="connsiteY65" fmla="*/ 1361623 h 2417425"/>
              <a:gd name="connsiteX66" fmla="*/ 115270 w 1751321"/>
              <a:gd name="connsiteY66" fmla="*/ 1389903 h 2417425"/>
              <a:gd name="connsiteX67" fmla="*/ 134123 w 1751321"/>
              <a:gd name="connsiteY67" fmla="*/ 1446464 h 2417425"/>
              <a:gd name="connsiteX68" fmla="*/ 143550 w 1751321"/>
              <a:gd name="connsiteY68" fmla="*/ 1474744 h 2417425"/>
              <a:gd name="connsiteX69" fmla="*/ 162404 w 1751321"/>
              <a:gd name="connsiteY69" fmla="*/ 1503025 h 2417425"/>
              <a:gd name="connsiteX70" fmla="*/ 200111 w 1751321"/>
              <a:gd name="connsiteY70" fmla="*/ 1616147 h 2417425"/>
              <a:gd name="connsiteX71" fmla="*/ 209538 w 1751321"/>
              <a:gd name="connsiteY71" fmla="*/ 1644427 h 2417425"/>
              <a:gd name="connsiteX72" fmla="*/ 228391 w 1751321"/>
              <a:gd name="connsiteY72" fmla="*/ 1672707 h 2417425"/>
              <a:gd name="connsiteX73" fmla="*/ 237818 w 1751321"/>
              <a:gd name="connsiteY73" fmla="*/ 1700988 h 2417425"/>
              <a:gd name="connsiteX74" fmla="*/ 294379 w 1751321"/>
              <a:gd name="connsiteY74" fmla="*/ 1785829 h 2417425"/>
              <a:gd name="connsiteX75" fmla="*/ 332086 w 1751321"/>
              <a:gd name="connsiteY75" fmla="*/ 1842390 h 2417425"/>
              <a:gd name="connsiteX76" fmla="*/ 350940 w 1751321"/>
              <a:gd name="connsiteY76" fmla="*/ 1870670 h 2417425"/>
              <a:gd name="connsiteX77" fmla="*/ 379220 w 1751321"/>
              <a:gd name="connsiteY77" fmla="*/ 1889524 h 2417425"/>
              <a:gd name="connsiteX78" fmla="*/ 416927 w 1751321"/>
              <a:gd name="connsiteY78" fmla="*/ 1946085 h 2417425"/>
              <a:gd name="connsiteX79" fmla="*/ 454635 w 1751321"/>
              <a:gd name="connsiteY79" fmla="*/ 2002645 h 2417425"/>
              <a:gd name="connsiteX80" fmla="*/ 473488 w 1751321"/>
              <a:gd name="connsiteY80" fmla="*/ 2030926 h 2417425"/>
              <a:gd name="connsiteX81" fmla="*/ 501769 w 1751321"/>
              <a:gd name="connsiteY81" fmla="*/ 2049779 h 2417425"/>
              <a:gd name="connsiteX82" fmla="*/ 539476 w 1751321"/>
              <a:gd name="connsiteY82" fmla="*/ 2106340 h 2417425"/>
              <a:gd name="connsiteX83" fmla="*/ 596037 w 1751321"/>
              <a:gd name="connsiteY83" fmla="*/ 2162901 h 2417425"/>
              <a:gd name="connsiteX84" fmla="*/ 624317 w 1751321"/>
              <a:gd name="connsiteY84" fmla="*/ 2191182 h 2417425"/>
              <a:gd name="connsiteX85" fmla="*/ 652598 w 1751321"/>
              <a:gd name="connsiteY85" fmla="*/ 2210035 h 2417425"/>
              <a:gd name="connsiteX86" fmla="*/ 690305 w 1751321"/>
              <a:gd name="connsiteY86" fmla="*/ 2257169 h 2417425"/>
              <a:gd name="connsiteX87" fmla="*/ 737439 w 1751321"/>
              <a:gd name="connsiteY87" fmla="*/ 2294876 h 2417425"/>
              <a:gd name="connsiteX88" fmla="*/ 775146 w 1751321"/>
              <a:gd name="connsiteY88" fmla="*/ 2342010 h 2417425"/>
              <a:gd name="connsiteX89" fmla="*/ 803426 w 1751321"/>
              <a:gd name="connsiteY89" fmla="*/ 2360864 h 2417425"/>
              <a:gd name="connsiteX90" fmla="*/ 831707 w 1751321"/>
              <a:gd name="connsiteY90" fmla="*/ 2389144 h 2417425"/>
              <a:gd name="connsiteX91" fmla="*/ 878841 w 1751321"/>
              <a:gd name="connsiteY91"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359608 w 1751321"/>
              <a:gd name="connsiteY9" fmla="*/ 1917804 h 2417425"/>
              <a:gd name="connsiteX10" fmla="*/ 1410945 w 1751321"/>
              <a:gd name="connsiteY10" fmla="*/ 1866664 h 2417425"/>
              <a:gd name="connsiteX11" fmla="*/ 1446845 w 1751321"/>
              <a:gd name="connsiteY11" fmla="*/ 1802483 h 2417425"/>
              <a:gd name="connsiteX12" fmla="*/ 1501010 w 1751321"/>
              <a:gd name="connsiteY12" fmla="*/ 1700988 h 2417425"/>
              <a:gd name="connsiteX13" fmla="*/ 1548144 w 1751321"/>
              <a:gd name="connsiteY13" fmla="*/ 1625573 h 2417425"/>
              <a:gd name="connsiteX14" fmla="*/ 1585851 w 1751321"/>
              <a:gd name="connsiteY14" fmla="*/ 1540732 h 2417425"/>
              <a:gd name="connsiteX15" fmla="*/ 1614132 w 1751321"/>
              <a:gd name="connsiteY15" fmla="*/ 1484171 h 2417425"/>
              <a:gd name="connsiteX16" fmla="*/ 1642412 w 1751321"/>
              <a:gd name="connsiteY16" fmla="*/ 1389903 h 2417425"/>
              <a:gd name="connsiteX17" fmla="*/ 1651839 w 1751321"/>
              <a:gd name="connsiteY17" fmla="*/ 1361623 h 2417425"/>
              <a:gd name="connsiteX18" fmla="*/ 1698973 w 1751321"/>
              <a:gd name="connsiteY18" fmla="*/ 1248501 h 2417425"/>
              <a:gd name="connsiteX19" fmla="*/ 1727253 w 1751321"/>
              <a:gd name="connsiteY19" fmla="*/ 1163660 h 2417425"/>
              <a:gd name="connsiteX20" fmla="*/ 1736680 w 1751321"/>
              <a:gd name="connsiteY20" fmla="*/ 1135379 h 2417425"/>
              <a:gd name="connsiteX21" fmla="*/ 1736680 w 1751321"/>
              <a:gd name="connsiteY21" fmla="*/ 805441 h 2417425"/>
              <a:gd name="connsiteX22" fmla="*/ 1717826 w 1751321"/>
              <a:gd name="connsiteY22" fmla="*/ 748881 h 2417425"/>
              <a:gd name="connsiteX23" fmla="*/ 1708400 w 1751321"/>
              <a:gd name="connsiteY23" fmla="*/ 720600 h 2417425"/>
              <a:gd name="connsiteX24" fmla="*/ 1698973 w 1751321"/>
              <a:gd name="connsiteY24" fmla="*/ 692320 h 2417425"/>
              <a:gd name="connsiteX25" fmla="*/ 1680119 w 1751321"/>
              <a:gd name="connsiteY25" fmla="*/ 664039 h 2417425"/>
              <a:gd name="connsiteX26" fmla="*/ 1661266 w 1751321"/>
              <a:gd name="connsiteY26" fmla="*/ 607478 h 2417425"/>
              <a:gd name="connsiteX27" fmla="*/ 1642412 w 1751321"/>
              <a:gd name="connsiteY27" fmla="*/ 550918 h 2417425"/>
              <a:gd name="connsiteX28" fmla="*/ 1604705 w 1751321"/>
              <a:gd name="connsiteY28" fmla="*/ 447223 h 2417425"/>
              <a:gd name="connsiteX29" fmla="*/ 1548144 w 1751321"/>
              <a:gd name="connsiteY29" fmla="*/ 362382 h 2417425"/>
              <a:gd name="connsiteX30" fmla="*/ 1529290 w 1751321"/>
              <a:gd name="connsiteY30" fmla="*/ 334101 h 2417425"/>
              <a:gd name="connsiteX31" fmla="*/ 1510437 w 1751321"/>
              <a:gd name="connsiteY31" fmla="*/ 305821 h 2417425"/>
              <a:gd name="connsiteX32" fmla="*/ 1482156 w 1751321"/>
              <a:gd name="connsiteY32" fmla="*/ 296394 h 2417425"/>
              <a:gd name="connsiteX33" fmla="*/ 1435022 w 1751321"/>
              <a:gd name="connsiteY33" fmla="*/ 239833 h 2417425"/>
              <a:gd name="connsiteX34" fmla="*/ 1416169 w 1751321"/>
              <a:gd name="connsiteY34" fmla="*/ 211553 h 2417425"/>
              <a:gd name="connsiteX35" fmla="*/ 1331327 w 1751321"/>
              <a:gd name="connsiteY35" fmla="*/ 154992 h 2417425"/>
              <a:gd name="connsiteX36" fmla="*/ 1303047 w 1751321"/>
              <a:gd name="connsiteY36" fmla="*/ 136138 h 2417425"/>
              <a:gd name="connsiteX37" fmla="*/ 1274767 w 1751321"/>
              <a:gd name="connsiteY37" fmla="*/ 126711 h 2417425"/>
              <a:gd name="connsiteX38" fmla="*/ 1246486 w 1751321"/>
              <a:gd name="connsiteY38" fmla="*/ 107858 h 2417425"/>
              <a:gd name="connsiteX39" fmla="*/ 1189925 w 1751321"/>
              <a:gd name="connsiteY39" fmla="*/ 89004 h 2417425"/>
              <a:gd name="connsiteX40" fmla="*/ 1133365 w 1751321"/>
              <a:gd name="connsiteY40" fmla="*/ 70151 h 2417425"/>
              <a:gd name="connsiteX41" fmla="*/ 1105084 w 1751321"/>
              <a:gd name="connsiteY41" fmla="*/ 60724 h 2417425"/>
              <a:gd name="connsiteX42" fmla="*/ 1030259 w 1751321"/>
              <a:gd name="connsiteY42" fmla="*/ 19207 h 2417425"/>
              <a:gd name="connsiteX43" fmla="*/ 916548 w 1751321"/>
              <a:gd name="connsiteY43" fmla="*/ 4163 h 2417425"/>
              <a:gd name="connsiteX44" fmla="*/ 780959 w 1751321"/>
              <a:gd name="connsiteY44" fmla="*/ 157 h 2417425"/>
              <a:gd name="connsiteX45" fmla="*/ 728012 w 1751321"/>
              <a:gd name="connsiteY45" fmla="*/ 17203 h 2417425"/>
              <a:gd name="connsiteX46" fmla="*/ 671451 w 1751321"/>
              <a:gd name="connsiteY46" fmla="*/ 32247 h 2417425"/>
              <a:gd name="connsiteX47" fmla="*/ 590223 w 1751321"/>
              <a:gd name="connsiteY47" fmla="*/ 56717 h 2417425"/>
              <a:gd name="connsiteX48" fmla="*/ 520622 w 1751321"/>
              <a:gd name="connsiteY48" fmla="*/ 98431 h 2417425"/>
              <a:gd name="connsiteX49" fmla="*/ 426354 w 1751321"/>
              <a:gd name="connsiteY49" fmla="*/ 145565 h 2417425"/>
              <a:gd name="connsiteX50" fmla="*/ 350940 w 1751321"/>
              <a:gd name="connsiteY50" fmla="*/ 192699 h 2417425"/>
              <a:gd name="connsiteX51" fmla="*/ 307419 w 1751321"/>
              <a:gd name="connsiteY51" fmla="*/ 224986 h 2417425"/>
              <a:gd name="connsiteX52" fmla="*/ 247245 w 1751321"/>
              <a:gd name="connsiteY52" fmla="*/ 277540 h 2417425"/>
              <a:gd name="connsiteX53" fmla="*/ 218965 w 1751321"/>
              <a:gd name="connsiteY53" fmla="*/ 296394 h 2417425"/>
              <a:gd name="connsiteX54" fmla="*/ 209538 w 1751321"/>
              <a:gd name="connsiteY54" fmla="*/ 334101 h 2417425"/>
              <a:gd name="connsiteX55" fmla="*/ 172027 w 1751321"/>
              <a:gd name="connsiteY55" fmla="*/ 390073 h 2417425"/>
              <a:gd name="connsiteX56" fmla="*/ 124696 w 1751321"/>
              <a:gd name="connsiteY56" fmla="*/ 466076 h 2417425"/>
              <a:gd name="connsiteX57" fmla="*/ 105843 w 1751321"/>
              <a:gd name="connsiteY57" fmla="*/ 494357 h 2417425"/>
              <a:gd name="connsiteX58" fmla="*/ 58709 w 1751321"/>
              <a:gd name="connsiteY58" fmla="*/ 560344 h 2417425"/>
              <a:gd name="connsiteX59" fmla="*/ 39855 w 1751321"/>
              <a:gd name="connsiteY59" fmla="*/ 616905 h 2417425"/>
              <a:gd name="connsiteX60" fmla="*/ 11575 w 1751321"/>
              <a:gd name="connsiteY60" fmla="*/ 673466 h 2417425"/>
              <a:gd name="connsiteX61" fmla="*/ 1952 w 1751321"/>
              <a:gd name="connsiteY61" fmla="*/ 899552 h 2417425"/>
              <a:gd name="connsiteX62" fmla="*/ 39855 w 1751321"/>
              <a:gd name="connsiteY62" fmla="*/ 1154233 h 2417425"/>
              <a:gd name="connsiteX63" fmla="*/ 77562 w 1751321"/>
              <a:gd name="connsiteY63" fmla="*/ 1305062 h 2417425"/>
              <a:gd name="connsiteX64" fmla="*/ 86989 w 1751321"/>
              <a:gd name="connsiteY64" fmla="*/ 1333342 h 2417425"/>
              <a:gd name="connsiteX65" fmla="*/ 96416 w 1751321"/>
              <a:gd name="connsiteY65" fmla="*/ 1361623 h 2417425"/>
              <a:gd name="connsiteX66" fmla="*/ 115270 w 1751321"/>
              <a:gd name="connsiteY66" fmla="*/ 1389903 h 2417425"/>
              <a:gd name="connsiteX67" fmla="*/ 134123 w 1751321"/>
              <a:gd name="connsiteY67" fmla="*/ 1446464 h 2417425"/>
              <a:gd name="connsiteX68" fmla="*/ 143550 w 1751321"/>
              <a:gd name="connsiteY68" fmla="*/ 1474744 h 2417425"/>
              <a:gd name="connsiteX69" fmla="*/ 162404 w 1751321"/>
              <a:gd name="connsiteY69" fmla="*/ 1503025 h 2417425"/>
              <a:gd name="connsiteX70" fmla="*/ 200111 w 1751321"/>
              <a:gd name="connsiteY70" fmla="*/ 1616147 h 2417425"/>
              <a:gd name="connsiteX71" fmla="*/ 209538 w 1751321"/>
              <a:gd name="connsiteY71" fmla="*/ 1644427 h 2417425"/>
              <a:gd name="connsiteX72" fmla="*/ 228391 w 1751321"/>
              <a:gd name="connsiteY72" fmla="*/ 1672707 h 2417425"/>
              <a:gd name="connsiteX73" fmla="*/ 237818 w 1751321"/>
              <a:gd name="connsiteY73" fmla="*/ 1700988 h 2417425"/>
              <a:gd name="connsiteX74" fmla="*/ 294379 w 1751321"/>
              <a:gd name="connsiteY74" fmla="*/ 1785829 h 2417425"/>
              <a:gd name="connsiteX75" fmla="*/ 332086 w 1751321"/>
              <a:gd name="connsiteY75" fmla="*/ 1842390 h 2417425"/>
              <a:gd name="connsiteX76" fmla="*/ 350940 w 1751321"/>
              <a:gd name="connsiteY76" fmla="*/ 1870670 h 2417425"/>
              <a:gd name="connsiteX77" fmla="*/ 379220 w 1751321"/>
              <a:gd name="connsiteY77" fmla="*/ 1889524 h 2417425"/>
              <a:gd name="connsiteX78" fmla="*/ 416927 w 1751321"/>
              <a:gd name="connsiteY78" fmla="*/ 1946085 h 2417425"/>
              <a:gd name="connsiteX79" fmla="*/ 454635 w 1751321"/>
              <a:gd name="connsiteY79" fmla="*/ 2002645 h 2417425"/>
              <a:gd name="connsiteX80" fmla="*/ 473488 w 1751321"/>
              <a:gd name="connsiteY80" fmla="*/ 2030926 h 2417425"/>
              <a:gd name="connsiteX81" fmla="*/ 501769 w 1751321"/>
              <a:gd name="connsiteY81" fmla="*/ 2049779 h 2417425"/>
              <a:gd name="connsiteX82" fmla="*/ 539476 w 1751321"/>
              <a:gd name="connsiteY82" fmla="*/ 2106340 h 2417425"/>
              <a:gd name="connsiteX83" fmla="*/ 596037 w 1751321"/>
              <a:gd name="connsiteY83" fmla="*/ 2162901 h 2417425"/>
              <a:gd name="connsiteX84" fmla="*/ 624317 w 1751321"/>
              <a:gd name="connsiteY84" fmla="*/ 2191182 h 2417425"/>
              <a:gd name="connsiteX85" fmla="*/ 652598 w 1751321"/>
              <a:gd name="connsiteY85" fmla="*/ 2210035 h 2417425"/>
              <a:gd name="connsiteX86" fmla="*/ 690305 w 1751321"/>
              <a:gd name="connsiteY86" fmla="*/ 2257169 h 2417425"/>
              <a:gd name="connsiteX87" fmla="*/ 737439 w 1751321"/>
              <a:gd name="connsiteY87" fmla="*/ 2294876 h 2417425"/>
              <a:gd name="connsiteX88" fmla="*/ 775146 w 1751321"/>
              <a:gd name="connsiteY88" fmla="*/ 2342010 h 2417425"/>
              <a:gd name="connsiteX89" fmla="*/ 803426 w 1751321"/>
              <a:gd name="connsiteY89" fmla="*/ 2360864 h 2417425"/>
              <a:gd name="connsiteX90" fmla="*/ 831707 w 1751321"/>
              <a:gd name="connsiteY90" fmla="*/ 2389144 h 2417425"/>
              <a:gd name="connsiteX91" fmla="*/ 878841 w 1751321"/>
              <a:gd name="connsiteY91"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05084 w 1751321"/>
              <a:gd name="connsiteY40" fmla="*/ 6072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24696 w 1751321"/>
              <a:gd name="connsiteY55" fmla="*/ 466076 h 2417425"/>
              <a:gd name="connsiteX56" fmla="*/ 105843 w 1751321"/>
              <a:gd name="connsiteY56" fmla="*/ 494357 h 2417425"/>
              <a:gd name="connsiteX57" fmla="*/ 58709 w 1751321"/>
              <a:gd name="connsiteY57" fmla="*/ 560344 h 2417425"/>
              <a:gd name="connsiteX58" fmla="*/ 39855 w 1751321"/>
              <a:gd name="connsiteY58" fmla="*/ 616905 h 2417425"/>
              <a:gd name="connsiteX59" fmla="*/ 11575 w 1751321"/>
              <a:gd name="connsiteY59" fmla="*/ 673466 h 2417425"/>
              <a:gd name="connsiteX60" fmla="*/ 1952 w 1751321"/>
              <a:gd name="connsiteY60" fmla="*/ 899552 h 2417425"/>
              <a:gd name="connsiteX61" fmla="*/ 39855 w 1751321"/>
              <a:gd name="connsiteY61" fmla="*/ 1154233 h 2417425"/>
              <a:gd name="connsiteX62" fmla="*/ 77562 w 1751321"/>
              <a:gd name="connsiteY62" fmla="*/ 1305062 h 2417425"/>
              <a:gd name="connsiteX63" fmla="*/ 86989 w 1751321"/>
              <a:gd name="connsiteY63" fmla="*/ 1333342 h 2417425"/>
              <a:gd name="connsiteX64" fmla="*/ 96416 w 1751321"/>
              <a:gd name="connsiteY64" fmla="*/ 1361623 h 2417425"/>
              <a:gd name="connsiteX65" fmla="*/ 115270 w 1751321"/>
              <a:gd name="connsiteY65" fmla="*/ 1389903 h 2417425"/>
              <a:gd name="connsiteX66" fmla="*/ 134123 w 1751321"/>
              <a:gd name="connsiteY66" fmla="*/ 1446464 h 2417425"/>
              <a:gd name="connsiteX67" fmla="*/ 143550 w 1751321"/>
              <a:gd name="connsiteY67" fmla="*/ 1474744 h 2417425"/>
              <a:gd name="connsiteX68" fmla="*/ 162404 w 1751321"/>
              <a:gd name="connsiteY68" fmla="*/ 1503025 h 2417425"/>
              <a:gd name="connsiteX69" fmla="*/ 200111 w 1751321"/>
              <a:gd name="connsiteY69" fmla="*/ 1616147 h 2417425"/>
              <a:gd name="connsiteX70" fmla="*/ 209538 w 1751321"/>
              <a:gd name="connsiteY70" fmla="*/ 1644427 h 2417425"/>
              <a:gd name="connsiteX71" fmla="*/ 228391 w 1751321"/>
              <a:gd name="connsiteY71" fmla="*/ 1672707 h 2417425"/>
              <a:gd name="connsiteX72" fmla="*/ 237818 w 1751321"/>
              <a:gd name="connsiteY72" fmla="*/ 1700988 h 2417425"/>
              <a:gd name="connsiteX73" fmla="*/ 294379 w 1751321"/>
              <a:gd name="connsiteY73" fmla="*/ 1785829 h 2417425"/>
              <a:gd name="connsiteX74" fmla="*/ 332086 w 1751321"/>
              <a:gd name="connsiteY74" fmla="*/ 1842390 h 2417425"/>
              <a:gd name="connsiteX75" fmla="*/ 350940 w 1751321"/>
              <a:gd name="connsiteY75" fmla="*/ 1870670 h 2417425"/>
              <a:gd name="connsiteX76" fmla="*/ 379220 w 1751321"/>
              <a:gd name="connsiteY76" fmla="*/ 1889524 h 2417425"/>
              <a:gd name="connsiteX77" fmla="*/ 416927 w 1751321"/>
              <a:gd name="connsiteY77" fmla="*/ 1946085 h 2417425"/>
              <a:gd name="connsiteX78" fmla="*/ 454635 w 1751321"/>
              <a:gd name="connsiteY78" fmla="*/ 2002645 h 2417425"/>
              <a:gd name="connsiteX79" fmla="*/ 473488 w 1751321"/>
              <a:gd name="connsiteY79" fmla="*/ 2030926 h 2417425"/>
              <a:gd name="connsiteX80" fmla="*/ 501769 w 1751321"/>
              <a:gd name="connsiteY80" fmla="*/ 2049779 h 2417425"/>
              <a:gd name="connsiteX81" fmla="*/ 539476 w 1751321"/>
              <a:gd name="connsiteY81" fmla="*/ 2106340 h 2417425"/>
              <a:gd name="connsiteX82" fmla="*/ 596037 w 1751321"/>
              <a:gd name="connsiteY82" fmla="*/ 2162901 h 2417425"/>
              <a:gd name="connsiteX83" fmla="*/ 624317 w 1751321"/>
              <a:gd name="connsiteY83" fmla="*/ 2191182 h 2417425"/>
              <a:gd name="connsiteX84" fmla="*/ 652598 w 1751321"/>
              <a:gd name="connsiteY84" fmla="*/ 2210035 h 2417425"/>
              <a:gd name="connsiteX85" fmla="*/ 690305 w 1751321"/>
              <a:gd name="connsiteY85" fmla="*/ 2257169 h 2417425"/>
              <a:gd name="connsiteX86" fmla="*/ 737439 w 1751321"/>
              <a:gd name="connsiteY86" fmla="*/ 2294876 h 2417425"/>
              <a:gd name="connsiteX87" fmla="*/ 775146 w 1751321"/>
              <a:gd name="connsiteY87" fmla="*/ 2342010 h 2417425"/>
              <a:gd name="connsiteX88" fmla="*/ 803426 w 1751321"/>
              <a:gd name="connsiteY88" fmla="*/ 2360864 h 2417425"/>
              <a:gd name="connsiteX89" fmla="*/ 831707 w 1751321"/>
              <a:gd name="connsiteY89" fmla="*/ 2389144 h 2417425"/>
              <a:gd name="connsiteX90" fmla="*/ 878841 w 1751321"/>
              <a:gd name="connsiteY90"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24696 w 1751321"/>
              <a:gd name="connsiteY55" fmla="*/ 466076 h 2417425"/>
              <a:gd name="connsiteX56" fmla="*/ 105843 w 1751321"/>
              <a:gd name="connsiteY56" fmla="*/ 494357 h 2417425"/>
              <a:gd name="connsiteX57" fmla="*/ 58709 w 1751321"/>
              <a:gd name="connsiteY57" fmla="*/ 560344 h 2417425"/>
              <a:gd name="connsiteX58" fmla="*/ 39855 w 1751321"/>
              <a:gd name="connsiteY58" fmla="*/ 616905 h 2417425"/>
              <a:gd name="connsiteX59" fmla="*/ 11575 w 1751321"/>
              <a:gd name="connsiteY59" fmla="*/ 673466 h 2417425"/>
              <a:gd name="connsiteX60" fmla="*/ 1952 w 1751321"/>
              <a:gd name="connsiteY60" fmla="*/ 899552 h 2417425"/>
              <a:gd name="connsiteX61" fmla="*/ 39855 w 1751321"/>
              <a:gd name="connsiteY61" fmla="*/ 1154233 h 2417425"/>
              <a:gd name="connsiteX62" fmla="*/ 77562 w 1751321"/>
              <a:gd name="connsiteY62" fmla="*/ 1305062 h 2417425"/>
              <a:gd name="connsiteX63" fmla="*/ 86989 w 1751321"/>
              <a:gd name="connsiteY63" fmla="*/ 1333342 h 2417425"/>
              <a:gd name="connsiteX64" fmla="*/ 96416 w 1751321"/>
              <a:gd name="connsiteY64" fmla="*/ 1361623 h 2417425"/>
              <a:gd name="connsiteX65" fmla="*/ 115270 w 1751321"/>
              <a:gd name="connsiteY65" fmla="*/ 1389903 h 2417425"/>
              <a:gd name="connsiteX66" fmla="*/ 134123 w 1751321"/>
              <a:gd name="connsiteY66" fmla="*/ 1446464 h 2417425"/>
              <a:gd name="connsiteX67" fmla="*/ 143550 w 1751321"/>
              <a:gd name="connsiteY67" fmla="*/ 1474744 h 2417425"/>
              <a:gd name="connsiteX68" fmla="*/ 162404 w 1751321"/>
              <a:gd name="connsiteY68" fmla="*/ 1503025 h 2417425"/>
              <a:gd name="connsiteX69" fmla="*/ 200111 w 1751321"/>
              <a:gd name="connsiteY69" fmla="*/ 1616147 h 2417425"/>
              <a:gd name="connsiteX70" fmla="*/ 209538 w 1751321"/>
              <a:gd name="connsiteY70" fmla="*/ 1644427 h 2417425"/>
              <a:gd name="connsiteX71" fmla="*/ 228391 w 1751321"/>
              <a:gd name="connsiteY71" fmla="*/ 1672707 h 2417425"/>
              <a:gd name="connsiteX72" fmla="*/ 237818 w 1751321"/>
              <a:gd name="connsiteY72" fmla="*/ 1700988 h 2417425"/>
              <a:gd name="connsiteX73" fmla="*/ 294379 w 1751321"/>
              <a:gd name="connsiteY73" fmla="*/ 1785829 h 2417425"/>
              <a:gd name="connsiteX74" fmla="*/ 332086 w 1751321"/>
              <a:gd name="connsiteY74" fmla="*/ 1842390 h 2417425"/>
              <a:gd name="connsiteX75" fmla="*/ 350940 w 1751321"/>
              <a:gd name="connsiteY75" fmla="*/ 1870670 h 2417425"/>
              <a:gd name="connsiteX76" fmla="*/ 379220 w 1751321"/>
              <a:gd name="connsiteY76" fmla="*/ 1889524 h 2417425"/>
              <a:gd name="connsiteX77" fmla="*/ 416927 w 1751321"/>
              <a:gd name="connsiteY77" fmla="*/ 1946085 h 2417425"/>
              <a:gd name="connsiteX78" fmla="*/ 454635 w 1751321"/>
              <a:gd name="connsiteY78" fmla="*/ 2002645 h 2417425"/>
              <a:gd name="connsiteX79" fmla="*/ 473488 w 1751321"/>
              <a:gd name="connsiteY79" fmla="*/ 2030926 h 2417425"/>
              <a:gd name="connsiteX80" fmla="*/ 501769 w 1751321"/>
              <a:gd name="connsiteY80" fmla="*/ 2049779 h 2417425"/>
              <a:gd name="connsiteX81" fmla="*/ 539476 w 1751321"/>
              <a:gd name="connsiteY81" fmla="*/ 2106340 h 2417425"/>
              <a:gd name="connsiteX82" fmla="*/ 596037 w 1751321"/>
              <a:gd name="connsiteY82" fmla="*/ 2162901 h 2417425"/>
              <a:gd name="connsiteX83" fmla="*/ 624317 w 1751321"/>
              <a:gd name="connsiteY83" fmla="*/ 2191182 h 2417425"/>
              <a:gd name="connsiteX84" fmla="*/ 652598 w 1751321"/>
              <a:gd name="connsiteY84" fmla="*/ 2210035 h 2417425"/>
              <a:gd name="connsiteX85" fmla="*/ 690305 w 1751321"/>
              <a:gd name="connsiteY85" fmla="*/ 2257169 h 2417425"/>
              <a:gd name="connsiteX86" fmla="*/ 737439 w 1751321"/>
              <a:gd name="connsiteY86" fmla="*/ 2294876 h 2417425"/>
              <a:gd name="connsiteX87" fmla="*/ 775146 w 1751321"/>
              <a:gd name="connsiteY87" fmla="*/ 2342010 h 2417425"/>
              <a:gd name="connsiteX88" fmla="*/ 803426 w 1751321"/>
              <a:gd name="connsiteY88" fmla="*/ 2360864 h 2417425"/>
              <a:gd name="connsiteX89" fmla="*/ 831707 w 1751321"/>
              <a:gd name="connsiteY89" fmla="*/ 2389144 h 2417425"/>
              <a:gd name="connsiteX90" fmla="*/ 878841 w 1751321"/>
              <a:gd name="connsiteY90"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24696 w 1751321"/>
              <a:gd name="connsiteY55" fmla="*/ 466076 h 2417425"/>
              <a:gd name="connsiteX56" fmla="*/ 105843 w 1751321"/>
              <a:gd name="connsiteY56" fmla="*/ 494357 h 2417425"/>
              <a:gd name="connsiteX57" fmla="*/ 58709 w 1751321"/>
              <a:gd name="connsiteY57" fmla="*/ 560344 h 2417425"/>
              <a:gd name="connsiteX58" fmla="*/ 11575 w 1751321"/>
              <a:gd name="connsiteY58" fmla="*/ 673466 h 2417425"/>
              <a:gd name="connsiteX59" fmla="*/ 1952 w 1751321"/>
              <a:gd name="connsiteY59" fmla="*/ 899552 h 2417425"/>
              <a:gd name="connsiteX60" fmla="*/ 39855 w 1751321"/>
              <a:gd name="connsiteY60" fmla="*/ 1154233 h 2417425"/>
              <a:gd name="connsiteX61" fmla="*/ 77562 w 1751321"/>
              <a:gd name="connsiteY61" fmla="*/ 1305062 h 2417425"/>
              <a:gd name="connsiteX62" fmla="*/ 86989 w 1751321"/>
              <a:gd name="connsiteY62" fmla="*/ 1333342 h 2417425"/>
              <a:gd name="connsiteX63" fmla="*/ 96416 w 1751321"/>
              <a:gd name="connsiteY63" fmla="*/ 1361623 h 2417425"/>
              <a:gd name="connsiteX64" fmla="*/ 115270 w 1751321"/>
              <a:gd name="connsiteY64" fmla="*/ 1389903 h 2417425"/>
              <a:gd name="connsiteX65" fmla="*/ 134123 w 1751321"/>
              <a:gd name="connsiteY65" fmla="*/ 1446464 h 2417425"/>
              <a:gd name="connsiteX66" fmla="*/ 143550 w 1751321"/>
              <a:gd name="connsiteY66" fmla="*/ 1474744 h 2417425"/>
              <a:gd name="connsiteX67" fmla="*/ 162404 w 1751321"/>
              <a:gd name="connsiteY67" fmla="*/ 1503025 h 2417425"/>
              <a:gd name="connsiteX68" fmla="*/ 200111 w 1751321"/>
              <a:gd name="connsiteY68" fmla="*/ 1616147 h 2417425"/>
              <a:gd name="connsiteX69" fmla="*/ 209538 w 1751321"/>
              <a:gd name="connsiteY69" fmla="*/ 1644427 h 2417425"/>
              <a:gd name="connsiteX70" fmla="*/ 228391 w 1751321"/>
              <a:gd name="connsiteY70" fmla="*/ 1672707 h 2417425"/>
              <a:gd name="connsiteX71" fmla="*/ 237818 w 1751321"/>
              <a:gd name="connsiteY71" fmla="*/ 1700988 h 2417425"/>
              <a:gd name="connsiteX72" fmla="*/ 294379 w 1751321"/>
              <a:gd name="connsiteY72" fmla="*/ 1785829 h 2417425"/>
              <a:gd name="connsiteX73" fmla="*/ 332086 w 1751321"/>
              <a:gd name="connsiteY73" fmla="*/ 1842390 h 2417425"/>
              <a:gd name="connsiteX74" fmla="*/ 350940 w 1751321"/>
              <a:gd name="connsiteY74" fmla="*/ 1870670 h 2417425"/>
              <a:gd name="connsiteX75" fmla="*/ 379220 w 1751321"/>
              <a:gd name="connsiteY75" fmla="*/ 1889524 h 2417425"/>
              <a:gd name="connsiteX76" fmla="*/ 416927 w 1751321"/>
              <a:gd name="connsiteY76" fmla="*/ 1946085 h 2417425"/>
              <a:gd name="connsiteX77" fmla="*/ 454635 w 1751321"/>
              <a:gd name="connsiteY77" fmla="*/ 2002645 h 2417425"/>
              <a:gd name="connsiteX78" fmla="*/ 473488 w 1751321"/>
              <a:gd name="connsiteY78" fmla="*/ 2030926 h 2417425"/>
              <a:gd name="connsiteX79" fmla="*/ 501769 w 1751321"/>
              <a:gd name="connsiteY79" fmla="*/ 2049779 h 2417425"/>
              <a:gd name="connsiteX80" fmla="*/ 539476 w 1751321"/>
              <a:gd name="connsiteY80" fmla="*/ 2106340 h 2417425"/>
              <a:gd name="connsiteX81" fmla="*/ 596037 w 1751321"/>
              <a:gd name="connsiteY81" fmla="*/ 2162901 h 2417425"/>
              <a:gd name="connsiteX82" fmla="*/ 624317 w 1751321"/>
              <a:gd name="connsiteY82" fmla="*/ 2191182 h 2417425"/>
              <a:gd name="connsiteX83" fmla="*/ 652598 w 1751321"/>
              <a:gd name="connsiteY83" fmla="*/ 2210035 h 2417425"/>
              <a:gd name="connsiteX84" fmla="*/ 690305 w 1751321"/>
              <a:gd name="connsiteY84" fmla="*/ 2257169 h 2417425"/>
              <a:gd name="connsiteX85" fmla="*/ 737439 w 1751321"/>
              <a:gd name="connsiteY85" fmla="*/ 2294876 h 2417425"/>
              <a:gd name="connsiteX86" fmla="*/ 775146 w 1751321"/>
              <a:gd name="connsiteY86" fmla="*/ 2342010 h 2417425"/>
              <a:gd name="connsiteX87" fmla="*/ 803426 w 1751321"/>
              <a:gd name="connsiteY87" fmla="*/ 2360864 h 2417425"/>
              <a:gd name="connsiteX88" fmla="*/ 831707 w 1751321"/>
              <a:gd name="connsiteY88" fmla="*/ 2389144 h 2417425"/>
              <a:gd name="connsiteX89" fmla="*/ 878841 w 1751321"/>
              <a:gd name="connsiteY89"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05843 w 1751321"/>
              <a:gd name="connsiteY55" fmla="*/ 494357 h 2417425"/>
              <a:gd name="connsiteX56" fmla="*/ 58709 w 1751321"/>
              <a:gd name="connsiteY56" fmla="*/ 560344 h 2417425"/>
              <a:gd name="connsiteX57" fmla="*/ 11575 w 1751321"/>
              <a:gd name="connsiteY57" fmla="*/ 673466 h 2417425"/>
              <a:gd name="connsiteX58" fmla="*/ 1952 w 1751321"/>
              <a:gd name="connsiteY58" fmla="*/ 899552 h 2417425"/>
              <a:gd name="connsiteX59" fmla="*/ 39855 w 1751321"/>
              <a:gd name="connsiteY59" fmla="*/ 1154233 h 2417425"/>
              <a:gd name="connsiteX60" fmla="*/ 77562 w 1751321"/>
              <a:gd name="connsiteY60" fmla="*/ 1305062 h 2417425"/>
              <a:gd name="connsiteX61" fmla="*/ 86989 w 1751321"/>
              <a:gd name="connsiteY61" fmla="*/ 1333342 h 2417425"/>
              <a:gd name="connsiteX62" fmla="*/ 96416 w 1751321"/>
              <a:gd name="connsiteY62" fmla="*/ 1361623 h 2417425"/>
              <a:gd name="connsiteX63" fmla="*/ 115270 w 1751321"/>
              <a:gd name="connsiteY63" fmla="*/ 1389903 h 2417425"/>
              <a:gd name="connsiteX64" fmla="*/ 134123 w 1751321"/>
              <a:gd name="connsiteY64" fmla="*/ 1446464 h 2417425"/>
              <a:gd name="connsiteX65" fmla="*/ 143550 w 1751321"/>
              <a:gd name="connsiteY65" fmla="*/ 1474744 h 2417425"/>
              <a:gd name="connsiteX66" fmla="*/ 162404 w 1751321"/>
              <a:gd name="connsiteY66" fmla="*/ 1503025 h 2417425"/>
              <a:gd name="connsiteX67" fmla="*/ 200111 w 1751321"/>
              <a:gd name="connsiteY67" fmla="*/ 1616147 h 2417425"/>
              <a:gd name="connsiteX68" fmla="*/ 209538 w 1751321"/>
              <a:gd name="connsiteY68" fmla="*/ 1644427 h 2417425"/>
              <a:gd name="connsiteX69" fmla="*/ 228391 w 1751321"/>
              <a:gd name="connsiteY69" fmla="*/ 1672707 h 2417425"/>
              <a:gd name="connsiteX70" fmla="*/ 237818 w 1751321"/>
              <a:gd name="connsiteY70" fmla="*/ 1700988 h 2417425"/>
              <a:gd name="connsiteX71" fmla="*/ 294379 w 1751321"/>
              <a:gd name="connsiteY71" fmla="*/ 1785829 h 2417425"/>
              <a:gd name="connsiteX72" fmla="*/ 332086 w 1751321"/>
              <a:gd name="connsiteY72" fmla="*/ 1842390 h 2417425"/>
              <a:gd name="connsiteX73" fmla="*/ 350940 w 1751321"/>
              <a:gd name="connsiteY73" fmla="*/ 1870670 h 2417425"/>
              <a:gd name="connsiteX74" fmla="*/ 379220 w 1751321"/>
              <a:gd name="connsiteY74" fmla="*/ 1889524 h 2417425"/>
              <a:gd name="connsiteX75" fmla="*/ 416927 w 1751321"/>
              <a:gd name="connsiteY75" fmla="*/ 1946085 h 2417425"/>
              <a:gd name="connsiteX76" fmla="*/ 454635 w 1751321"/>
              <a:gd name="connsiteY76" fmla="*/ 2002645 h 2417425"/>
              <a:gd name="connsiteX77" fmla="*/ 473488 w 1751321"/>
              <a:gd name="connsiteY77" fmla="*/ 2030926 h 2417425"/>
              <a:gd name="connsiteX78" fmla="*/ 501769 w 1751321"/>
              <a:gd name="connsiteY78" fmla="*/ 2049779 h 2417425"/>
              <a:gd name="connsiteX79" fmla="*/ 539476 w 1751321"/>
              <a:gd name="connsiteY79" fmla="*/ 2106340 h 2417425"/>
              <a:gd name="connsiteX80" fmla="*/ 596037 w 1751321"/>
              <a:gd name="connsiteY80" fmla="*/ 2162901 h 2417425"/>
              <a:gd name="connsiteX81" fmla="*/ 624317 w 1751321"/>
              <a:gd name="connsiteY81" fmla="*/ 2191182 h 2417425"/>
              <a:gd name="connsiteX82" fmla="*/ 652598 w 1751321"/>
              <a:gd name="connsiteY82" fmla="*/ 2210035 h 2417425"/>
              <a:gd name="connsiteX83" fmla="*/ 690305 w 1751321"/>
              <a:gd name="connsiteY83" fmla="*/ 2257169 h 2417425"/>
              <a:gd name="connsiteX84" fmla="*/ 737439 w 1751321"/>
              <a:gd name="connsiteY84" fmla="*/ 2294876 h 2417425"/>
              <a:gd name="connsiteX85" fmla="*/ 775146 w 1751321"/>
              <a:gd name="connsiteY85" fmla="*/ 2342010 h 2417425"/>
              <a:gd name="connsiteX86" fmla="*/ 803426 w 1751321"/>
              <a:gd name="connsiteY86" fmla="*/ 2360864 h 2417425"/>
              <a:gd name="connsiteX87" fmla="*/ 831707 w 1751321"/>
              <a:gd name="connsiteY87" fmla="*/ 2389144 h 2417425"/>
              <a:gd name="connsiteX88" fmla="*/ 878841 w 1751321"/>
              <a:gd name="connsiteY88"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12602 w 1751321"/>
              <a:gd name="connsiteY55" fmla="*/ 473564 h 2417425"/>
              <a:gd name="connsiteX56" fmla="*/ 58709 w 1751321"/>
              <a:gd name="connsiteY56" fmla="*/ 560344 h 2417425"/>
              <a:gd name="connsiteX57" fmla="*/ 11575 w 1751321"/>
              <a:gd name="connsiteY57" fmla="*/ 673466 h 2417425"/>
              <a:gd name="connsiteX58" fmla="*/ 1952 w 1751321"/>
              <a:gd name="connsiteY58" fmla="*/ 899552 h 2417425"/>
              <a:gd name="connsiteX59" fmla="*/ 39855 w 1751321"/>
              <a:gd name="connsiteY59" fmla="*/ 1154233 h 2417425"/>
              <a:gd name="connsiteX60" fmla="*/ 77562 w 1751321"/>
              <a:gd name="connsiteY60" fmla="*/ 1305062 h 2417425"/>
              <a:gd name="connsiteX61" fmla="*/ 86989 w 1751321"/>
              <a:gd name="connsiteY61" fmla="*/ 1333342 h 2417425"/>
              <a:gd name="connsiteX62" fmla="*/ 96416 w 1751321"/>
              <a:gd name="connsiteY62" fmla="*/ 1361623 h 2417425"/>
              <a:gd name="connsiteX63" fmla="*/ 115270 w 1751321"/>
              <a:gd name="connsiteY63" fmla="*/ 1389903 h 2417425"/>
              <a:gd name="connsiteX64" fmla="*/ 134123 w 1751321"/>
              <a:gd name="connsiteY64" fmla="*/ 1446464 h 2417425"/>
              <a:gd name="connsiteX65" fmla="*/ 143550 w 1751321"/>
              <a:gd name="connsiteY65" fmla="*/ 1474744 h 2417425"/>
              <a:gd name="connsiteX66" fmla="*/ 162404 w 1751321"/>
              <a:gd name="connsiteY66" fmla="*/ 1503025 h 2417425"/>
              <a:gd name="connsiteX67" fmla="*/ 200111 w 1751321"/>
              <a:gd name="connsiteY67" fmla="*/ 1616147 h 2417425"/>
              <a:gd name="connsiteX68" fmla="*/ 209538 w 1751321"/>
              <a:gd name="connsiteY68" fmla="*/ 1644427 h 2417425"/>
              <a:gd name="connsiteX69" fmla="*/ 228391 w 1751321"/>
              <a:gd name="connsiteY69" fmla="*/ 1672707 h 2417425"/>
              <a:gd name="connsiteX70" fmla="*/ 237818 w 1751321"/>
              <a:gd name="connsiteY70" fmla="*/ 1700988 h 2417425"/>
              <a:gd name="connsiteX71" fmla="*/ 294379 w 1751321"/>
              <a:gd name="connsiteY71" fmla="*/ 1785829 h 2417425"/>
              <a:gd name="connsiteX72" fmla="*/ 332086 w 1751321"/>
              <a:gd name="connsiteY72" fmla="*/ 1842390 h 2417425"/>
              <a:gd name="connsiteX73" fmla="*/ 350940 w 1751321"/>
              <a:gd name="connsiteY73" fmla="*/ 1870670 h 2417425"/>
              <a:gd name="connsiteX74" fmla="*/ 379220 w 1751321"/>
              <a:gd name="connsiteY74" fmla="*/ 1889524 h 2417425"/>
              <a:gd name="connsiteX75" fmla="*/ 416927 w 1751321"/>
              <a:gd name="connsiteY75" fmla="*/ 1946085 h 2417425"/>
              <a:gd name="connsiteX76" fmla="*/ 454635 w 1751321"/>
              <a:gd name="connsiteY76" fmla="*/ 2002645 h 2417425"/>
              <a:gd name="connsiteX77" fmla="*/ 473488 w 1751321"/>
              <a:gd name="connsiteY77" fmla="*/ 2030926 h 2417425"/>
              <a:gd name="connsiteX78" fmla="*/ 501769 w 1751321"/>
              <a:gd name="connsiteY78" fmla="*/ 2049779 h 2417425"/>
              <a:gd name="connsiteX79" fmla="*/ 539476 w 1751321"/>
              <a:gd name="connsiteY79" fmla="*/ 2106340 h 2417425"/>
              <a:gd name="connsiteX80" fmla="*/ 596037 w 1751321"/>
              <a:gd name="connsiteY80" fmla="*/ 2162901 h 2417425"/>
              <a:gd name="connsiteX81" fmla="*/ 624317 w 1751321"/>
              <a:gd name="connsiteY81" fmla="*/ 2191182 h 2417425"/>
              <a:gd name="connsiteX82" fmla="*/ 652598 w 1751321"/>
              <a:gd name="connsiteY82" fmla="*/ 2210035 h 2417425"/>
              <a:gd name="connsiteX83" fmla="*/ 690305 w 1751321"/>
              <a:gd name="connsiteY83" fmla="*/ 2257169 h 2417425"/>
              <a:gd name="connsiteX84" fmla="*/ 737439 w 1751321"/>
              <a:gd name="connsiteY84" fmla="*/ 2294876 h 2417425"/>
              <a:gd name="connsiteX85" fmla="*/ 775146 w 1751321"/>
              <a:gd name="connsiteY85" fmla="*/ 2342010 h 2417425"/>
              <a:gd name="connsiteX86" fmla="*/ 803426 w 1751321"/>
              <a:gd name="connsiteY86" fmla="*/ 2360864 h 2417425"/>
              <a:gd name="connsiteX87" fmla="*/ 831707 w 1751321"/>
              <a:gd name="connsiteY87" fmla="*/ 2389144 h 2417425"/>
              <a:gd name="connsiteX88" fmla="*/ 878841 w 1751321"/>
              <a:gd name="connsiteY88"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09538 w 1751321"/>
              <a:gd name="connsiteY52" fmla="*/ 334101 h 2417425"/>
              <a:gd name="connsiteX53" fmla="*/ 172027 w 1751321"/>
              <a:gd name="connsiteY53" fmla="*/ 390073 h 2417425"/>
              <a:gd name="connsiteX54" fmla="*/ 112602 w 1751321"/>
              <a:gd name="connsiteY54" fmla="*/ 473564 h 2417425"/>
              <a:gd name="connsiteX55" fmla="*/ 58709 w 1751321"/>
              <a:gd name="connsiteY55" fmla="*/ 560344 h 2417425"/>
              <a:gd name="connsiteX56" fmla="*/ 11575 w 1751321"/>
              <a:gd name="connsiteY56" fmla="*/ 673466 h 2417425"/>
              <a:gd name="connsiteX57" fmla="*/ 1952 w 1751321"/>
              <a:gd name="connsiteY57" fmla="*/ 899552 h 2417425"/>
              <a:gd name="connsiteX58" fmla="*/ 39855 w 1751321"/>
              <a:gd name="connsiteY58" fmla="*/ 1154233 h 2417425"/>
              <a:gd name="connsiteX59" fmla="*/ 77562 w 1751321"/>
              <a:gd name="connsiteY59" fmla="*/ 1305062 h 2417425"/>
              <a:gd name="connsiteX60" fmla="*/ 86989 w 1751321"/>
              <a:gd name="connsiteY60" fmla="*/ 1333342 h 2417425"/>
              <a:gd name="connsiteX61" fmla="*/ 96416 w 1751321"/>
              <a:gd name="connsiteY61" fmla="*/ 1361623 h 2417425"/>
              <a:gd name="connsiteX62" fmla="*/ 115270 w 1751321"/>
              <a:gd name="connsiteY62" fmla="*/ 1389903 h 2417425"/>
              <a:gd name="connsiteX63" fmla="*/ 134123 w 1751321"/>
              <a:gd name="connsiteY63" fmla="*/ 1446464 h 2417425"/>
              <a:gd name="connsiteX64" fmla="*/ 143550 w 1751321"/>
              <a:gd name="connsiteY64" fmla="*/ 1474744 h 2417425"/>
              <a:gd name="connsiteX65" fmla="*/ 162404 w 1751321"/>
              <a:gd name="connsiteY65" fmla="*/ 1503025 h 2417425"/>
              <a:gd name="connsiteX66" fmla="*/ 200111 w 1751321"/>
              <a:gd name="connsiteY66" fmla="*/ 1616147 h 2417425"/>
              <a:gd name="connsiteX67" fmla="*/ 209538 w 1751321"/>
              <a:gd name="connsiteY67" fmla="*/ 1644427 h 2417425"/>
              <a:gd name="connsiteX68" fmla="*/ 228391 w 1751321"/>
              <a:gd name="connsiteY68" fmla="*/ 1672707 h 2417425"/>
              <a:gd name="connsiteX69" fmla="*/ 237818 w 1751321"/>
              <a:gd name="connsiteY69" fmla="*/ 1700988 h 2417425"/>
              <a:gd name="connsiteX70" fmla="*/ 294379 w 1751321"/>
              <a:gd name="connsiteY70" fmla="*/ 1785829 h 2417425"/>
              <a:gd name="connsiteX71" fmla="*/ 332086 w 1751321"/>
              <a:gd name="connsiteY71" fmla="*/ 1842390 h 2417425"/>
              <a:gd name="connsiteX72" fmla="*/ 350940 w 1751321"/>
              <a:gd name="connsiteY72" fmla="*/ 1870670 h 2417425"/>
              <a:gd name="connsiteX73" fmla="*/ 379220 w 1751321"/>
              <a:gd name="connsiteY73" fmla="*/ 1889524 h 2417425"/>
              <a:gd name="connsiteX74" fmla="*/ 416927 w 1751321"/>
              <a:gd name="connsiteY74" fmla="*/ 1946085 h 2417425"/>
              <a:gd name="connsiteX75" fmla="*/ 454635 w 1751321"/>
              <a:gd name="connsiteY75" fmla="*/ 2002645 h 2417425"/>
              <a:gd name="connsiteX76" fmla="*/ 473488 w 1751321"/>
              <a:gd name="connsiteY76" fmla="*/ 2030926 h 2417425"/>
              <a:gd name="connsiteX77" fmla="*/ 501769 w 1751321"/>
              <a:gd name="connsiteY77" fmla="*/ 2049779 h 2417425"/>
              <a:gd name="connsiteX78" fmla="*/ 539476 w 1751321"/>
              <a:gd name="connsiteY78" fmla="*/ 2106340 h 2417425"/>
              <a:gd name="connsiteX79" fmla="*/ 596037 w 1751321"/>
              <a:gd name="connsiteY79" fmla="*/ 2162901 h 2417425"/>
              <a:gd name="connsiteX80" fmla="*/ 624317 w 1751321"/>
              <a:gd name="connsiteY80" fmla="*/ 2191182 h 2417425"/>
              <a:gd name="connsiteX81" fmla="*/ 652598 w 1751321"/>
              <a:gd name="connsiteY81" fmla="*/ 2210035 h 2417425"/>
              <a:gd name="connsiteX82" fmla="*/ 690305 w 1751321"/>
              <a:gd name="connsiteY82" fmla="*/ 2257169 h 2417425"/>
              <a:gd name="connsiteX83" fmla="*/ 737439 w 1751321"/>
              <a:gd name="connsiteY83" fmla="*/ 2294876 h 2417425"/>
              <a:gd name="connsiteX84" fmla="*/ 775146 w 1751321"/>
              <a:gd name="connsiteY84" fmla="*/ 2342010 h 2417425"/>
              <a:gd name="connsiteX85" fmla="*/ 803426 w 1751321"/>
              <a:gd name="connsiteY85" fmla="*/ 2360864 h 2417425"/>
              <a:gd name="connsiteX86" fmla="*/ 831707 w 1751321"/>
              <a:gd name="connsiteY86" fmla="*/ 2389144 h 2417425"/>
              <a:gd name="connsiteX87" fmla="*/ 878841 w 1751321"/>
              <a:gd name="connsiteY87"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09538 w 1751321"/>
              <a:gd name="connsiteY52" fmla="*/ 334101 h 2417425"/>
              <a:gd name="connsiteX53" fmla="*/ 112602 w 1751321"/>
              <a:gd name="connsiteY53" fmla="*/ 473564 h 2417425"/>
              <a:gd name="connsiteX54" fmla="*/ 58709 w 1751321"/>
              <a:gd name="connsiteY54" fmla="*/ 560344 h 2417425"/>
              <a:gd name="connsiteX55" fmla="*/ 11575 w 1751321"/>
              <a:gd name="connsiteY55" fmla="*/ 673466 h 2417425"/>
              <a:gd name="connsiteX56" fmla="*/ 1952 w 1751321"/>
              <a:gd name="connsiteY56" fmla="*/ 899552 h 2417425"/>
              <a:gd name="connsiteX57" fmla="*/ 39855 w 1751321"/>
              <a:gd name="connsiteY57" fmla="*/ 1154233 h 2417425"/>
              <a:gd name="connsiteX58" fmla="*/ 77562 w 1751321"/>
              <a:gd name="connsiteY58" fmla="*/ 1305062 h 2417425"/>
              <a:gd name="connsiteX59" fmla="*/ 86989 w 1751321"/>
              <a:gd name="connsiteY59" fmla="*/ 1333342 h 2417425"/>
              <a:gd name="connsiteX60" fmla="*/ 96416 w 1751321"/>
              <a:gd name="connsiteY60" fmla="*/ 1361623 h 2417425"/>
              <a:gd name="connsiteX61" fmla="*/ 115270 w 1751321"/>
              <a:gd name="connsiteY61" fmla="*/ 1389903 h 2417425"/>
              <a:gd name="connsiteX62" fmla="*/ 134123 w 1751321"/>
              <a:gd name="connsiteY62" fmla="*/ 1446464 h 2417425"/>
              <a:gd name="connsiteX63" fmla="*/ 143550 w 1751321"/>
              <a:gd name="connsiteY63" fmla="*/ 1474744 h 2417425"/>
              <a:gd name="connsiteX64" fmla="*/ 162404 w 1751321"/>
              <a:gd name="connsiteY64" fmla="*/ 1503025 h 2417425"/>
              <a:gd name="connsiteX65" fmla="*/ 200111 w 1751321"/>
              <a:gd name="connsiteY65" fmla="*/ 1616147 h 2417425"/>
              <a:gd name="connsiteX66" fmla="*/ 209538 w 1751321"/>
              <a:gd name="connsiteY66" fmla="*/ 1644427 h 2417425"/>
              <a:gd name="connsiteX67" fmla="*/ 228391 w 1751321"/>
              <a:gd name="connsiteY67" fmla="*/ 1672707 h 2417425"/>
              <a:gd name="connsiteX68" fmla="*/ 237818 w 1751321"/>
              <a:gd name="connsiteY68" fmla="*/ 1700988 h 2417425"/>
              <a:gd name="connsiteX69" fmla="*/ 294379 w 1751321"/>
              <a:gd name="connsiteY69" fmla="*/ 1785829 h 2417425"/>
              <a:gd name="connsiteX70" fmla="*/ 332086 w 1751321"/>
              <a:gd name="connsiteY70" fmla="*/ 1842390 h 2417425"/>
              <a:gd name="connsiteX71" fmla="*/ 350940 w 1751321"/>
              <a:gd name="connsiteY71" fmla="*/ 1870670 h 2417425"/>
              <a:gd name="connsiteX72" fmla="*/ 379220 w 1751321"/>
              <a:gd name="connsiteY72" fmla="*/ 1889524 h 2417425"/>
              <a:gd name="connsiteX73" fmla="*/ 416927 w 1751321"/>
              <a:gd name="connsiteY73" fmla="*/ 1946085 h 2417425"/>
              <a:gd name="connsiteX74" fmla="*/ 454635 w 1751321"/>
              <a:gd name="connsiteY74" fmla="*/ 2002645 h 2417425"/>
              <a:gd name="connsiteX75" fmla="*/ 473488 w 1751321"/>
              <a:gd name="connsiteY75" fmla="*/ 2030926 h 2417425"/>
              <a:gd name="connsiteX76" fmla="*/ 501769 w 1751321"/>
              <a:gd name="connsiteY76" fmla="*/ 2049779 h 2417425"/>
              <a:gd name="connsiteX77" fmla="*/ 539476 w 1751321"/>
              <a:gd name="connsiteY77" fmla="*/ 2106340 h 2417425"/>
              <a:gd name="connsiteX78" fmla="*/ 596037 w 1751321"/>
              <a:gd name="connsiteY78" fmla="*/ 2162901 h 2417425"/>
              <a:gd name="connsiteX79" fmla="*/ 624317 w 1751321"/>
              <a:gd name="connsiteY79" fmla="*/ 2191182 h 2417425"/>
              <a:gd name="connsiteX80" fmla="*/ 652598 w 1751321"/>
              <a:gd name="connsiteY80" fmla="*/ 2210035 h 2417425"/>
              <a:gd name="connsiteX81" fmla="*/ 690305 w 1751321"/>
              <a:gd name="connsiteY81" fmla="*/ 2257169 h 2417425"/>
              <a:gd name="connsiteX82" fmla="*/ 737439 w 1751321"/>
              <a:gd name="connsiteY82" fmla="*/ 2294876 h 2417425"/>
              <a:gd name="connsiteX83" fmla="*/ 775146 w 1751321"/>
              <a:gd name="connsiteY83" fmla="*/ 2342010 h 2417425"/>
              <a:gd name="connsiteX84" fmla="*/ 803426 w 1751321"/>
              <a:gd name="connsiteY84" fmla="*/ 2360864 h 2417425"/>
              <a:gd name="connsiteX85" fmla="*/ 831707 w 1751321"/>
              <a:gd name="connsiteY85" fmla="*/ 2389144 h 2417425"/>
              <a:gd name="connsiteX86" fmla="*/ 878841 w 1751321"/>
              <a:gd name="connsiteY86"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09538 w 1751321"/>
              <a:gd name="connsiteY51" fmla="*/ 334101 h 2417425"/>
              <a:gd name="connsiteX52" fmla="*/ 112602 w 1751321"/>
              <a:gd name="connsiteY52" fmla="*/ 473564 h 2417425"/>
              <a:gd name="connsiteX53" fmla="*/ 58709 w 1751321"/>
              <a:gd name="connsiteY53" fmla="*/ 560344 h 2417425"/>
              <a:gd name="connsiteX54" fmla="*/ 11575 w 1751321"/>
              <a:gd name="connsiteY54" fmla="*/ 673466 h 2417425"/>
              <a:gd name="connsiteX55" fmla="*/ 1952 w 1751321"/>
              <a:gd name="connsiteY55" fmla="*/ 899552 h 2417425"/>
              <a:gd name="connsiteX56" fmla="*/ 39855 w 1751321"/>
              <a:gd name="connsiteY56" fmla="*/ 1154233 h 2417425"/>
              <a:gd name="connsiteX57" fmla="*/ 77562 w 1751321"/>
              <a:gd name="connsiteY57" fmla="*/ 1305062 h 2417425"/>
              <a:gd name="connsiteX58" fmla="*/ 86989 w 1751321"/>
              <a:gd name="connsiteY58" fmla="*/ 1333342 h 2417425"/>
              <a:gd name="connsiteX59" fmla="*/ 96416 w 1751321"/>
              <a:gd name="connsiteY59" fmla="*/ 1361623 h 2417425"/>
              <a:gd name="connsiteX60" fmla="*/ 115270 w 1751321"/>
              <a:gd name="connsiteY60" fmla="*/ 1389903 h 2417425"/>
              <a:gd name="connsiteX61" fmla="*/ 134123 w 1751321"/>
              <a:gd name="connsiteY61" fmla="*/ 1446464 h 2417425"/>
              <a:gd name="connsiteX62" fmla="*/ 143550 w 1751321"/>
              <a:gd name="connsiteY62" fmla="*/ 1474744 h 2417425"/>
              <a:gd name="connsiteX63" fmla="*/ 162404 w 1751321"/>
              <a:gd name="connsiteY63" fmla="*/ 1503025 h 2417425"/>
              <a:gd name="connsiteX64" fmla="*/ 200111 w 1751321"/>
              <a:gd name="connsiteY64" fmla="*/ 1616147 h 2417425"/>
              <a:gd name="connsiteX65" fmla="*/ 209538 w 1751321"/>
              <a:gd name="connsiteY65" fmla="*/ 1644427 h 2417425"/>
              <a:gd name="connsiteX66" fmla="*/ 228391 w 1751321"/>
              <a:gd name="connsiteY66" fmla="*/ 1672707 h 2417425"/>
              <a:gd name="connsiteX67" fmla="*/ 237818 w 1751321"/>
              <a:gd name="connsiteY67" fmla="*/ 1700988 h 2417425"/>
              <a:gd name="connsiteX68" fmla="*/ 294379 w 1751321"/>
              <a:gd name="connsiteY68" fmla="*/ 1785829 h 2417425"/>
              <a:gd name="connsiteX69" fmla="*/ 332086 w 1751321"/>
              <a:gd name="connsiteY69" fmla="*/ 1842390 h 2417425"/>
              <a:gd name="connsiteX70" fmla="*/ 350940 w 1751321"/>
              <a:gd name="connsiteY70" fmla="*/ 1870670 h 2417425"/>
              <a:gd name="connsiteX71" fmla="*/ 379220 w 1751321"/>
              <a:gd name="connsiteY71" fmla="*/ 1889524 h 2417425"/>
              <a:gd name="connsiteX72" fmla="*/ 416927 w 1751321"/>
              <a:gd name="connsiteY72" fmla="*/ 1946085 h 2417425"/>
              <a:gd name="connsiteX73" fmla="*/ 454635 w 1751321"/>
              <a:gd name="connsiteY73" fmla="*/ 2002645 h 2417425"/>
              <a:gd name="connsiteX74" fmla="*/ 473488 w 1751321"/>
              <a:gd name="connsiteY74" fmla="*/ 2030926 h 2417425"/>
              <a:gd name="connsiteX75" fmla="*/ 501769 w 1751321"/>
              <a:gd name="connsiteY75" fmla="*/ 2049779 h 2417425"/>
              <a:gd name="connsiteX76" fmla="*/ 539476 w 1751321"/>
              <a:gd name="connsiteY76" fmla="*/ 2106340 h 2417425"/>
              <a:gd name="connsiteX77" fmla="*/ 596037 w 1751321"/>
              <a:gd name="connsiteY77" fmla="*/ 2162901 h 2417425"/>
              <a:gd name="connsiteX78" fmla="*/ 624317 w 1751321"/>
              <a:gd name="connsiteY78" fmla="*/ 2191182 h 2417425"/>
              <a:gd name="connsiteX79" fmla="*/ 652598 w 1751321"/>
              <a:gd name="connsiteY79" fmla="*/ 2210035 h 2417425"/>
              <a:gd name="connsiteX80" fmla="*/ 690305 w 1751321"/>
              <a:gd name="connsiteY80" fmla="*/ 2257169 h 2417425"/>
              <a:gd name="connsiteX81" fmla="*/ 737439 w 1751321"/>
              <a:gd name="connsiteY81" fmla="*/ 2294876 h 2417425"/>
              <a:gd name="connsiteX82" fmla="*/ 775146 w 1751321"/>
              <a:gd name="connsiteY82" fmla="*/ 2342010 h 2417425"/>
              <a:gd name="connsiteX83" fmla="*/ 803426 w 1751321"/>
              <a:gd name="connsiteY83" fmla="*/ 2360864 h 2417425"/>
              <a:gd name="connsiteX84" fmla="*/ 831707 w 1751321"/>
              <a:gd name="connsiteY84" fmla="*/ 2389144 h 2417425"/>
              <a:gd name="connsiteX85" fmla="*/ 878841 w 1751321"/>
              <a:gd name="connsiteY85"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07419 w 1751321"/>
              <a:gd name="connsiteY49" fmla="*/ 224986 h 2417425"/>
              <a:gd name="connsiteX50" fmla="*/ 209538 w 1751321"/>
              <a:gd name="connsiteY50" fmla="*/ 334101 h 2417425"/>
              <a:gd name="connsiteX51" fmla="*/ 112602 w 1751321"/>
              <a:gd name="connsiteY51" fmla="*/ 473564 h 2417425"/>
              <a:gd name="connsiteX52" fmla="*/ 58709 w 1751321"/>
              <a:gd name="connsiteY52" fmla="*/ 560344 h 2417425"/>
              <a:gd name="connsiteX53" fmla="*/ 11575 w 1751321"/>
              <a:gd name="connsiteY53" fmla="*/ 673466 h 2417425"/>
              <a:gd name="connsiteX54" fmla="*/ 1952 w 1751321"/>
              <a:gd name="connsiteY54" fmla="*/ 899552 h 2417425"/>
              <a:gd name="connsiteX55" fmla="*/ 39855 w 1751321"/>
              <a:gd name="connsiteY55" fmla="*/ 1154233 h 2417425"/>
              <a:gd name="connsiteX56" fmla="*/ 77562 w 1751321"/>
              <a:gd name="connsiteY56" fmla="*/ 1305062 h 2417425"/>
              <a:gd name="connsiteX57" fmla="*/ 86989 w 1751321"/>
              <a:gd name="connsiteY57" fmla="*/ 1333342 h 2417425"/>
              <a:gd name="connsiteX58" fmla="*/ 96416 w 1751321"/>
              <a:gd name="connsiteY58" fmla="*/ 1361623 h 2417425"/>
              <a:gd name="connsiteX59" fmla="*/ 115270 w 1751321"/>
              <a:gd name="connsiteY59" fmla="*/ 1389903 h 2417425"/>
              <a:gd name="connsiteX60" fmla="*/ 134123 w 1751321"/>
              <a:gd name="connsiteY60" fmla="*/ 1446464 h 2417425"/>
              <a:gd name="connsiteX61" fmla="*/ 143550 w 1751321"/>
              <a:gd name="connsiteY61" fmla="*/ 1474744 h 2417425"/>
              <a:gd name="connsiteX62" fmla="*/ 162404 w 1751321"/>
              <a:gd name="connsiteY62" fmla="*/ 1503025 h 2417425"/>
              <a:gd name="connsiteX63" fmla="*/ 200111 w 1751321"/>
              <a:gd name="connsiteY63" fmla="*/ 1616147 h 2417425"/>
              <a:gd name="connsiteX64" fmla="*/ 209538 w 1751321"/>
              <a:gd name="connsiteY64" fmla="*/ 1644427 h 2417425"/>
              <a:gd name="connsiteX65" fmla="*/ 228391 w 1751321"/>
              <a:gd name="connsiteY65" fmla="*/ 1672707 h 2417425"/>
              <a:gd name="connsiteX66" fmla="*/ 237818 w 1751321"/>
              <a:gd name="connsiteY66" fmla="*/ 1700988 h 2417425"/>
              <a:gd name="connsiteX67" fmla="*/ 294379 w 1751321"/>
              <a:gd name="connsiteY67" fmla="*/ 1785829 h 2417425"/>
              <a:gd name="connsiteX68" fmla="*/ 332086 w 1751321"/>
              <a:gd name="connsiteY68" fmla="*/ 1842390 h 2417425"/>
              <a:gd name="connsiteX69" fmla="*/ 350940 w 1751321"/>
              <a:gd name="connsiteY69" fmla="*/ 1870670 h 2417425"/>
              <a:gd name="connsiteX70" fmla="*/ 379220 w 1751321"/>
              <a:gd name="connsiteY70" fmla="*/ 1889524 h 2417425"/>
              <a:gd name="connsiteX71" fmla="*/ 416927 w 1751321"/>
              <a:gd name="connsiteY71" fmla="*/ 1946085 h 2417425"/>
              <a:gd name="connsiteX72" fmla="*/ 454635 w 1751321"/>
              <a:gd name="connsiteY72" fmla="*/ 2002645 h 2417425"/>
              <a:gd name="connsiteX73" fmla="*/ 473488 w 1751321"/>
              <a:gd name="connsiteY73" fmla="*/ 2030926 h 2417425"/>
              <a:gd name="connsiteX74" fmla="*/ 501769 w 1751321"/>
              <a:gd name="connsiteY74" fmla="*/ 2049779 h 2417425"/>
              <a:gd name="connsiteX75" fmla="*/ 539476 w 1751321"/>
              <a:gd name="connsiteY75" fmla="*/ 2106340 h 2417425"/>
              <a:gd name="connsiteX76" fmla="*/ 596037 w 1751321"/>
              <a:gd name="connsiteY76" fmla="*/ 2162901 h 2417425"/>
              <a:gd name="connsiteX77" fmla="*/ 624317 w 1751321"/>
              <a:gd name="connsiteY77" fmla="*/ 2191182 h 2417425"/>
              <a:gd name="connsiteX78" fmla="*/ 652598 w 1751321"/>
              <a:gd name="connsiteY78" fmla="*/ 2210035 h 2417425"/>
              <a:gd name="connsiteX79" fmla="*/ 690305 w 1751321"/>
              <a:gd name="connsiteY79" fmla="*/ 2257169 h 2417425"/>
              <a:gd name="connsiteX80" fmla="*/ 737439 w 1751321"/>
              <a:gd name="connsiteY80" fmla="*/ 2294876 h 2417425"/>
              <a:gd name="connsiteX81" fmla="*/ 775146 w 1751321"/>
              <a:gd name="connsiteY81" fmla="*/ 2342010 h 2417425"/>
              <a:gd name="connsiteX82" fmla="*/ 803426 w 1751321"/>
              <a:gd name="connsiteY82" fmla="*/ 2360864 h 2417425"/>
              <a:gd name="connsiteX83" fmla="*/ 831707 w 1751321"/>
              <a:gd name="connsiteY83" fmla="*/ 2389144 h 2417425"/>
              <a:gd name="connsiteX84" fmla="*/ 878841 w 1751321"/>
              <a:gd name="connsiteY84"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426354 w 1751321"/>
              <a:gd name="connsiteY47" fmla="*/ 145565 h 2417425"/>
              <a:gd name="connsiteX48" fmla="*/ 307419 w 1751321"/>
              <a:gd name="connsiteY48" fmla="*/ 224986 h 2417425"/>
              <a:gd name="connsiteX49" fmla="*/ 209538 w 1751321"/>
              <a:gd name="connsiteY49" fmla="*/ 334101 h 2417425"/>
              <a:gd name="connsiteX50" fmla="*/ 112602 w 1751321"/>
              <a:gd name="connsiteY50" fmla="*/ 473564 h 2417425"/>
              <a:gd name="connsiteX51" fmla="*/ 58709 w 1751321"/>
              <a:gd name="connsiteY51" fmla="*/ 560344 h 2417425"/>
              <a:gd name="connsiteX52" fmla="*/ 11575 w 1751321"/>
              <a:gd name="connsiteY52" fmla="*/ 673466 h 2417425"/>
              <a:gd name="connsiteX53" fmla="*/ 1952 w 1751321"/>
              <a:gd name="connsiteY53" fmla="*/ 899552 h 2417425"/>
              <a:gd name="connsiteX54" fmla="*/ 39855 w 1751321"/>
              <a:gd name="connsiteY54" fmla="*/ 1154233 h 2417425"/>
              <a:gd name="connsiteX55" fmla="*/ 77562 w 1751321"/>
              <a:gd name="connsiteY55" fmla="*/ 1305062 h 2417425"/>
              <a:gd name="connsiteX56" fmla="*/ 86989 w 1751321"/>
              <a:gd name="connsiteY56" fmla="*/ 1333342 h 2417425"/>
              <a:gd name="connsiteX57" fmla="*/ 96416 w 1751321"/>
              <a:gd name="connsiteY57" fmla="*/ 1361623 h 2417425"/>
              <a:gd name="connsiteX58" fmla="*/ 115270 w 1751321"/>
              <a:gd name="connsiteY58" fmla="*/ 1389903 h 2417425"/>
              <a:gd name="connsiteX59" fmla="*/ 134123 w 1751321"/>
              <a:gd name="connsiteY59" fmla="*/ 1446464 h 2417425"/>
              <a:gd name="connsiteX60" fmla="*/ 143550 w 1751321"/>
              <a:gd name="connsiteY60" fmla="*/ 1474744 h 2417425"/>
              <a:gd name="connsiteX61" fmla="*/ 162404 w 1751321"/>
              <a:gd name="connsiteY61" fmla="*/ 1503025 h 2417425"/>
              <a:gd name="connsiteX62" fmla="*/ 200111 w 1751321"/>
              <a:gd name="connsiteY62" fmla="*/ 1616147 h 2417425"/>
              <a:gd name="connsiteX63" fmla="*/ 209538 w 1751321"/>
              <a:gd name="connsiteY63" fmla="*/ 1644427 h 2417425"/>
              <a:gd name="connsiteX64" fmla="*/ 228391 w 1751321"/>
              <a:gd name="connsiteY64" fmla="*/ 1672707 h 2417425"/>
              <a:gd name="connsiteX65" fmla="*/ 237818 w 1751321"/>
              <a:gd name="connsiteY65" fmla="*/ 1700988 h 2417425"/>
              <a:gd name="connsiteX66" fmla="*/ 294379 w 1751321"/>
              <a:gd name="connsiteY66" fmla="*/ 1785829 h 2417425"/>
              <a:gd name="connsiteX67" fmla="*/ 332086 w 1751321"/>
              <a:gd name="connsiteY67" fmla="*/ 1842390 h 2417425"/>
              <a:gd name="connsiteX68" fmla="*/ 350940 w 1751321"/>
              <a:gd name="connsiteY68" fmla="*/ 1870670 h 2417425"/>
              <a:gd name="connsiteX69" fmla="*/ 379220 w 1751321"/>
              <a:gd name="connsiteY69" fmla="*/ 1889524 h 2417425"/>
              <a:gd name="connsiteX70" fmla="*/ 416927 w 1751321"/>
              <a:gd name="connsiteY70" fmla="*/ 1946085 h 2417425"/>
              <a:gd name="connsiteX71" fmla="*/ 454635 w 1751321"/>
              <a:gd name="connsiteY71" fmla="*/ 2002645 h 2417425"/>
              <a:gd name="connsiteX72" fmla="*/ 473488 w 1751321"/>
              <a:gd name="connsiteY72" fmla="*/ 2030926 h 2417425"/>
              <a:gd name="connsiteX73" fmla="*/ 501769 w 1751321"/>
              <a:gd name="connsiteY73" fmla="*/ 2049779 h 2417425"/>
              <a:gd name="connsiteX74" fmla="*/ 539476 w 1751321"/>
              <a:gd name="connsiteY74" fmla="*/ 2106340 h 2417425"/>
              <a:gd name="connsiteX75" fmla="*/ 596037 w 1751321"/>
              <a:gd name="connsiteY75" fmla="*/ 2162901 h 2417425"/>
              <a:gd name="connsiteX76" fmla="*/ 624317 w 1751321"/>
              <a:gd name="connsiteY76" fmla="*/ 2191182 h 2417425"/>
              <a:gd name="connsiteX77" fmla="*/ 652598 w 1751321"/>
              <a:gd name="connsiteY77" fmla="*/ 2210035 h 2417425"/>
              <a:gd name="connsiteX78" fmla="*/ 690305 w 1751321"/>
              <a:gd name="connsiteY78" fmla="*/ 2257169 h 2417425"/>
              <a:gd name="connsiteX79" fmla="*/ 737439 w 1751321"/>
              <a:gd name="connsiteY79" fmla="*/ 2294876 h 2417425"/>
              <a:gd name="connsiteX80" fmla="*/ 775146 w 1751321"/>
              <a:gd name="connsiteY80" fmla="*/ 2342010 h 2417425"/>
              <a:gd name="connsiteX81" fmla="*/ 803426 w 1751321"/>
              <a:gd name="connsiteY81" fmla="*/ 2360864 h 2417425"/>
              <a:gd name="connsiteX82" fmla="*/ 831707 w 1751321"/>
              <a:gd name="connsiteY82" fmla="*/ 2389144 h 2417425"/>
              <a:gd name="connsiteX83" fmla="*/ 878841 w 1751321"/>
              <a:gd name="connsiteY83" fmla="*/ 2417425 h 2417425"/>
              <a:gd name="connsiteX0" fmla="*/ 878841 w 1751321"/>
              <a:gd name="connsiteY0" fmla="*/ 2417890 h 2417890"/>
              <a:gd name="connsiteX1" fmla="*/ 878841 w 1751321"/>
              <a:gd name="connsiteY1" fmla="*/ 2417890 h 2417890"/>
              <a:gd name="connsiteX2" fmla="*/ 973109 w 1751321"/>
              <a:gd name="connsiteY2" fmla="*/ 2356105 h 2417890"/>
              <a:gd name="connsiteX3" fmla="*/ 1065570 w 1751321"/>
              <a:gd name="connsiteY3" fmla="*/ 2265254 h 2417890"/>
              <a:gd name="connsiteX4" fmla="*/ 1142791 w 1751321"/>
              <a:gd name="connsiteY4" fmla="*/ 2182220 h 2417890"/>
              <a:gd name="connsiteX5" fmla="*/ 1199352 w 1751321"/>
              <a:gd name="connsiteY5" fmla="*/ 2116232 h 2417890"/>
              <a:gd name="connsiteX6" fmla="*/ 1250296 w 1751321"/>
              <a:gd name="connsiteY6" fmla="*/ 2063481 h 2417890"/>
              <a:gd name="connsiteX7" fmla="*/ 1303047 w 1751321"/>
              <a:gd name="connsiteY7" fmla="*/ 2021964 h 2417890"/>
              <a:gd name="connsiteX8" fmla="*/ 1340754 w 1751321"/>
              <a:gd name="connsiteY8" fmla="*/ 1974830 h 2417890"/>
              <a:gd name="connsiteX9" fmla="*/ 1410945 w 1751321"/>
              <a:gd name="connsiteY9" fmla="*/ 1867129 h 2417890"/>
              <a:gd name="connsiteX10" fmla="*/ 1446845 w 1751321"/>
              <a:gd name="connsiteY10" fmla="*/ 1802948 h 2417890"/>
              <a:gd name="connsiteX11" fmla="*/ 1501010 w 1751321"/>
              <a:gd name="connsiteY11" fmla="*/ 1701453 h 2417890"/>
              <a:gd name="connsiteX12" fmla="*/ 1548144 w 1751321"/>
              <a:gd name="connsiteY12" fmla="*/ 1626038 h 2417890"/>
              <a:gd name="connsiteX13" fmla="*/ 1585851 w 1751321"/>
              <a:gd name="connsiteY13" fmla="*/ 1541197 h 2417890"/>
              <a:gd name="connsiteX14" fmla="*/ 1614132 w 1751321"/>
              <a:gd name="connsiteY14" fmla="*/ 1484636 h 2417890"/>
              <a:gd name="connsiteX15" fmla="*/ 1642412 w 1751321"/>
              <a:gd name="connsiteY15" fmla="*/ 1390368 h 2417890"/>
              <a:gd name="connsiteX16" fmla="*/ 1651839 w 1751321"/>
              <a:gd name="connsiteY16" fmla="*/ 1362088 h 2417890"/>
              <a:gd name="connsiteX17" fmla="*/ 1698973 w 1751321"/>
              <a:gd name="connsiteY17" fmla="*/ 1248966 h 2417890"/>
              <a:gd name="connsiteX18" fmla="*/ 1727253 w 1751321"/>
              <a:gd name="connsiteY18" fmla="*/ 1164125 h 2417890"/>
              <a:gd name="connsiteX19" fmla="*/ 1736680 w 1751321"/>
              <a:gd name="connsiteY19" fmla="*/ 1135844 h 2417890"/>
              <a:gd name="connsiteX20" fmla="*/ 1736680 w 1751321"/>
              <a:gd name="connsiteY20" fmla="*/ 805906 h 2417890"/>
              <a:gd name="connsiteX21" fmla="*/ 1717826 w 1751321"/>
              <a:gd name="connsiteY21" fmla="*/ 749346 h 2417890"/>
              <a:gd name="connsiteX22" fmla="*/ 1708400 w 1751321"/>
              <a:gd name="connsiteY22" fmla="*/ 721065 h 2417890"/>
              <a:gd name="connsiteX23" fmla="*/ 1698973 w 1751321"/>
              <a:gd name="connsiteY23" fmla="*/ 692785 h 2417890"/>
              <a:gd name="connsiteX24" fmla="*/ 1680119 w 1751321"/>
              <a:gd name="connsiteY24" fmla="*/ 664504 h 2417890"/>
              <a:gd name="connsiteX25" fmla="*/ 1661266 w 1751321"/>
              <a:gd name="connsiteY25" fmla="*/ 607943 h 2417890"/>
              <a:gd name="connsiteX26" fmla="*/ 1642412 w 1751321"/>
              <a:gd name="connsiteY26" fmla="*/ 551383 h 2417890"/>
              <a:gd name="connsiteX27" fmla="*/ 1604705 w 1751321"/>
              <a:gd name="connsiteY27" fmla="*/ 447688 h 2417890"/>
              <a:gd name="connsiteX28" fmla="*/ 1548144 w 1751321"/>
              <a:gd name="connsiteY28" fmla="*/ 362847 h 2417890"/>
              <a:gd name="connsiteX29" fmla="*/ 1529290 w 1751321"/>
              <a:gd name="connsiteY29" fmla="*/ 334566 h 2417890"/>
              <a:gd name="connsiteX30" fmla="*/ 1510437 w 1751321"/>
              <a:gd name="connsiteY30" fmla="*/ 306286 h 2417890"/>
              <a:gd name="connsiteX31" fmla="*/ 1482156 w 1751321"/>
              <a:gd name="connsiteY31" fmla="*/ 296859 h 2417890"/>
              <a:gd name="connsiteX32" fmla="*/ 1435022 w 1751321"/>
              <a:gd name="connsiteY32" fmla="*/ 240298 h 2417890"/>
              <a:gd name="connsiteX33" fmla="*/ 1416169 w 1751321"/>
              <a:gd name="connsiteY33" fmla="*/ 212018 h 2417890"/>
              <a:gd name="connsiteX34" fmla="*/ 1331327 w 1751321"/>
              <a:gd name="connsiteY34" fmla="*/ 155457 h 2417890"/>
              <a:gd name="connsiteX35" fmla="*/ 1303047 w 1751321"/>
              <a:gd name="connsiteY35" fmla="*/ 136603 h 2417890"/>
              <a:gd name="connsiteX36" fmla="*/ 1274767 w 1751321"/>
              <a:gd name="connsiteY36" fmla="*/ 127176 h 2417890"/>
              <a:gd name="connsiteX37" fmla="*/ 1246486 w 1751321"/>
              <a:gd name="connsiteY37" fmla="*/ 108323 h 2417890"/>
              <a:gd name="connsiteX38" fmla="*/ 1189925 w 1751321"/>
              <a:gd name="connsiteY38" fmla="*/ 89469 h 2417890"/>
              <a:gd name="connsiteX39" fmla="*/ 1133365 w 1751321"/>
              <a:gd name="connsiteY39" fmla="*/ 70616 h 2417890"/>
              <a:gd name="connsiteX40" fmla="*/ 1111843 w 1751321"/>
              <a:gd name="connsiteY40" fmla="*/ 54259 h 2417890"/>
              <a:gd name="connsiteX41" fmla="*/ 1030259 w 1751321"/>
              <a:gd name="connsiteY41" fmla="*/ 19672 h 2417890"/>
              <a:gd name="connsiteX42" fmla="*/ 916548 w 1751321"/>
              <a:gd name="connsiteY42" fmla="*/ 4628 h 2417890"/>
              <a:gd name="connsiteX43" fmla="*/ 780959 w 1751321"/>
              <a:gd name="connsiteY43" fmla="*/ 622 h 2417890"/>
              <a:gd name="connsiteX44" fmla="*/ 671451 w 1751321"/>
              <a:gd name="connsiteY44" fmla="*/ 32712 h 2417890"/>
              <a:gd name="connsiteX45" fmla="*/ 590223 w 1751321"/>
              <a:gd name="connsiteY45" fmla="*/ 57182 h 2417890"/>
              <a:gd name="connsiteX46" fmla="*/ 426354 w 1751321"/>
              <a:gd name="connsiteY46" fmla="*/ 146030 h 2417890"/>
              <a:gd name="connsiteX47" fmla="*/ 307419 w 1751321"/>
              <a:gd name="connsiteY47" fmla="*/ 225451 h 2417890"/>
              <a:gd name="connsiteX48" fmla="*/ 209538 w 1751321"/>
              <a:gd name="connsiteY48" fmla="*/ 334566 h 2417890"/>
              <a:gd name="connsiteX49" fmla="*/ 112602 w 1751321"/>
              <a:gd name="connsiteY49" fmla="*/ 474029 h 2417890"/>
              <a:gd name="connsiteX50" fmla="*/ 58709 w 1751321"/>
              <a:gd name="connsiteY50" fmla="*/ 560809 h 2417890"/>
              <a:gd name="connsiteX51" fmla="*/ 11575 w 1751321"/>
              <a:gd name="connsiteY51" fmla="*/ 673931 h 2417890"/>
              <a:gd name="connsiteX52" fmla="*/ 1952 w 1751321"/>
              <a:gd name="connsiteY52" fmla="*/ 900017 h 2417890"/>
              <a:gd name="connsiteX53" fmla="*/ 39855 w 1751321"/>
              <a:gd name="connsiteY53" fmla="*/ 1154698 h 2417890"/>
              <a:gd name="connsiteX54" fmla="*/ 77562 w 1751321"/>
              <a:gd name="connsiteY54" fmla="*/ 1305527 h 2417890"/>
              <a:gd name="connsiteX55" fmla="*/ 86989 w 1751321"/>
              <a:gd name="connsiteY55" fmla="*/ 1333807 h 2417890"/>
              <a:gd name="connsiteX56" fmla="*/ 96416 w 1751321"/>
              <a:gd name="connsiteY56" fmla="*/ 1362088 h 2417890"/>
              <a:gd name="connsiteX57" fmla="*/ 115270 w 1751321"/>
              <a:gd name="connsiteY57" fmla="*/ 1390368 h 2417890"/>
              <a:gd name="connsiteX58" fmla="*/ 134123 w 1751321"/>
              <a:gd name="connsiteY58" fmla="*/ 1446929 h 2417890"/>
              <a:gd name="connsiteX59" fmla="*/ 143550 w 1751321"/>
              <a:gd name="connsiteY59" fmla="*/ 1475209 h 2417890"/>
              <a:gd name="connsiteX60" fmla="*/ 162404 w 1751321"/>
              <a:gd name="connsiteY60" fmla="*/ 1503490 h 2417890"/>
              <a:gd name="connsiteX61" fmla="*/ 200111 w 1751321"/>
              <a:gd name="connsiteY61" fmla="*/ 1616612 h 2417890"/>
              <a:gd name="connsiteX62" fmla="*/ 209538 w 1751321"/>
              <a:gd name="connsiteY62" fmla="*/ 1644892 h 2417890"/>
              <a:gd name="connsiteX63" fmla="*/ 228391 w 1751321"/>
              <a:gd name="connsiteY63" fmla="*/ 1673172 h 2417890"/>
              <a:gd name="connsiteX64" fmla="*/ 237818 w 1751321"/>
              <a:gd name="connsiteY64" fmla="*/ 1701453 h 2417890"/>
              <a:gd name="connsiteX65" fmla="*/ 294379 w 1751321"/>
              <a:gd name="connsiteY65" fmla="*/ 1786294 h 2417890"/>
              <a:gd name="connsiteX66" fmla="*/ 332086 w 1751321"/>
              <a:gd name="connsiteY66" fmla="*/ 1842855 h 2417890"/>
              <a:gd name="connsiteX67" fmla="*/ 350940 w 1751321"/>
              <a:gd name="connsiteY67" fmla="*/ 1871135 h 2417890"/>
              <a:gd name="connsiteX68" fmla="*/ 379220 w 1751321"/>
              <a:gd name="connsiteY68" fmla="*/ 1889989 h 2417890"/>
              <a:gd name="connsiteX69" fmla="*/ 416927 w 1751321"/>
              <a:gd name="connsiteY69" fmla="*/ 1946550 h 2417890"/>
              <a:gd name="connsiteX70" fmla="*/ 454635 w 1751321"/>
              <a:gd name="connsiteY70" fmla="*/ 2003110 h 2417890"/>
              <a:gd name="connsiteX71" fmla="*/ 473488 w 1751321"/>
              <a:gd name="connsiteY71" fmla="*/ 2031391 h 2417890"/>
              <a:gd name="connsiteX72" fmla="*/ 501769 w 1751321"/>
              <a:gd name="connsiteY72" fmla="*/ 2050244 h 2417890"/>
              <a:gd name="connsiteX73" fmla="*/ 539476 w 1751321"/>
              <a:gd name="connsiteY73" fmla="*/ 2106805 h 2417890"/>
              <a:gd name="connsiteX74" fmla="*/ 596037 w 1751321"/>
              <a:gd name="connsiteY74" fmla="*/ 2163366 h 2417890"/>
              <a:gd name="connsiteX75" fmla="*/ 624317 w 1751321"/>
              <a:gd name="connsiteY75" fmla="*/ 2191647 h 2417890"/>
              <a:gd name="connsiteX76" fmla="*/ 652598 w 1751321"/>
              <a:gd name="connsiteY76" fmla="*/ 2210500 h 2417890"/>
              <a:gd name="connsiteX77" fmla="*/ 690305 w 1751321"/>
              <a:gd name="connsiteY77" fmla="*/ 2257634 h 2417890"/>
              <a:gd name="connsiteX78" fmla="*/ 737439 w 1751321"/>
              <a:gd name="connsiteY78" fmla="*/ 2295341 h 2417890"/>
              <a:gd name="connsiteX79" fmla="*/ 775146 w 1751321"/>
              <a:gd name="connsiteY79" fmla="*/ 2342475 h 2417890"/>
              <a:gd name="connsiteX80" fmla="*/ 803426 w 1751321"/>
              <a:gd name="connsiteY80" fmla="*/ 2361329 h 2417890"/>
              <a:gd name="connsiteX81" fmla="*/ 831707 w 1751321"/>
              <a:gd name="connsiteY81" fmla="*/ 2389609 h 2417890"/>
              <a:gd name="connsiteX82" fmla="*/ 878841 w 1751321"/>
              <a:gd name="connsiteY82" fmla="*/ 2417890 h 2417890"/>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133365 w 1751321"/>
              <a:gd name="connsiteY39" fmla="*/ 70270 h 2417544"/>
              <a:gd name="connsiteX40" fmla="*/ 1111843 w 1751321"/>
              <a:gd name="connsiteY40" fmla="*/ 53913 h 2417544"/>
              <a:gd name="connsiteX41" fmla="*/ 1030259 w 1751321"/>
              <a:gd name="connsiteY41" fmla="*/ 19326 h 2417544"/>
              <a:gd name="connsiteX42" fmla="*/ 916548 w 1751321"/>
              <a:gd name="connsiteY42" fmla="*/ 4282 h 2417544"/>
              <a:gd name="connsiteX43" fmla="*/ 780959 w 1751321"/>
              <a:gd name="connsiteY43" fmla="*/ 276 h 2417544"/>
              <a:gd name="connsiteX44" fmla="*/ 688348 w 1751321"/>
              <a:gd name="connsiteY44" fmla="*/ 21970 h 2417544"/>
              <a:gd name="connsiteX45" fmla="*/ 590223 w 1751321"/>
              <a:gd name="connsiteY45" fmla="*/ 56836 h 2417544"/>
              <a:gd name="connsiteX46" fmla="*/ 426354 w 1751321"/>
              <a:gd name="connsiteY46" fmla="*/ 145684 h 2417544"/>
              <a:gd name="connsiteX47" fmla="*/ 307419 w 1751321"/>
              <a:gd name="connsiteY47" fmla="*/ 225105 h 2417544"/>
              <a:gd name="connsiteX48" fmla="*/ 209538 w 1751321"/>
              <a:gd name="connsiteY48" fmla="*/ 334220 h 2417544"/>
              <a:gd name="connsiteX49" fmla="*/ 112602 w 1751321"/>
              <a:gd name="connsiteY49" fmla="*/ 473683 h 2417544"/>
              <a:gd name="connsiteX50" fmla="*/ 58709 w 1751321"/>
              <a:gd name="connsiteY50" fmla="*/ 560463 h 2417544"/>
              <a:gd name="connsiteX51" fmla="*/ 11575 w 1751321"/>
              <a:gd name="connsiteY51" fmla="*/ 673585 h 2417544"/>
              <a:gd name="connsiteX52" fmla="*/ 1952 w 1751321"/>
              <a:gd name="connsiteY52" fmla="*/ 899671 h 2417544"/>
              <a:gd name="connsiteX53" fmla="*/ 39855 w 1751321"/>
              <a:gd name="connsiteY53" fmla="*/ 1154352 h 2417544"/>
              <a:gd name="connsiteX54" fmla="*/ 77562 w 1751321"/>
              <a:gd name="connsiteY54" fmla="*/ 1305181 h 2417544"/>
              <a:gd name="connsiteX55" fmla="*/ 86989 w 1751321"/>
              <a:gd name="connsiteY55" fmla="*/ 1333461 h 2417544"/>
              <a:gd name="connsiteX56" fmla="*/ 96416 w 1751321"/>
              <a:gd name="connsiteY56" fmla="*/ 1361742 h 2417544"/>
              <a:gd name="connsiteX57" fmla="*/ 115270 w 1751321"/>
              <a:gd name="connsiteY57" fmla="*/ 1390022 h 2417544"/>
              <a:gd name="connsiteX58" fmla="*/ 134123 w 1751321"/>
              <a:gd name="connsiteY58" fmla="*/ 1446583 h 2417544"/>
              <a:gd name="connsiteX59" fmla="*/ 143550 w 1751321"/>
              <a:gd name="connsiteY59" fmla="*/ 1474863 h 2417544"/>
              <a:gd name="connsiteX60" fmla="*/ 162404 w 1751321"/>
              <a:gd name="connsiteY60" fmla="*/ 1503144 h 2417544"/>
              <a:gd name="connsiteX61" fmla="*/ 200111 w 1751321"/>
              <a:gd name="connsiteY61" fmla="*/ 1616266 h 2417544"/>
              <a:gd name="connsiteX62" fmla="*/ 209538 w 1751321"/>
              <a:gd name="connsiteY62" fmla="*/ 1644546 h 2417544"/>
              <a:gd name="connsiteX63" fmla="*/ 228391 w 1751321"/>
              <a:gd name="connsiteY63" fmla="*/ 1672826 h 2417544"/>
              <a:gd name="connsiteX64" fmla="*/ 237818 w 1751321"/>
              <a:gd name="connsiteY64" fmla="*/ 1701107 h 2417544"/>
              <a:gd name="connsiteX65" fmla="*/ 294379 w 1751321"/>
              <a:gd name="connsiteY65" fmla="*/ 1785948 h 2417544"/>
              <a:gd name="connsiteX66" fmla="*/ 332086 w 1751321"/>
              <a:gd name="connsiteY66" fmla="*/ 1842509 h 2417544"/>
              <a:gd name="connsiteX67" fmla="*/ 350940 w 1751321"/>
              <a:gd name="connsiteY67" fmla="*/ 1870789 h 2417544"/>
              <a:gd name="connsiteX68" fmla="*/ 379220 w 1751321"/>
              <a:gd name="connsiteY68" fmla="*/ 1889643 h 2417544"/>
              <a:gd name="connsiteX69" fmla="*/ 416927 w 1751321"/>
              <a:gd name="connsiteY69" fmla="*/ 1946204 h 2417544"/>
              <a:gd name="connsiteX70" fmla="*/ 454635 w 1751321"/>
              <a:gd name="connsiteY70" fmla="*/ 2002764 h 2417544"/>
              <a:gd name="connsiteX71" fmla="*/ 473488 w 1751321"/>
              <a:gd name="connsiteY71" fmla="*/ 2031045 h 2417544"/>
              <a:gd name="connsiteX72" fmla="*/ 501769 w 1751321"/>
              <a:gd name="connsiteY72" fmla="*/ 2049898 h 2417544"/>
              <a:gd name="connsiteX73" fmla="*/ 539476 w 1751321"/>
              <a:gd name="connsiteY73" fmla="*/ 2106459 h 2417544"/>
              <a:gd name="connsiteX74" fmla="*/ 596037 w 1751321"/>
              <a:gd name="connsiteY74" fmla="*/ 2163020 h 2417544"/>
              <a:gd name="connsiteX75" fmla="*/ 624317 w 1751321"/>
              <a:gd name="connsiteY75" fmla="*/ 2191301 h 2417544"/>
              <a:gd name="connsiteX76" fmla="*/ 652598 w 1751321"/>
              <a:gd name="connsiteY76" fmla="*/ 2210154 h 2417544"/>
              <a:gd name="connsiteX77" fmla="*/ 690305 w 1751321"/>
              <a:gd name="connsiteY77" fmla="*/ 2257288 h 2417544"/>
              <a:gd name="connsiteX78" fmla="*/ 737439 w 1751321"/>
              <a:gd name="connsiteY78" fmla="*/ 2294995 h 2417544"/>
              <a:gd name="connsiteX79" fmla="*/ 775146 w 1751321"/>
              <a:gd name="connsiteY79" fmla="*/ 2342129 h 2417544"/>
              <a:gd name="connsiteX80" fmla="*/ 803426 w 1751321"/>
              <a:gd name="connsiteY80" fmla="*/ 2360983 h 2417544"/>
              <a:gd name="connsiteX81" fmla="*/ 831707 w 1751321"/>
              <a:gd name="connsiteY81" fmla="*/ 2389263 h 2417544"/>
              <a:gd name="connsiteX82" fmla="*/ 878841 w 1751321"/>
              <a:gd name="connsiteY82"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133365 w 1751321"/>
              <a:gd name="connsiteY39" fmla="*/ 70270 h 2417544"/>
              <a:gd name="connsiteX40" fmla="*/ 1111843 w 1751321"/>
              <a:gd name="connsiteY40" fmla="*/ 53913 h 2417544"/>
              <a:gd name="connsiteX41" fmla="*/ 1030259 w 1751321"/>
              <a:gd name="connsiteY41" fmla="*/ 19326 h 2417544"/>
              <a:gd name="connsiteX42" fmla="*/ 916548 w 1751321"/>
              <a:gd name="connsiteY42" fmla="*/ 4282 h 2417544"/>
              <a:gd name="connsiteX43" fmla="*/ 801236 w 1751321"/>
              <a:gd name="connsiteY43" fmla="*/ 276 h 2417544"/>
              <a:gd name="connsiteX44" fmla="*/ 688348 w 1751321"/>
              <a:gd name="connsiteY44" fmla="*/ 21970 h 2417544"/>
              <a:gd name="connsiteX45" fmla="*/ 590223 w 1751321"/>
              <a:gd name="connsiteY45" fmla="*/ 56836 h 2417544"/>
              <a:gd name="connsiteX46" fmla="*/ 426354 w 1751321"/>
              <a:gd name="connsiteY46" fmla="*/ 145684 h 2417544"/>
              <a:gd name="connsiteX47" fmla="*/ 307419 w 1751321"/>
              <a:gd name="connsiteY47" fmla="*/ 225105 h 2417544"/>
              <a:gd name="connsiteX48" fmla="*/ 209538 w 1751321"/>
              <a:gd name="connsiteY48" fmla="*/ 334220 h 2417544"/>
              <a:gd name="connsiteX49" fmla="*/ 112602 w 1751321"/>
              <a:gd name="connsiteY49" fmla="*/ 473683 h 2417544"/>
              <a:gd name="connsiteX50" fmla="*/ 58709 w 1751321"/>
              <a:gd name="connsiteY50" fmla="*/ 560463 h 2417544"/>
              <a:gd name="connsiteX51" fmla="*/ 11575 w 1751321"/>
              <a:gd name="connsiteY51" fmla="*/ 673585 h 2417544"/>
              <a:gd name="connsiteX52" fmla="*/ 1952 w 1751321"/>
              <a:gd name="connsiteY52" fmla="*/ 899671 h 2417544"/>
              <a:gd name="connsiteX53" fmla="*/ 39855 w 1751321"/>
              <a:gd name="connsiteY53" fmla="*/ 1154352 h 2417544"/>
              <a:gd name="connsiteX54" fmla="*/ 77562 w 1751321"/>
              <a:gd name="connsiteY54" fmla="*/ 1305181 h 2417544"/>
              <a:gd name="connsiteX55" fmla="*/ 86989 w 1751321"/>
              <a:gd name="connsiteY55" fmla="*/ 1333461 h 2417544"/>
              <a:gd name="connsiteX56" fmla="*/ 96416 w 1751321"/>
              <a:gd name="connsiteY56" fmla="*/ 1361742 h 2417544"/>
              <a:gd name="connsiteX57" fmla="*/ 115270 w 1751321"/>
              <a:gd name="connsiteY57" fmla="*/ 1390022 h 2417544"/>
              <a:gd name="connsiteX58" fmla="*/ 134123 w 1751321"/>
              <a:gd name="connsiteY58" fmla="*/ 1446583 h 2417544"/>
              <a:gd name="connsiteX59" fmla="*/ 143550 w 1751321"/>
              <a:gd name="connsiteY59" fmla="*/ 1474863 h 2417544"/>
              <a:gd name="connsiteX60" fmla="*/ 162404 w 1751321"/>
              <a:gd name="connsiteY60" fmla="*/ 1503144 h 2417544"/>
              <a:gd name="connsiteX61" fmla="*/ 200111 w 1751321"/>
              <a:gd name="connsiteY61" fmla="*/ 1616266 h 2417544"/>
              <a:gd name="connsiteX62" fmla="*/ 209538 w 1751321"/>
              <a:gd name="connsiteY62" fmla="*/ 1644546 h 2417544"/>
              <a:gd name="connsiteX63" fmla="*/ 228391 w 1751321"/>
              <a:gd name="connsiteY63" fmla="*/ 1672826 h 2417544"/>
              <a:gd name="connsiteX64" fmla="*/ 237818 w 1751321"/>
              <a:gd name="connsiteY64" fmla="*/ 1701107 h 2417544"/>
              <a:gd name="connsiteX65" fmla="*/ 294379 w 1751321"/>
              <a:gd name="connsiteY65" fmla="*/ 1785948 h 2417544"/>
              <a:gd name="connsiteX66" fmla="*/ 332086 w 1751321"/>
              <a:gd name="connsiteY66" fmla="*/ 1842509 h 2417544"/>
              <a:gd name="connsiteX67" fmla="*/ 350940 w 1751321"/>
              <a:gd name="connsiteY67" fmla="*/ 1870789 h 2417544"/>
              <a:gd name="connsiteX68" fmla="*/ 379220 w 1751321"/>
              <a:gd name="connsiteY68" fmla="*/ 1889643 h 2417544"/>
              <a:gd name="connsiteX69" fmla="*/ 416927 w 1751321"/>
              <a:gd name="connsiteY69" fmla="*/ 1946204 h 2417544"/>
              <a:gd name="connsiteX70" fmla="*/ 454635 w 1751321"/>
              <a:gd name="connsiteY70" fmla="*/ 2002764 h 2417544"/>
              <a:gd name="connsiteX71" fmla="*/ 473488 w 1751321"/>
              <a:gd name="connsiteY71" fmla="*/ 2031045 h 2417544"/>
              <a:gd name="connsiteX72" fmla="*/ 501769 w 1751321"/>
              <a:gd name="connsiteY72" fmla="*/ 2049898 h 2417544"/>
              <a:gd name="connsiteX73" fmla="*/ 539476 w 1751321"/>
              <a:gd name="connsiteY73" fmla="*/ 2106459 h 2417544"/>
              <a:gd name="connsiteX74" fmla="*/ 596037 w 1751321"/>
              <a:gd name="connsiteY74" fmla="*/ 2163020 h 2417544"/>
              <a:gd name="connsiteX75" fmla="*/ 624317 w 1751321"/>
              <a:gd name="connsiteY75" fmla="*/ 2191301 h 2417544"/>
              <a:gd name="connsiteX76" fmla="*/ 652598 w 1751321"/>
              <a:gd name="connsiteY76" fmla="*/ 2210154 h 2417544"/>
              <a:gd name="connsiteX77" fmla="*/ 690305 w 1751321"/>
              <a:gd name="connsiteY77" fmla="*/ 2257288 h 2417544"/>
              <a:gd name="connsiteX78" fmla="*/ 737439 w 1751321"/>
              <a:gd name="connsiteY78" fmla="*/ 2294995 h 2417544"/>
              <a:gd name="connsiteX79" fmla="*/ 775146 w 1751321"/>
              <a:gd name="connsiteY79" fmla="*/ 2342129 h 2417544"/>
              <a:gd name="connsiteX80" fmla="*/ 803426 w 1751321"/>
              <a:gd name="connsiteY80" fmla="*/ 2360983 h 2417544"/>
              <a:gd name="connsiteX81" fmla="*/ 831707 w 1751321"/>
              <a:gd name="connsiteY81" fmla="*/ 2389263 h 2417544"/>
              <a:gd name="connsiteX82" fmla="*/ 878841 w 1751321"/>
              <a:gd name="connsiteY82"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133365 w 1751321"/>
              <a:gd name="connsiteY39" fmla="*/ 70270 h 2417544"/>
              <a:gd name="connsiteX40" fmla="*/ 1030259 w 1751321"/>
              <a:gd name="connsiteY40" fmla="*/ 19326 h 2417544"/>
              <a:gd name="connsiteX41" fmla="*/ 916548 w 1751321"/>
              <a:gd name="connsiteY41" fmla="*/ 4282 h 2417544"/>
              <a:gd name="connsiteX42" fmla="*/ 801236 w 1751321"/>
              <a:gd name="connsiteY42" fmla="*/ 276 h 2417544"/>
              <a:gd name="connsiteX43" fmla="*/ 688348 w 1751321"/>
              <a:gd name="connsiteY43" fmla="*/ 21970 h 2417544"/>
              <a:gd name="connsiteX44" fmla="*/ 590223 w 1751321"/>
              <a:gd name="connsiteY44" fmla="*/ 56836 h 2417544"/>
              <a:gd name="connsiteX45" fmla="*/ 426354 w 1751321"/>
              <a:gd name="connsiteY45" fmla="*/ 145684 h 2417544"/>
              <a:gd name="connsiteX46" fmla="*/ 307419 w 1751321"/>
              <a:gd name="connsiteY46" fmla="*/ 225105 h 2417544"/>
              <a:gd name="connsiteX47" fmla="*/ 209538 w 1751321"/>
              <a:gd name="connsiteY47" fmla="*/ 334220 h 2417544"/>
              <a:gd name="connsiteX48" fmla="*/ 112602 w 1751321"/>
              <a:gd name="connsiteY48" fmla="*/ 473683 h 2417544"/>
              <a:gd name="connsiteX49" fmla="*/ 58709 w 1751321"/>
              <a:gd name="connsiteY49" fmla="*/ 560463 h 2417544"/>
              <a:gd name="connsiteX50" fmla="*/ 11575 w 1751321"/>
              <a:gd name="connsiteY50" fmla="*/ 673585 h 2417544"/>
              <a:gd name="connsiteX51" fmla="*/ 1952 w 1751321"/>
              <a:gd name="connsiteY51" fmla="*/ 899671 h 2417544"/>
              <a:gd name="connsiteX52" fmla="*/ 39855 w 1751321"/>
              <a:gd name="connsiteY52" fmla="*/ 1154352 h 2417544"/>
              <a:gd name="connsiteX53" fmla="*/ 77562 w 1751321"/>
              <a:gd name="connsiteY53" fmla="*/ 1305181 h 2417544"/>
              <a:gd name="connsiteX54" fmla="*/ 86989 w 1751321"/>
              <a:gd name="connsiteY54" fmla="*/ 1333461 h 2417544"/>
              <a:gd name="connsiteX55" fmla="*/ 96416 w 1751321"/>
              <a:gd name="connsiteY55" fmla="*/ 1361742 h 2417544"/>
              <a:gd name="connsiteX56" fmla="*/ 115270 w 1751321"/>
              <a:gd name="connsiteY56" fmla="*/ 1390022 h 2417544"/>
              <a:gd name="connsiteX57" fmla="*/ 134123 w 1751321"/>
              <a:gd name="connsiteY57" fmla="*/ 1446583 h 2417544"/>
              <a:gd name="connsiteX58" fmla="*/ 143550 w 1751321"/>
              <a:gd name="connsiteY58" fmla="*/ 1474863 h 2417544"/>
              <a:gd name="connsiteX59" fmla="*/ 162404 w 1751321"/>
              <a:gd name="connsiteY59" fmla="*/ 1503144 h 2417544"/>
              <a:gd name="connsiteX60" fmla="*/ 200111 w 1751321"/>
              <a:gd name="connsiteY60" fmla="*/ 1616266 h 2417544"/>
              <a:gd name="connsiteX61" fmla="*/ 209538 w 1751321"/>
              <a:gd name="connsiteY61" fmla="*/ 1644546 h 2417544"/>
              <a:gd name="connsiteX62" fmla="*/ 228391 w 1751321"/>
              <a:gd name="connsiteY62" fmla="*/ 1672826 h 2417544"/>
              <a:gd name="connsiteX63" fmla="*/ 237818 w 1751321"/>
              <a:gd name="connsiteY63" fmla="*/ 1701107 h 2417544"/>
              <a:gd name="connsiteX64" fmla="*/ 294379 w 1751321"/>
              <a:gd name="connsiteY64" fmla="*/ 1785948 h 2417544"/>
              <a:gd name="connsiteX65" fmla="*/ 332086 w 1751321"/>
              <a:gd name="connsiteY65" fmla="*/ 1842509 h 2417544"/>
              <a:gd name="connsiteX66" fmla="*/ 350940 w 1751321"/>
              <a:gd name="connsiteY66" fmla="*/ 1870789 h 2417544"/>
              <a:gd name="connsiteX67" fmla="*/ 379220 w 1751321"/>
              <a:gd name="connsiteY67" fmla="*/ 1889643 h 2417544"/>
              <a:gd name="connsiteX68" fmla="*/ 416927 w 1751321"/>
              <a:gd name="connsiteY68" fmla="*/ 1946204 h 2417544"/>
              <a:gd name="connsiteX69" fmla="*/ 454635 w 1751321"/>
              <a:gd name="connsiteY69" fmla="*/ 2002764 h 2417544"/>
              <a:gd name="connsiteX70" fmla="*/ 473488 w 1751321"/>
              <a:gd name="connsiteY70" fmla="*/ 2031045 h 2417544"/>
              <a:gd name="connsiteX71" fmla="*/ 501769 w 1751321"/>
              <a:gd name="connsiteY71" fmla="*/ 2049898 h 2417544"/>
              <a:gd name="connsiteX72" fmla="*/ 539476 w 1751321"/>
              <a:gd name="connsiteY72" fmla="*/ 2106459 h 2417544"/>
              <a:gd name="connsiteX73" fmla="*/ 596037 w 1751321"/>
              <a:gd name="connsiteY73" fmla="*/ 2163020 h 2417544"/>
              <a:gd name="connsiteX74" fmla="*/ 624317 w 1751321"/>
              <a:gd name="connsiteY74" fmla="*/ 2191301 h 2417544"/>
              <a:gd name="connsiteX75" fmla="*/ 652598 w 1751321"/>
              <a:gd name="connsiteY75" fmla="*/ 2210154 h 2417544"/>
              <a:gd name="connsiteX76" fmla="*/ 690305 w 1751321"/>
              <a:gd name="connsiteY76" fmla="*/ 2257288 h 2417544"/>
              <a:gd name="connsiteX77" fmla="*/ 737439 w 1751321"/>
              <a:gd name="connsiteY77" fmla="*/ 2294995 h 2417544"/>
              <a:gd name="connsiteX78" fmla="*/ 775146 w 1751321"/>
              <a:gd name="connsiteY78" fmla="*/ 2342129 h 2417544"/>
              <a:gd name="connsiteX79" fmla="*/ 803426 w 1751321"/>
              <a:gd name="connsiteY79" fmla="*/ 2360983 h 2417544"/>
              <a:gd name="connsiteX80" fmla="*/ 831707 w 1751321"/>
              <a:gd name="connsiteY80" fmla="*/ 2389263 h 2417544"/>
              <a:gd name="connsiteX81" fmla="*/ 878841 w 1751321"/>
              <a:gd name="connsiteY8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030259 w 1751321"/>
              <a:gd name="connsiteY39" fmla="*/ 19326 h 2417544"/>
              <a:gd name="connsiteX40" fmla="*/ 916548 w 1751321"/>
              <a:gd name="connsiteY40" fmla="*/ 4282 h 2417544"/>
              <a:gd name="connsiteX41" fmla="*/ 801236 w 1751321"/>
              <a:gd name="connsiteY41" fmla="*/ 276 h 2417544"/>
              <a:gd name="connsiteX42" fmla="*/ 688348 w 1751321"/>
              <a:gd name="connsiteY42" fmla="*/ 21970 h 2417544"/>
              <a:gd name="connsiteX43" fmla="*/ 590223 w 1751321"/>
              <a:gd name="connsiteY43" fmla="*/ 56836 h 2417544"/>
              <a:gd name="connsiteX44" fmla="*/ 426354 w 1751321"/>
              <a:gd name="connsiteY44" fmla="*/ 145684 h 2417544"/>
              <a:gd name="connsiteX45" fmla="*/ 307419 w 1751321"/>
              <a:gd name="connsiteY45" fmla="*/ 225105 h 2417544"/>
              <a:gd name="connsiteX46" fmla="*/ 209538 w 1751321"/>
              <a:gd name="connsiteY46" fmla="*/ 334220 h 2417544"/>
              <a:gd name="connsiteX47" fmla="*/ 112602 w 1751321"/>
              <a:gd name="connsiteY47" fmla="*/ 473683 h 2417544"/>
              <a:gd name="connsiteX48" fmla="*/ 58709 w 1751321"/>
              <a:gd name="connsiteY48" fmla="*/ 560463 h 2417544"/>
              <a:gd name="connsiteX49" fmla="*/ 11575 w 1751321"/>
              <a:gd name="connsiteY49" fmla="*/ 673585 h 2417544"/>
              <a:gd name="connsiteX50" fmla="*/ 1952 w 1751321"/>
              <a:gd name="connsiteY50" fmla="*/ 899671 h 2417544"/>
              <a:gd name="connsiteX51" fmla="*/ 39855 w 1751321"/>
              <a:gd name="connsiteY51" fmla="*/ 1154352 h 2417544"/>
              <a:gd name="connsiteX52" fmla="*/ 77562 w 1751321"/>
              <a:gd name="connsiteY52" fmla="*/ 1305181 h 2417544"/>
              <a:gd name="connsiteX53" fmla="*/ 86989 w 1751321"/>
              <a:gd name="connsiteY53" fmla="*/ 1333461 h 2417544"/>
              <a:gd name="connsiteX54" fmla="*/ 96416 w 1751321"/>
              <a:gd name="connsiteY54" fmla="*/ 1361742 h 2417544"/>
              <a:gd name="connsiteX55" fmla="*/ 115270 w 1751321"/>
              <a:gd name="connsiteY55" fmla="*/ 1390022 h 2417544"/>
              <a:gd name="connsiteX56" fmla="*/ 134123 w 1751321"/>
              <a:gd name="connsiteY56" fmla="*/ 1446583 h 2417544"/>
              <a:gd name="connsiteX57" fmla="*/ 143550 w 1751321"/>
              <a:gd name="connsiteY57" fmla="*/ 1474863 h 2417544"/>
              <a:gd name="connsiteX58" fmla="*/ 162404 w 1751321"/>
              <a:gd name="connsiteY58" fmla="*/ 1503144 h 2417544"/>
              <a:gd name="connsiteX59" fmla="*/ 200111 w 1751321"/>
              <a:gd name="connsiteY59" fmla="*/ 1616266 h 2417544"/>
              <a:gd name="connsiteX60" fmla="*/ 209538 w 1751321"/>
              <a:gd name="connsiteY60" fmla="*/ 1644546 h 2417544"/>
              <a:gd name="connsiteX61" fmla="*/ 228391 w 1751321"/>
              <a:gd name="connsiteY61" fmla="*/ 1672826 h 2417544"/>
              <a:gd name="connsiteX62" fmla="*/ 237818 w 1751321"/>
              <a:gd name="connsiteY62" fmla="*/ 1701107 h 2417544"/>
              <a:gd name="connsiteX63" fmla="*/ 294379 w 1751321"/>
              <a:gd name="connsiteY63" fmla="*/ 1785948 h 2417544"/>
              <a:gd name="connsiteX64" fmla="*/ 332086 w 1751321"/>
              <a:gd name="connsiteY64" fmla="*/ 1842509 h 2417544"/>
              <a:gd name="connsiteX65" fmla="*/ 350940 w 1751321"/>
              <a:gd name="connsiteY65" fmla="*/ 1870789 h 2417544"/>
              <a:gd name="connsiteX66" fmla="*/ 379220 w 1751321"/>
              <a:gd name="connsiteY66" fmla="*/ 1889643 h 2417544"/>
              <a:gd name="connsiteX67" fmla="*/ 416927 w 1751321"/>
              <a:gd name="connsiteY67" fmla="*/ 1946204 h 2417544"/>
              <a:gd name="connsiteX68" fmla="*/ 454635 w 1751321"/>
              <a:gd name="connsiteY68" fmla="*/ 2002764 h 2417544"/>
              <a:gd name="connsiteX69" fmla="*/ 473488 w 1751321"/>
              <a:gd name="connsiteY69" fmla="*/ 2031045 h 2417544"/>
              <a:gd name="connsiteX70" fmla="*/ 501769 w 1751321"/>
              <a:gd name="connsiteY70" fmla="*/ 2049898 h 2417544"/>
              <a:gd name="connsiteX71" fmla="*/ 539476 w 1751321"/>
              <a:gd name="connsiteY71" fmla="*/ 2106459 h 2417544"/>
              <a:gd name="connsiteX72" fmla="*/ 596037 w 1751321"/>
              <a:gd name="connsiteY72" fmla="*/ 2163020 h 2417544"/>
              <a:gd name="connsiteX73" fmla="*/ 624317 w 1751321"/>
              <a:gd name="connsiteY73" fmla="*/ 2191301 h 2417544"/>
              <a:gd name="connsiteX74" fmla="*/ 652598 w 1751321"/>
              <a:gd name="connsiteY74" fmla="*/ 2210154 h 2417544"/>
              <a:gd name="connsiteX75" fmla="*/ 690305 w 1751321"/>
              <a:gd name="connsiteY75" fmla="*/ 2257288 h 2417544"/>
              <a:gd name="connsiteX76" fmla="*/ 737439 w 1751321"/>
              <a:gd name="connsiteY76" fmla="*/ 2294995 h 2417544"/>
              <a:gd name="connsiteX77" fmla="*/ 775146 w 1751321"/>
              <a:gd name="connsiteY77" fmla="*/ 2342129 h 2417544"/>
              <a:gd name="connsiteX78" fmla="*/ 803426 w 1751321"/>
              <a:gd name="connsiteY78" fmla="*/ 2360983 h 2417544"/>
              <a:gd name="connsiteX79" fmla="*/ 831707 w 1751321"/>
              <a:gd name="connsiteY79" fmla="*/ 2389263 h 2417544"/>
              <a:gd name="connsiteX80" fmla="*/ 878841 w 1751321"/>
              <a:gd name="connsiteY80"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46486 w 1751321"/>
              <a:gd name="connsiteY36" fmla="*/ 107977 h 2417544"/>
              <a:gd name="connsiteX37" fmla="*/ 1189925 w 1751321"/>
              <a:gd name="connsiteY37" fmla="*/ 89123 h 2417544"/>
              <a:gd name="connsiteX38" fmla="*/ 1030259 w 1751321"/>
              <a:gd name="connsiteY38" fmla="*/ 19326 h 2417544"/>
              <a:gd name="connsiteX39" fmla="*/ 916548 w 1751321"/>
              <a:gd name="connsiteY39" fmla="*/ 4282 h 2417544"/>
              <a:gd name="connsiteX40" fmla="*/ 801236 w 1751321"/>
              <a:gd name="connsiteY40" fmla="*/ 276 h 2417544"/>
              <a:gd name="connsiteX41" fmla="*/ 688348 w 1751321"/>
              <a:gd name="connsiteY41" fmla="*/ 21970 h 2417544"/>
              <a:gd name="connsiteX42" fmla="*/ 590223 w 1751321"/>
              <a:gd name="connsiteY42" fmla="*/ 56836 h 2417544"/>
              <a:gd name="connsiteX43" fmla="*/ 426354 w 1751321"/>
              <a:gd name="connsiteY43" fmla="*/ 145684 h 2417544"/>
              <a:gd name="connsiteX44" fmla="*/ 307419 w 1751321"/>
              <a:gd name="connsiteY44" fmla="*/ 225105 h 2417544"/>
              <a:gd name="connsiteX45" fmla="*/ 209538 w 1751321"/>
              <a:gd name="connsiteY45" fmla="*/ 334220 h 2417544"/>
              <a:gd name="connsiteX46" fmla="*/ 112602 w 1751321"/>
              <a:gd name="connsiteY46" fmla="*/ 473683 h 2417544"/>
              <a:gd name="connsiteX47" fmla="*/ 58709 w 1751321"/>
              <a:gd name="connsiteY47" fmla="*/ 560463 h 2417544"/>
              <a:gd name="connsiteX48" fmla="*/ 11575 w 1751321"/>
              <a:gd name="connsiteY48" fmla="*/ 673585 h 2417544"/>
              <a:gd name="connsiteX49" fmla="*/ 1952 w 1751321"/>
              <a:gd name="connsiteY49" fmla="*/ 899671 h 2417544"/>
              <a:gd name="connsiteX50" fmla="*/ 39855 w 1751321"/>
              <a:gd name="connsiteY50" fmla="*/ 1154352 h 2417544"/>
              <a:gd name="connsiteX51" fmla="*/ 77562 w 1751321"/>
              <a:gd name="connsiteY51" fmla="*/ 1305181 h 2417544"/>
              <a:gd name="connsiteX52" fmla="*/ 86989 w 1751321"/>
              <a:gd name="connsiteY52" fmla="*/ 1333461 h 2417544"/>
              <a:gd name="connsiteX53" fmla="*/ 96416 w 1751321"/>
              <a:gd name="connsiteY53" fmla="*/ 1361742 h 2417544"/>
              <a:gd name="connsiteX54" fmla="*/ 115270 w 1751321"/>
              <a:gd name="connsiteY54" fmla="*/ 1390022 h 2417544"/>
              <a:gd name="connsiteX55" fmla="*/ 134123 w 1751321"/>
              <a:gd name="connsiteY55" fmla="*/ 1446583 h 2417544"/>
              <a:gd name="connsiteX56" fmla="*/ 143550 w 1751321"/>
              <a:gd name="connsiteY56" fmla="*/ 1474863 h 2417544"/>
              <a:gd name="connsiteX57" fmla="*/ 162404 w 1751321"/>
              <a:gd name="connsiteY57" fmla="*/ 1503144 h 2417544"/>
              <a:gd name="connsiteX58" fmla="*/ 200111 w 1751321"/>
              <a:gd name="connsiteY58" fmla="*/ 1616266 h 2417544"/>
              <a:gd name="connsiteX59" fmla="*/ 209538 w 1751321"/>
              <a:gd name="connsiteY59" fmla="*/ 1644546 h 2417544"/>
              <a:gd name="connsiteX60" fmla="*/ 228391 w 1751321"/>
              <a:gd name="connsiteY60" fmla="*/ 1672826 h 2417544"/>
              <a:gd name="connsiteX61" fmla="*/ 237818 w 1751321"/>
              <a:gd name="connsiteY61" fmla="*/ 1701107 h 2417544"/>
              <a:gd name="connsiteX62" fmla="*/ 294379 w 1751321"/>
              <a:gd name="connsiteY62" fmla="*/ 1785948 h 2417544"/>
              <a:gd name="connsiteX63" fmla="*/ 332086 w 1751321"/>
              <a:gd name="connsiteY63" fmla="*/ 1842509 h 2417544"/>
              <a:gd name="connsiteX64" fmla="*/ 350940 w 1751321"/>
              <a:gd name="connsiteY64" fmla="*/ 1870789 h 2417544"/>
              <a:gd name="connsiteX65" fmla="*/ 379220 w 1751321"/>
              <a:gd name="connsiteY65" fmla="*/ 1889643 h 2417544"/>
              <a:gd name="connsiteX66" fmla="*/ 416927 w 1751321"/>
              <a:gd name="connsiteY66" fmla="*/ 1946204 h 2417544"/>
              <a:gd name="connsiteX67" fmla="*/ 454635 w 1751321"/>
              <a:gd name="connsiteY67" fmla="*/ 2002764 h 2417544"/>
              <a:gd name="connsiteX68" fmla="*/ 473488 w 1751321"/>
              <a:gd name="connsiteY68" fmla="*/ 2031045 h 2417544"/>
              <a:gd name="connsiteX69" fmla="*/ 501769 w 1751321"/>
              <a:gd name="connsiteY69" fmla="*/ 2049898 h 2417544"/>
              <a:gd name="connsiteX70" fmla="*/ 539476 w 1751321"/>
              <a:gd name="connsiteY70" fmla="*/ 2106459 h 2417544"/>
              <a:gd name="connsiteX71" fmla="*/ 596037 w 1751321"/>
              <a:gd name="connsiteY71" fmla="*/ 2163020 h 2417544"/>
              <a:gd name="connsiteX72" fmla="*/ 624317 w 1751321"/>
              <a:gd name="connsiteY72" fmla="*/ 2191301 h 2417544"/>
              <a:gd name="connsiteX73" fmla="*/ 652598 w 1751321"/>
              <a:gd name="connsiteY73" fmla="*/ 2210154 h 2417544"/>
              <a:gd name="connsiteX74" fmla="*/ 690305 w 1751321"/>
              <a:gd name="connsiteY74" fmla="*/ 2257288 h 2417544"/>
              <a:gd name="connsiteX75" fmla="*/ 737439 w 1751321"/>
              <a:gd name="connsiteY75" fmla="*/ 2294995 h 2417544"/>
              <a:gd name="connsiteX76" fmla="*/ 775146 w 1751321"/>
              <a:gd name="connsiteY76" fmla="*/ 2342129 h 2417544"/>
              <a:gd name="connsiteX77" fmla="*/ 803426 w 1751321"/>
              <a:gd name="connsiteY77" fmla="*/ 2360983 h 2417544"/>
              <a:gd name="connsiteX78" fmla="*/ 831707 w 1751321"/>
              <a:gd name="connsiteY78" fmla="*/ 2389263 h 2417544"/>
              <a:gd name="connsiteX79" fmla="*/ 878841 w 1751321"/>
              <a:gd name="connsiteY79"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246486 w 1751321"/>
              <a:gd name="connsiteY35" fmla="*/ 107977 h 2417544"/>
              <a:gd name="connsiteX36" fmla="*/ 1189925 w 1751321"/>
              <a:gd name="connsiteY36" fmla="*/ 89123 h 2417544"/>
              <a:gd name="connsiteX37" fmla="*/ 1030259 w 1751321"/>
              <a:gd name="connsiteY37" fmla="*/ 19326 h 2417544"/>
              <a:gd name="connsiteX38" fmla="*/ 916548 w 1751321"/>
              <a:gd name="connsiteY38" fmla="*/ 4282 h 2417544"/>
              <a:gd name="connsiteX39" fmla="*/ 801236 w 1751321"/>
              <a:gd name="connsiteY39" fmla="*/ 276 h 2417544"/>
              <a:gd name="connsiteX40" fmla="*/ 688348 w 1751321"/>
              <a:gd name="connsiteY40" fmla="*/ 21970 h 2417544"/>
              <a:gd name="connsiteX41" fmla="*/ 590223 w 1751321"/>
              <a:gd name="connsiteY41" fmla="*/ 56836 h 2417544"/>
              <a:gd name="connsiteX42" fmla="*/ 426354 w 1751321"/>
              <a:gd name="connsiteY42" fmla="*/ 145684 h 2417544"/>
              <a:gd name="connsiteX43" fmla="*/ 307419 w 1751321"/>
              <a:gd name="connsiteY43" fmla="*/ 225105 h 2417544"/>
              <a:gd name="connsiteX44" fmla="*/ 209538 w 1751321"/>
              <a:gd name="connsiteY44" fmla="*/ 334220 h 2417544"/>
              <a:gd name="connsiteX45" fmla="*/ 112602 w 1751321"/>
              <a:gd name="connsiteY45" fmla="*/ 473683 h 2417544"/>
              <a:gd name="connsiteX46" fmla="*/ 58709 w 1751321"/>
              <a:gd name="connsiteY46" fmla="*/ 560463 h 2417544"/>
              <a:gd name="connsiteX47" fmla="*/ 11575 w 1751321"/>
              <a:gd name="connsiteY47" fmla="*/ 673585 h 2417544"/>
              <a:gd name="connsiteX48" fmla="*/ 1952 w 1751321"/>
              <a:gd name="connsiteY48" fmla="*/ 899671 h 2417544"/>
              <a:gd name="connsiteX49" fmla="*/ 39855 w 1751321"/>
              <a:gd name="connsiteY49" fmla="*/ 1154352 h 2417544"/>
              <a:gd name="connsiteX50" fmla="*/ 77562 w 1751321"/>
              <a:gd name="connsiteY50" fmla="*/ 1305181 h 2417544"/>
              <a:gd name="connsiteX51" fmla="*/ 86989 w 1751321"/>
              <a:gd name="connsiteY51" fmla="*/ 1333461 h 2417544"/>
              <a:gd name="connsiteX52" fmla="*/ 96416 w 1751321"/>
              <a:gd name="connsiteY52" fmla="*/ 1361742 h 2417544"/>
              <a:gd name="connsiteX53" fmla="*/ 115270 w 1751321"/>
              <a:gd name="connsiteY53" fmla="*/ 1390022 h 2417544"/>
              <a:gd name="connsiteX54" fmla="*/ 134123 w 1751321"/>
              <a:gd name="connsiteY54" fmla="*/ 1446583 h 2417544"/>
              <a:gd name="connsiteX55" fmla="*/ 143550 w 1751321"/>
              <a:gd name="connsiteY55" fmla="*/ 1474863 h 2417544"/>
              <a:gd name="connsiteX56" fmla="*/ 162404 w 1751321"/>
              <a:gd name="connsiteY56" fmla="*/ 1503144 h 2417544"/>
              <a:gd name="connsiteX57" fmla="*/ 200111 w 1751321"/>
              <a:gd name="connsiteY57" fmla="*/ 1616266 h 2417544"/>
              <a:gd name="connsiteX58" fmla="*/ 209538 w 1751321"/>
              <a:gd name="connsiteY58" fmla="*/ 1644546 h 2417544"/>
              <a:gd name="connsiteX59" fmla="*/ 228391 w 1751321"/>
              <a:gd name="connsiteY59" fmla="*/ 1672826 h 2417544"/>
              <a:gd name="connsiteX60" fmla="*/ 237818 w 1751321"/>
              <a:gd name="connsiteY60" fmla="*/ 1701107 h 2417544"/>
              <a:gd name="connsiteX61" fmla="*/ 294379 w 1751321"/>
              <a:gd name="connsiteY61" fmla="*/ 1785948 h 2417544"/>
              <a:gd name="connsiteX62" fmla="*/ 332086 w 1751321"/>
              <a:gd name="connsiteY62" fmla="*/ 1842509 h 2417544"/>
              <a:gd name="connsiteX63" fmla="*/ 350940 w 1751321"/>
              <a:gd name="connsiteY63" fmla="*/ 1870789 h 2417544"/>
              <a:gd name="connsiteX64" fmla="*/ 379220 w 1751321"/>
              <a:gd name="connsiteY64" fmla="*/ 1889643 h 2417544"/>
              <a:gd name="connsiteX65" fmla="*/ 416927 w 1751321"/>
              <a:gd name="connsiteY65" fmla="*/ 1946204 h 2417544"/>
              <a:gd name="connsiteX66" fmla="*/ 454635 w 1751321"/>
              <a:gd name="connsiteY66" fmla="*/ 2002764 h 2417544"/>
              <a:gd name="connsiteX67" fmla="*/ 473488 w 1751321"/>
              <a:gd name="connsiteY67" fmla="*/ 2031045 h 2417544"/>
              <a:gd name="connsiteX68" fmla="*/ 501769 w 1751321"/>
              <a:gd name="connsiteY68" fmla="*/ 2049898 h 2417544"/>
              <a:gd name="connsiteX69" fmla="*/ 539476 w 1751321"/>
              <a:gd name="connsiteY69" fmla="*/ 2106459 h 2417544"/>
              <a:gd name="connsiteX70" fmla="*/ 596037 w 1751321"/>
              <a:gd name="connsiteY70" fmla="*/ 2163020 h 2417544"/>
              <a:gd name="connsiteX71" fmla="*/ 624317 w 1751321"/>
              <a:gd name="connsiteY71" fmla="*/ 2191301 h 2417544"/>
              <a:gd name="connsiteX72" fmla="*/ 652598 w 1751321"/>
              <a:gd name="connsiteY72" fmla="*/ 2210154 h 2417544"/>
              <a:gd name="connsiteX73" fmla="*/ 690305 w 1751321"/>
              <a:gd name="connsiteY73" fmla="*/ 2257288 h 2417544"/>
              <a:gd name="connsiteX74" fmla="*/ 737439 w 1751321"/>
              <a:gd name="connsiteY74" fmla="*/ 2294995 h 2417544"/>
              <a:gd name="connsiteX75" fmla="*/ 775146 w 1751321"/>
              <a:gd name="connsiteY75" fmla="*/ 2342129 h 2417544"/>
              <a:gd name="connsiteX76" fmla="*/ 803426 w 1751321"/>
              <a:gd name="connsiteY76" fmla="*/ 2360983 h 2417544"/>
              <a:gd name="connsiteX77" fmla="*/ 831707 w 1751321"/>
              <a:gd name="connsiteY77" fmla="*/ 2389263 h 2417544"/>
              <a:gd name="connsiteX78" fmla="*/ 878841 w 1751321"/>
              <a:gd name="connsiteY78"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246486 w 1751321"/>
              <a:gd name="connsiteY35" fmla="*/ 107977 h 2417544"/>
              <a:gd name="connsiteX36" fmla="*/ 1030259 w 1751321"/>
              <a:gd name="connsiteY36" fmla="*/ 19326 h 2417544"/>
              <a:gd name="connsiteX37" fmla="*/ 916548 w 1751321"/>
              <a:gd name="connsiteY37" fmla="*/ 4282 h 2417544"/>
              <a:gd name="connsiteX38" fmla="*/ 801236 w 1751321"/>
              <a:gd name="connsiteY38" fmla="*/ 276 h 2417544"/>
              <a:gd name="connsiteX39" fmla="*/ 688348 w 1751321"/>
              <a:gd name="connsiteY39" fmla="*/ 21970 h 2417544"/>
              <a:gd name="connsiteX40" fmla="*/ 590223 w 1751321"/>
              <a:gd name="connsiteY40" fmla="*/ 56836 h 2417544"/>
              <a:gd name="connsiteX41" fmla="*/ 426354 w 1751321"/>
              <a:gd name="connsiteY41" fmla="*/ 145684 h 2417544"/>
              <a:gd name="connsiteX42" fmla="*/ 307419 w 1751321"/>
              <a:gd name="connsiteY42" fmla="*/ 225105 h 2417544"/>
              <a:gd name="connsiteX43" fmla="*/ 209538 w 1751321"/>
              <a:gd name="connsiteY43" fmla="*/ 334220 h 2417544"/>
              <a:gd name="connsiteX44" fmla="*/ 112602 w 1751321"/>
              <a:gd name="connsiteY44" fmla="*/ 473683 h 2417544"/>
              <a:gd name="connsiteX45" fmla="*/ 58709 w 1751321"/>
              <a:gd name="connsiteY45" fmla="*/ 560463 h 2417544"/>
              <a:gd name="connsiteX46" fmla="*/ 11575 w 1751321"/>
              <a:gd name="connsiteY46" fmla="*/ 673585 h 2417544"/>
              <a:gd name="connsiteX47" fmla="*/ 1952 w 1751321"/>
              <a:gd name="connsiteY47" fmla="*/ 899671 h 2417544"/>
              <a:gd name="connsiteX48" fmla="*/ 39855 w 1751321"/>
              <a:gd name="connsiteY48" fmla="*/ 1154352 h 2417544"/>
              <a:gd name="connsiteX49" fmla="*/ 77562 w 1751321"/>
              <a:gd name="connsiteY49" fmla="*/ 1305181 h 2417544"/>
              <a:gd name="connsiteX50" fmla="*/ 86989 w 1751321"/>
              <a:gd name="connsiteY50" fmla="*/ 1333461 h 2417544"/>
              <a:gd name="connsiteX51" fmla="*/ 96416 w 1751321"/>
              <a:gd name="connsiteY51" fmla="*/ 1361742 h 2417544"/>
              <a:gd name="connsiteX52" fmla="*/ 115270 w 1751321"/>
              <a:gd name="connsiteY52" fmla="*/ 1390022 h 2417544"/>
              <a:gd name="connsiteX53" fmla="*/ 134123 w 1751321"/>
              <a:gd name="connsiteY53" fmla="*/ 1446583 h 2417544"/>
              <a:gd name="connsiteX54" fmla="*/ 143550 w 1751321"/>
              <a:gd name="connsiteY54" fmla="*/ 1474863 h 2417544"/>
              <a:gd name="connsiteX55" fmla="*/ 162404 w 1751321"/>
              <a:gd name="connsiteY55" fmla="*/ 1503144 h 2417544"/>
              <a:gd name="connsiteX56" fmla="*/ 200111 w 1751321"/>
              <a:gd name="connsiteY56" fmla="*/ 1616266 h 2417544"/>
              <a:gd name="connsiteX57" fmla="*/ 209538 w 1751321"/>
              <a:gd name="connsiteY57" fmla="*/ 1644546 h 2417544"/>
              <a:gd name="connsiteX58" fmla="*/ 228391 w 1751321"/>
              <a:gd name="connsiteY58" fmla="*/ 1672826 h 2417544"/>
              <a:gd name="connsiteX59" fmla="*/ 237818 w 1751321"/>
              <a:gd name="connsiteY59" fmla="*/ 1701107 h 2417544"/>
              <a:gd name="connsiteX60" fmla="*/ 294379 w 1751321"/>
              <a:gd name="connsiteY60" fmla="*/ 1785948 h 2417544"/>
              <a:gd name="connsiteX61" fmla="*/ 332086 w 1751321"/>
              <a:gd name="connsiteY61" fmla="*/ 1842509 h 2417544"/>
              <a:gd name="connsiteX62" fmla="*/ 350940 w 1751321"/>
              <a:gd name="connsiteY62" fmla="*/ 1870789 h 2417544"/>
              <a:gd name="connsiteX63" fmla="*/ 379220 w 1751321"/>
              <a:gd name="connsiteY63" fmla="*/ 1889643 h 2417544"/>
              <a:gd name="connsiteX64" fmla="*/ 416927 w 1751321"/>
              <a:gd name="connsiteY64" fmla="*/ 1946204 h 2417544"/>
              <a:gd name="connsiteX65" fmla="*/ 454635 w 1751321"/>
              <a:gd name="connsiteY65" fmla="*/ 2002764 h 2417544"/>
              <a:gd name="connsiteX66" fmla="*/ 473488 w 1751321"/>
              <a:gd name="connsiteY66" fmla="*/ 2031045 h 2417544"/>
              <a:gd name="connsiteX67" fmla="*/ 501769 w 1751321"/>
              <a:gd name="connsiteY67" fmla="*/ 2049898 h 2417544"/>
              <a:gd name="connsiteX68" fmla="*/ 539476 w 1751321"/>
              <a:gd name="connsiteY68" fmla="*/ 2106459 h 2417544"/>
              <a:gd name="connsiteX69" fmla="*/ 596037 w 1751321"/>
              <a:gd name="connsiteY69" fmla="*/ 2163020 h 2417544"/>
              <a:gd name="connsiteX70" fmla="*/ 624317 w 1751321"/>
              <a:gd name="connsiteY70" fmla="*/ 2191301 h 2417544"/>
              <a:gd name="connsiteX71" fmla="*/ 652598 w 1751321"/>
              <a:gd name="connsiteY71" fmla="*/ 2210154 h 2417544"/>
              <a:gd name="connsiteX72" fmla="*/ 690305 w 1751321"/>
              <a:gd name="connsiteY72" fmla="*/ 2257288 h 2417544"/>
              <a:gd name="connsiteX73" fmla="*/ 737439 w 1751321"/>
              <a:gd name="connsiteY73" fmla="*/ 2294995 h 2417544"/>
              <a:gd name="connsiteX74" fmla="*/ 775146 w 1751321"/>
              <a:gd name="connsiteY74" fmla="*/ 2342129 h 2417544"/>
              <a:gd name="connsiteX75" fmla="*/ 803426 w 1751321"/>
              <a:gd name="connsiteY75" fmla="*/ 2360983 h 2417544"/>
              <a:gd name="connsiteX76" fmla="*/ 831707 w 1751321"/>
              <a:gd name="connsiteY76" fmla="*/ 2389263 h 2417544"/>
              <a:gd name="connsiteX77" fmla="*/ 878841 w 1751321"/>
              <a:gd name="connsiteY77"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16169 w 1751321"/>
              <a:gd name="connsiteY32" fmla="*/ 211672 h 2417544"/>
              <a:gd name="connsiteX33" fmla="*/ 1331327 w 1751321"/>
              <a:gd name="connsiteY33" fmla="*/ 155111 h 2417544"/>
              <a:gd name="connsiteX34" fmla="*/ 1246486 w 1751321"/>
              <a:gd name="connsiteY34" fmla="*/ 107977 h 2417544"/>
              <a:gd name="connsiteX35" fmla="*/ 1030259 w 1751321"/>
              <a:gd name="connsiteY35" fmla="*/ 19326 h 2417544"/>
              <a:gd name="connsiteX36" fmla="*/ 916548 w 1751321"/>
              <a:gd name="connsiteY36" fmla="*/ 4282 h 2417544"/>
              <a:gd name="connsiteX37" fmla="*/ 801236 w 1751321"/>
              <a:gd name="connsiteY37" fmla="*/ 276 h 2417544"/>
              <a:gd name="connsiteX38" fmla="*/ 688348 w 1751321"/>
              <a:gd name="connsiteY38" fmla="*/ 21970 h 2417544"/>
              <a:gd name="connsiteX39" fmla="*/ 590223 w 1751321"/>
              <a:gd name="connsiteY39" fmla="*/ 56836 h 2417544"/>
              <a:gd name="connsiteX40" fmla="*/ 426354 w 1751321"/>
              <a:gd name="connsiteY40" fmla="*/ 145684 h 2417544"/>
              <a:gd name="connsiteX41" fmla="*/ 307419 w 1751321"/>
              <a:gd name="connsiteY41" fmla="*/ 225105 h 2417544"/>
              <a:gd name="connsiteX42" fmla="*/ 209538 w 1751321"/>
              <a:gd name="connsiteY42" fmla="*/ 334220 h 2417544"/>
              <a:gd name="connsiteX43" fmla="*/ 112602 w 1751321"/>
              <a:gd name="connsiteY43" fmla="*/ 473683 h 2417544"/>
              <a:gd name="connsiteX44" fmla="*/ 58709 w 1751321"/>
              <a:gd name="connsiteY44" fmla="*/ 560463 h 2417544"/>
              <a:gd name="connsiteX45" fmla="*/ 11575 w 1751321"/>
              <a:gd name="connsiteY45" fmla="*/ 673585 h 2417544"/>
              <a:gd name="connsiteX46" fmla="*/ 1952 w 1751321"/>
              <a:gd name="connsiteY46" fmla="*/ 899671 h 2417544"/>
              <a:gd name="connsiteX47" fmla="*/ 39855 w 1751321"/>
              <a:gd name="connsiteY47" fmla="*/ 1154352 h 2417544"/>
              <a:gd name="connsiteX48" fmla="*/ 77562 w 1751321"/>
              <a:gd name="connsiteY48" fmla="*/ 1305181 h 2417544"/>
              <a:gd name="connsiteX49" fmla="*/ 86989 w 1751321"/>
              <a:gd name="connsiteY49" fmla="*/ 1333461 h 2417544"/>
              <a:gd name="connsiteX50" fmla="*/ 96416 w 1751321"/>
              <a:gd name="connsiteY50" fmla="*/ 1361742 h 2417544"/>
              <a:gd name="connsiteX51" fmla="*/ 115270 w 1751321"/>
              <a:gd name="connsiteY51" fmla="*/ 1390022 h 2417544"/>
              <a:gd name="connsiteX52" fmla="*/ 134123 w 1751321"/>
              <a:gd name="connsiteY52" fmla="*/ 1446583 h 2417544"/>
              <a:gd name="connsiteX53" fmla="*/ 143550 w 1751321"/>
              <a:gd name="connsiteY53" fmla="*/ 1474863 h 2417544"/>
              <a:gd name="connsiteX54" fmla="*/ 162404 w 1751321"/>
              <a:gd name="connsiteY54" fmla="*/ 1503144 h 2417544"/>
              <a:gd name="connsiteX55" fmla="*/ 200111 w 1751321"/>
              <a:gd name="connsiteY55" fmla="*/ 1616266 h 2417544"/>
              <a:gd name="connsiteX56" fmla="*/ 209538 w 1751321"/>
              <a:gd name="connsiteY56" fmla="*/ 1644546 h 2417544"/>
              <a:gd name="connsiteX57" fmla="*/ 228391 w 1751321"/>
              <a:gd name="connsiteY57" fmla="*/ 1672826 h 2417544"/>
              <a:gd name="connsiteX58" fmla="*/ 237818 w 1751321"/>
              <a:gd name="connsiteY58" fmla="*/ 1701107 h 2417544"/>
              <a:gd name="connsiteX59" fmla="*/ 294379 w 1751321"/>
              <a:gd name="connsiteY59" fmla="*/ 1785948 h 2417544"/>
              <a:gd name="connsiteX60" fmla="*/ 332086 w 1751321"/>
              <a:gd name="connsiteY60" fmla="*/ 1842509 h 2417544"/>
              <a:gd name="connsiteX61" fmla="*/ 350940 w 1751321"/>
              <a:gd name="connsiteY61" fmla="*/ 1870789 h 2417544"/>
              <a:gd name="connsiteX62" fmla="*/ 379220 w 1751321"/>
              <a:gd name="connsiteY62" fmla="*/ 1889643 h 2417544"/>
              <a:gd name="connsiteX63" fmla="*/ 416927 w 1751321"/>
              <a:gd name="connsiteY63" fmla="*/ 1946204 h 2417544"/>
              <a:gd name="connsiteX64" fmla="*/ 454635 w 1751321"/>
              <a:gd name="connsiteY64" fmla="*/ 2002764 h 2417544"/>
              <a:gd name="connsiteX65" fmla="*/ 473488 w 1751321"/>
              <a:gd name="connsiteY65" fmla="*/ 2031045 h 2417544"/>
              <a:gd name="connsiteX66" fmla="*/ 501769 w 1751321"/>
              <a:gd name="connsiteY66" fmla="*/ 2049898 h 2417544"/>
              <a:gd name="connsiteX67" fmla="*/ 539476 w 1751321"/>
              <a:gd name="connsiteY67" fmla="*/ 2106459 h 2417544"/>
              <a:gd name="connsiteX68" fmla="*/ 596037 w 1751321"/>
              <a:gd name="connsiteY68" fmla="*/ 2163020 h 2417544"/>
              <a:gd name="connsiteX69" fmla="*/ 624317 w 1751321"/>
              <a:gd name="connsiteY69" fmla="*/ 2191301 h 2417544"/>
              <a:gd name="connsiteX70" fmla="*/ 652598 w 1751321"/>
              <a:gd name="connsiteY70" fmla="*/ 2210154 h 2417544"/>
              <a:gd name="connsiteX71" fmla="*/ 690305 w 1751321"/>
              <a:gd name="connsiteY71" fmla="*/ 2257288 h 2417544"/>
              <a:gd name="connsiteX72" fmla="*/ 737439 w 1751321"/>
              <a:gd name="connsiteY72" fmla="*/ 2294995 h 2417544"/>
              <a:gd name="connsiteX73" fmla="*/ 775146 w 1751321"/>
              <a:gd name="connsiteY73" fmla="*/ 2342129 h 2417544"/>
              <a:gd name="connsiteX74" fmla="*/ 803426 w 1751321"/>
              <a:gd name="connsiteY74" fmla="*/ 2360983 h 2417544"/>
              <a:gd name="connsiteX75" fmla="*/ 831707 w 1751321"/>
              <a:gd name="connsiteY75" fmla="*/ 2389263 h 2417544"/>
              <a:gd name="connsiteX76" fmla="*/ 878841 w 1751321"/>
              <a:gd name="connsiteY76"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16169 w 1751321"/>
              <a:gd name="connsiteY31" fmla="*/ 211672 h 2417544"/>
              <a:gd name="connsiteX32" fmla="*/ 1331327 w 1751321"/>
              <a:gd name="connsiteY32" fmla="*/ 155111 h 2417544"/>
              <a:gd name="connsiteX33" fmla="*/ 1246486 w 1751321"/>
              <a:gd name="connsiteY33" fmla="*/ 107977 h 2417544"/>
              <a:gd name="connsiteX34" fmla="*/ 1030259 w 1751321"/>
              <a:gd name="connsiteY34" fmla="*/ 19326 h 2417544"/>
              <a:gd name="connsiteX35" fmla="*/ 916548 w 1751321"/>
              <a:gd name="connsiteY35" fmla="*/ 4282 h 2417544"/>
              <a:gd name="connsiteX36" fmla="*/ 801236 w 1751321"/>
              <a:gd name="connsiteY36" fmla="*/ 276 h 2417544"/>
              <a:gd name="connsiteX37" fmla="*/ 688348 w 1751321"/>
              <a:gd name="connsiteY37" fmla="*/ 21970 h 2417544"/>
              <a:gd name="connsiteX38" fmla="*/ 590223 w 1751321"/>
              <a:gd name="connsiteY38" fmla="*/ 56836 h 2417544"/>
              <a:gd name="connsiteX39" fmla="*/ 426354 w 1751321"/>
              <a:gd name="connsiteY39" fmla="*/ 145684 h 2417544"/>
              <a:gd name="connsiteX40" fmla="*/ 307419 w 1751321"/>
              <a:gd name="connsiteY40" fmla="*/ 225105 h 2417544"/>
              <a:gd name="connsiteX41" fmla="*/ 209538 w 1751321"/>
              <a:gd name="connsiteY41" fmla="*/ 334220 h 2417544"/>
              <a:gd name="connsiteX42" fmla="*/ 112602 w 1751321"/>
              <a:gd name="connsiteY42" fmla="*/ 473683 h 2417544"/>
              <a:gd name="connsiteX43" fmla="*/ 58709 w 1751321"/>
              <a:gd name="connsiteY43" fmla="*/ 560463 h 2417544"/>
              <a:gd name="connsiteX44" fmla="*/ 11575 w 1751321"/>
              <a:gd name="connsiteY44" fmla="*/ 673585 h 2417544"/>
              <a:gd name="connsiteX45" fmla="*/ 1952 w 1751321"/>
              <a:gd name="connsiteY45" fmla="*/ 899671 h 2417544"/>
              <a:gd name="connsiteX46" fmla="*/ 39855 w 1751321"/>
              <a:gd name="connsiteY46" fmla="*/ 1154352 h 2417544"/>
              <a:gd name="connsiteX47" fmla="*/ 77562 w 1751321"/>
              <a:gd name="connsiteY47" fmla="*/ 1305181 h 2417544"/>
              <a:gd name="connsiteX48" fmla="*/ 86989 w 1751321"/>
              <a:gd name="connsiteY48" fmla="*/ 1333461 h 2417544"/>
              <a:gd name="connsiteX49" fmla="*/ 96416 w 1751321"/>
              <a:gd name="connsiteY49" fmla="*/ 1361742 h 2417544"/>
              <a:gd name="connsiteX50" fmla="*/ 115270 w 1751321"/>
              <a:gd name="connsiteY50" fmla="*/ 1390022 h 2417544"/>
              <a:gd name="connsiteX51" fmla="*/ 134123 w 1751321"/>
              <a:gd name="connsiteY51" fmla="*/ 1446583 h 2417544"/>
              <a:gd name="connsiteX52" fmla="*/ 143550 w 1751321"/>
              <a:gd name="connsiteY52" fmla="*/ 1474863 h 2417544"/>
              <a:gd name="connsiteX53" fmla="*/ 162404 w 1751321"/>
              <a:gd name="connsiteY53" fmla="*/ 1503144 h 2417544"/>
              <a:gd name="connsiteX54" fmla="*/ 200111 w 1751321"/>
              <a:gd name="connsiteY54" fmla="*/ 1616266 h 2417544"/>
              <a:gd name="connsiteX55" fmla="*/ 209538 w 1751321"/>
              <a:gd name="connsiteY55" fmla="*/ 1644546 h 2417544"/>
              <a:gd name="connsiteX56" fmla="*/ 228391 w 1751321"/>
              <a:gd name="connsiteY56" fmla="*/ 1672826 h 2417544"/>
              <a:gd name="connsiteX57" fmla="*/ 237818 w 1751321"/>
              <a:gd name="connsiteY57" fmla="*/ 1701107 h 2417544"/>
              <a:gd name="connsiteX58" fmla="*/ 294379 w 1751321"/>
              <a:gd name="connsiteY58" fmla="*/ 1785948 h 2417544"/>
              <a:gd name="connsiteX59" fmla="*/ 332086 w 1751321"/>
              <a:gd name="connsiteY59" fmla="*/ 1842509 h 2417544"/>
              <a:gd name="connsiteX60" fmla="*/ 350940 w 1751321"/>
              <a:gd name="connsiteY60" fmla="*/ 1870789 h 2417544"/>
              <a:gd name="connsiteX61" fmla="*/ 379220 w 1751321"/>
              <a:gd name="connsiteY61" fmla="*/ 1889643 h 2417544"/>
              <a:gd name="connsiteX62" fmla="*/ 416927 w 1751321"/>
              <a:gd name="connsiteY62" fmla="*/ 1946204 h 2417544"/>
              <a:gd name="connsiteX63" fmla="*/ 454635 w 1751321"/>
              <a:gd name="connsiteY63" fmla="*/ 2002764 h 2417544"/>
              <a:gd name="connsiteX64" fmla="*/ 473488 w 1751321"/>
              <a:gd name="connsiteY64" fmla="*/ 2031045 h 2417544"/>
              <a:gd name="connsiteX65" fmla="*/ 501769 w 1751321"/>
              <a:gd name="connsiteY65" fmla="*/ 2049898 h 2417544"/>
              <a:gd name="connsiteX66" fmla="*/ 539476 w 1751321"/>
              <a:gd name="connsiteY66" fmla="*/ 2106459 h 2417544"/>
              <a:gd name="connsiteX67" fmla="*/ 596037 w 1751321"/>
              <a:gd name="connsiteY67" fmla="*/ 2163020 h 2417544"/>
              <a:gd name="connsiteX68" fmla="*/ 624317 w 1751321"/>
              <a:gd name="connsiteY68" fmla="*/ 2191301 h 2417544"/>
              <a:gd name="connsiteX69" fmla="*/ 652598 w 1751321"/>
              <a:gd name="connsiteY69" fmla="*/ 2210154 h 2417544"/>
              <a:gd name="connsiteX70" fmla="*/ 690305 w 1751321"/>
              <a:gd name="connsiteY70" fmla="*/ 2257288 h 2417544"/>
              <a:gd name="connsiteX71" fmla="*/ 737439 w 1751321"/>
              <a:gd name="connsiteY71" fmla="*/ 2294995 h 2417544"/>
              <a:gd name="connsiteX72" fmla="*/ 775146 w 1751321"/>
              <a:gd name="connsiteY72" fmla="*/ 2342129 h 2417544"/>
              <a:gd name="connsiteX73" fmla="*/ 803426 w 1751321"/>
              <a:gd name="connsiteY73" fmla="*/ 2360983 h 2417544"/>
              <a:gd name="connsiteX74" fmla="*/ 831707 w 1751321"/>
              <a:gd name="connsiteY74" fmla="*/ 2389263 h 2417544"/>
              <a:gd name="connsiteX75" fmla="*/ 878841 w 1751321"/>
              <a:gd name="connsiteY75"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10437 w 1751321"/>
              <a:gd name="connsiteY29" fmla="*/ 305940 h 2417544"/>
              <a:gd name="connsiteX30" fmla="*/ 1416169 w 1751321"/>
              <a:gd name="connsiteY30" fmla="*/ 211672 h 2417544"/>
              <a:gd name="connsiteX31" fmla="*/ 1331327 w 1751321"/>
              <a:gd name="connsiteY31" fmla="*/ 155111 h 2417544"/>
              <a:gd name="connsiteX32" fmla="*/ 1246486 w 1751321"/>
              <a:gd name="connsiteY32" fmla="*/ 107977 h 2417544"/>
              <a:gd name="connsiteX33" fmla="*/ 1030259 w 1751321"/>
              <a:gd name="connsiteY33" fmla="*/ 19326 h 2417544"/>
              <a:gd name="connsiteX34" fmla="*/ 916548 w 1751321"/>
              <a:gd name="connsiteY34" fmla="*/ 4282 h 2417544"/>
              <a:gd name="connsiteX35" fmla="*/ 801236 w 1751321"/>
              <a:gd name="connsiteY35" fmla="*/ 276 h 2417544"/>
              <a:gd name="connsiteX36" fmla="*/ 688348 w 1751321"/>
              <a:gd name="connsiteY36" fmla="*/ 21970 h 2417544"/>
              <a:gd name="connsiteX37" fmla="*/ 590223 w 1751321"/>
              <a:gd name="connsiteY37" fmla="*/ 56836 h 2417544"/>
              <a:gd name="connsiteX38" fmla="*/ 426354 w 1751321"/>
              <a:gd name="connsiteY38" fmla="*/ 145684 h 2417544"/>
              <a:gd name="connsiteX39" fmla="*/ 307419 w 1751321"/>
              <a:gd name="connsiteY39" fmla="*/ 225105 h 2417544"/>
              <a:gd name="connsiteX40" fmla="*/ 209538 w 1751321"/>
              <a:gd name="connsiteY40" fmla="*/ 334220 h 2417544"/>
              <a:gd name="connsiteX41" fmla="*/ 112602 w 1751321"/>
              <a:gd name="connsiteY41" fmla="*/ 473683 h 2417544"/>
              <a:gd name="connsiteX42" fmla="*/ 58709 w 1751321"/>
              <a:gd name="connsiteY42" fmla="*/ 560463 h 2417544"/>
              <a:gd name="connsiteX43" fmla="*/ 11575 w 1751321"/>
              <a:gd name="connsiteY43" fmla="*/ 673585 h 2417544"/>
              <a:gd name="connsiteX44" fmla="*/ 1952 w 1751321"/>
              <a:gd name="connsiteY44" fmla="*/ 899671 h 2417544"/>
              <a:gd name="connsiteX45" fmla="*/ 39855 w 1751321"/>
              <a:gd name="connsiteY45" fmla="*/ 1154352 h 2417544"/>
              <a:gd name="connsiteX46" fmla="*/ 77562 w 1751321"/>
              <a:gd name="connsiteY46" fmla="*/ 1305181 h 2417544"/>
              <a:gd name="connsiteX47" fmla="*/ 86989 w 1751321"/>
              <a:gd name="connsiteY47" fmla="*/ 1333461 h 2417544"/>
              <a:gd name="connsiteX48" fmla="*/ 96416 w 1751321"/>
              <a:gd name="connsiteY48" fmla="*/ 1361742 h 2417544"/>
              <a:gd name="connsiteX49" fmla="*/ 115270 w 1751321"/>
              <a:gd name="connsiteY49" fmla="*/ 1390022 h 2417544"/>
              <a:gd name="connsiteX50" fmla="*/ 134123 w 1751321"/>
              <a:gd name="connsiteY50" fmla="*/ 1446583 h 2417544"/>
              <a:gd name="connsiteX51" fmla="*/ 143550 w 1751321"/>
              <a:gd name="connsiteY51" fmla="*/ 1474863 h 2417544"/>
              <a:gd name="connsiteX52" fmla="*/ 162404 w 1751321"/>
              <a:gd name="connsiteY52" fmla="*/ 1503144 h 2417544"/>
              <a:gd name="connsiteX53" fmla="*/ 200111 w 1751321"/>
              <a:gd name="connsiteY53" fmla="*/ 1616266 h 2417544"/>
              <a:gd name="connsiteX54" fmla="*/ 209538 w 1751321"/>
              <a:gd name="connsiteY54" fmla="*/ 1644546 h 2417544"/>
              <a:gd name="connsiteX55" fmla="*/ 228391 w 1751321"/>
              <a:gd name="connsiteY55" fmla="*/ 1672826 h 2417544"/>
              <a:gd name="connsiteX56" fmla="*/ 237818 w 1751321"/>
              <a:gd name="connsiteY56" fmla="*/ 1701107 h 2417544"/>
              <a:gd name="connsiteX57" fmla="*/ 294379 w 1751321"/>
              <a:gd name="connsiteY57" fmla="*/ 1785948 h 2417544"/>
              <a:gd name="connsiteX58" fmla="*/ 332086 w 1751321"/>
              <a:gd name="connsiteY58" fmla="*/ 1842509 h 2417544"/>
              <a:gd name="connsiteX59" fmla="*/ 350940 w 1751321"/>
              <a:gd name="connsiteY59" fmla="*/ 1870789 h 2417544"/>
              <a:gd name="connsiteX60" fmla="*/ 379220 w 1751321"/>
              <a:gd name="connsiteY60" fmla="*/ 1889643 h 2417544"/>
              <a:gd name="connsiteX61" fmla="*/ 416927 w 1751321"/>
              <a:gd name="connsiteY61" fmla="*/ 1946204 h 2417544"/>
              <a:gd name="connsiteX62" fmla="*/ 454635 w 1751321"/>
              <a:gd name="connsiteY62" fmla="*/ 2002764 h 2417544"/>
              <a:gd name="connsiteX63" fmla="*/ 473488 w 1751321"/>
              <a:gd name="connsiteY63" fmla="*/ 2031045 h 2417544"/>
              <a:gd name="connsiteX64" fmla="*/ 501769 w 1751321"/>
              <a:gd name="connsiteY64" fmla="*/ 2049898 h 2417544"/>
              <a:gd name="connsiteX65" fmla="*/ 539476 w 1751321"/>
              <a:gd name="connsiteY65" fmla="*/ 2106459 h 2417544"/>
              <a:gd name="connsiteX66" fmla="*/ 596037 w 1751321"/>
              <a:gd name="connsiteY66" fmla="*/ 2163020 h 2417544"/>
              <a:gd name="connsiteX67" fmla="*/ 624317 w 1751321"/>
              <a:gd name="connsiteY67" fmla="*/ 2191301 h 2417544"/>
              <a:gd name="connsiteX68" fmla="*/ 652598 w 1751321"/>
              <a:gd name="connsiteY68" fmla="*/ 2210154 h 2417544"/>
              <a:gd name="connsiteX69" fmla="*/ 690305 w 1751321"/>
              <a:gd name="connsiteY69" fmla="*/ 2257288 h 2417544"/>
              <a:gd name="connsiteX70" fmla="*/ 737439 w 1751321"/>
              <a:gd name="connsiteY70" fmla="*/ 2294995 h 2417544"/>
              <a:gd name="connsiteX71" fmla="*/ 775146 w 1751321"/>
              <a:gd name="connsiteY71" fmla="*/ 2342129 h 2417544"/>
              <a:gd name="connsiteX72" fmla="*/ 803426 w 1751321"/>
              <a:gd name="connsiteY72" fmla="*/ 2360983 h 2417544"/>
              <a:gd name="connsiteX73" fmla="*/ 831707 w 1751321"/>
              <a:gd name="connsiteY73" fmla="*/ 2389263 h 2417544"/>
              <a:gd name="connsiteX74" fmla="*/ 878841 w 1751321"/>
              <a:gd name="connsiteY74"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10437 w 1751321"/>
              <a:gd name="connsiteY28" fmla="*/ 305940 h 2417544"/>
              <a:gd name="connsiteX29" fmla="*/ 1416169 w 1751321"/>
              <a:gd name="connsiteY29" fmla="*/ 211672 h 2417544"/>
              <a:gd name="connsiteX30" fmla="*/ 1331327 w 1751321"/>
              <a:gd name="connsiteY30" fmla="*/ 155111 h 2417544"/>
              <a:gd name="connsiteX31" fmla="*/ 1246486 w 1751321"/>
              <a:gd name="connsiteY31" fmla="*/ 107977 h 2417544"/>
              <a:gd name="connsiteX32" fmla="*/ 1030259 w 1751321"/>
              <a:gd name="connsiteY32" fmla="*/ 19326 h 2417544"/>
              <a:gd name="connsiteX33" fmla="*/ 916548 w 1751321"/>
              <a:gd name="connsiteY33" fmla="*/ 4282 h 2417544"/>
              <a:gd name="connsiteX34" fmla="*/ 801236 w 1751321"/>
              <a:gd name="connsiteY34" fmla="*/ 276 h 2417544"/>
              <a:gd name="connsiteX35" fmla="*/ 688348 w 1751321"/>
              <a:gd name="connsiteY35" fmla="*/ 21970 h 2417544"/>
              <a:gd name="connsiteX36" fmla="*/ 590223 w 1751321"/>
              <a:gd name="connsiteY36" fmla="*/ 56836 h 2417544"/>
              <a:gd name="connsiteX37" fmla="*/ 426354 w 1751321"/>
              <a:gd name="connsiteY37" fmla="*/ 145684 h 2417544"/>
              <a:gd name="connsiteX38" fmla="*/ 307419 w 1751321"/>
              <a:gd name="connsiteY38" fmla="*/ 225105 h 2417544"/>
              <a:gd name="connsiteX39" fmla="*/ 209538 w 1751321"/>
              <a:gd name="connsiteY39" fmla="*/ 334220 h 2417544"/>
              <a:gd name="connsiteX40" fmla="*/ 112602 w 1751321"/>
              <a:gd name="connsiteY40" fmla="*/ 473683 h 2417544"/>
              <a:gd name="connsiteX41" fmla="*/ 58709 w 1751321"/>
              <a:gd name="connsiteY41" fmla="*/ 560463 h 2417544"/>
              <a:gd name="connsiteX42" fmla="*/ 11575 w 1751321"/>
              <a:gd name="connsiteY42" fmla="*/ 673585 h 2417544"/>
              <a:gd name="connsiteX43" fmla="*/ 1952 w 1751321"/>
              <a:gd name="connsiteY43" fmla="*/ 899671 h 2417544"/>
              <a:gd name="connsiteX44" fmla="*/ 39855 w 1751321"/>
              <a:gd name="connsiteY44" fmla="*/ 1154352 h 2417544"/>
              <a:gd name="connsiteX45" fmla="*/ 77562 w 1751321"/>
              <a:gd name="connsiteY45" fmla="*/ 1305181 h 2417544"/>
              <a:gd name="connsiteX46" fmla="*/ 86989 w 1751321"/>
              <a:gd name="connsiteY46" fmla="*/ 1333461 h 2417544"/>
              <a:gd name="connsiteX47" fmla="*/ 96416 w 1751321"/>
              <a:gd name="connsiteY47" fmla="*/ 1361742 h 2417544"/>
              <a:gd name="connsiteX48" fmla="*/ 115270 w 1751321"/>
              <a:gd name="connsiteY48" fmla="*/ 1390022 h 2417544"/>
              <a:gd name="connsiteX49" fmla="*/ 134123 w 1751321"/>
              <a:gd name="connsiteY49" fmla="*/ 1446583 h 2417544"/>
              <a:gd name="connsiteX50" fmla="*/ 143550 w 1751321"/>
              <a:gd name="connsiteY50" fmla="*/ 1474863 h 2417544"/>
              <a:gd name="connsiteX51" fmla="*/ 162404 w 1751321"/>
              <a:gd name="connsiteY51" fmla="*/ 1503144 h 2417544"/>
              <a:gd name="connsiteX52" fmla="*/ 200111 w 1751321"/>
              <a:gd name="connsiteY52" fmla="*/ 1616266 h 2417544"/>
              <a:gd name="connsiteX53" fmla="*/ 209538 w 1751321"/>
              <a:gd name="connsiteY53" fmla="*/ 1644546 h 2417544"/>
              <a:gd name="connsiteX54" fmla="*/ 228391 w 1751321"/>
              <a:gd name="connsiteY54" fmla="*/ 1672826 h 2417544"/>
              <a:gd name="connsiteX55" fmla="*/ 237818 w 1751321"/>
              <a:gd name="connsiteY55" fmla="*/ 1701107 h 2417544"/>
              <a:gd name="connsiteX56" fmla="*/ 294379 w 1751321"/>
              <a:gd name="connsiteY56" fmla="*/ 1785948 h 2417544"/>
              <a:gd name="connsiteX57" fmla="*/ 332086 w 1751321"/>
              <a:gd name="connsiteY57" fmla="*/ 1842509 h 2417544"/>
              <a:gd name="connsiteX58" fmla="*/ 350940 w 1751321"/>
              <a:gd name="connsiteY58" fmla="*/ 1870789 h 2417544"/>
              <a:gd name="connsiteX59" fmla="*/ 379220 w 1751321"/>
              <a:gd name="connsiteY59" fmla="*/ 1889643 h 2417544"/>
              <a:gd name="connsiteX60" fmla="*/ 416927 w 1751321"/>
              <a:gd name="connsiteY60" fmla="*/ 1946204 h 2417544"/>
              <a:gd name="connsiteX61" fmla="*/ 454635 w 1751321"/>
              <a:gd name="connsiteY61" fmla="*/ 2002764 h 2417544"/>
              <a:gd name="connsiteX62" fmla="*/ 473488 w 1751321"/>
              <a:gd name="connsiteY62" fmla="*/ 2031045 h 2417544"/>
              <a:gd name="connsiteX63" fmla="*/ 501769 w 1751321"/>
              <a:gd name="connsiteY63" fmla="*/ 2049898 h 2417544"/>
              <a:gd name="connsiteX64" fmla="*/ 539476 w 1751321"/>
              <a:gd name="connsiteY64" fmla="*/ 2106459 h 2417544"/>
              <a:gd name="connsiteX65" fmla="*/ 596037 w 1751321"/>
              <a:gd name="connsiteY65" fmla="*/ 2163020 h 2417544"/>
              <a:gd name="connsiteX66" fmla="*/ 624317 w 1751321"/>
              <a:gd name="connsiteY66" fmla="*/ 2191301 h 2417544"/>
              <a:gd name="connsiteX67" fmla="*/ 652598 w 1751321"/>
              <a:gd name="connsiteY67" fmla="*/ 2210154 h 2417544"/>
              <a:gd name="connsiteX68" fmla="*/ 690305 w 1751321"/>
              <a:gd name="connsiteY68" fmla="*/ 2257288 h 2417544"/>
              <a:gd name="connsiteX69" fmla="*/ 737439 w 1751321"/>
              <a:gd name="connsiteY69" fmla="*/ 2294995 h 2417544"/>
              <a:gd name="connsiteX70" fmla="*/ 775146 w 1751321"/>
              <a:gd name="connsiteY70" fmla="*/ 2342129 h 2417544"/>
              <a:gd name="connsiteX71" fmla="*/ 803426 w 1751321"/>
              <a:gd name="connsiteY71" fmla="*/ 2360983 h 2417544"/>
              <a:gd name="connsiteX72" fmla="*/ 831707 w 1751321"/>
              <a:gd name="connsiteY72" fmla="*/ 2389263 h 2417544"/>
              <a:gd name="connsiteX73" fmla="*/ 878841 w 1751321"/>
              <a:gd name="connsiteY73"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61266 w 1751321"/>
              <a:gd name="connsiteY24" fmla="*/ 607597 h 2417544"/>
              <a:gd name="connsiteX25" fmla="*/ 1642412 w 1751321"/>
              <a:gd name="connsiteY25" fmla="*/ 551037 h 2417544"/>
              <a:gd name="connsiteX26" fmla="*/ 1604705 w 1751321"/>
              <a:gd name="connsiteY26" fmla="*/ 447342 h 2417544"/>
              <a:gd name="connsiteX27" fmla="*/ 1510437 w 1751321"/>
              <a:gd name="connsiteY27" fmla="*/ 305940 h 2417544"/>
              <a:gd name="connsiteX28" fmla="*/ 1416169 w 1751321"/>
              <a:gd name="connsiteY28" fmla="*/ 211672 h 2417544"/>
              <a:gd name="connsiteX29" fmla="*/ 1331327 w 1751321"/>
              <a:gd name="connsiteY29" fmla="*/ 155111 h 2417544"/>
              <a:gd name="connsiteX30" fmla="*/ 1246486 w 1751321"/>
              <a:gd name="connsiteY30" fmla="*/ 107977 h 2417544"/>
              <a:gd name="connsiteX31" fmla="*/ 1030259 w 1751321"/>
              <a:gd name="connsiteY31" fmla="*/ 19326 h 2417544"/>
              <a:gd name="connsiteX32" fmla="*/ 916548 w 1751321"/>
              <a:gd name="connsiteY32" fmla="*/ 4282 h 2417544"/>
              <a:gd name="connsiteX33" fmla="*/ 801236 w 1751321"/>
              <a:gd name="connsiteY33" fmla="*/ 276 h 2417544"/>
              <a:gd name="connsiteX34" fmla="*/ 688348 w 1751321"/>
              <a:gd name="connsiteY34" fmla="*/ 21970 h 2417544"/>
              <a:gd name="connsiteX35" fmla="*/ 590223 w 1751321"/>
              <a:gd name="connsiteY35" fmla="*/ 56836 h 2417544"/>
              <a:gd name="connsiteX36" fmla="*/ 426354 w 1751321"/>
              <a:gd name="connsiteY36" fmla="*/ 145684 h 2417544"/>
              <a:gd name="connsiteX37" fmla="*/ 307419 w 1751321"/>
              <a:gd name="connsiteY37" fmla="*/ 225105 h 2417544"/>
              <a:gd name="connsiteX38" fmla="*/ 209538 w 1751321"/>
              <a:gd name="connsiteY38" fmla="*/ 334220 h 2417544"/>
              <a:gd name="connsiteX39" fmla="*/ 112602 w 1751321"/>
              <a:gd name="connsiteY39" fmla="*/ 473683 h 2417544"/>
              <a:gd name="connsiteX40" fmla="*/ 58709 w 1751321"/>
              <a:gd name="connsiteY40" fmla="*/ 560463 h 2417544"/>
              <a:gd name="connsiteX41" fmla="*/ 11575 w 1751321"/>
              <a:gd name="connsiteY41" fmla="*/ 673585 h 2417544"/>
              <a:gd name="connsiteX42" fmla="*/ 1952 w 1751321"/>
              <a:gd name="connsiteY42" fmla="*/ 899671 h 2417544"/>
              <a:gd name="connsiteX43" fmla="*/ 39855 w 1751321"/>
              <a:gd name="connsiteY43" fmla="*/ 1154352 h 2417544"/>
              <a:gd name="connsiteX44" fmla="*/ 77562 w 1751321"/>
              <a:gd name="connsiteY44" fmla="*/ 1305181 h 2417544"/>
              <a:gd name="connsiteX45" fmla="*/ 86989 w 1751321"/>
              <a:gd name="connsiteY45" fmla="*/ 1333461 h 2417544"/>
              <a:gd name="connsiteX46" fmla="*/ 96416 w 1751321"/>
              <a:gd name="connsiteY46" fmla="*/ 1361742 h 2417544"/>
              <a:gd name="connsiteX47" fmla="*/ 115270 w 1751321"/>
              <a:gd name="connsiteY47" fmla="*/ 1390022 h 2417544"/>
              <a:gd name="connsiteX48" fmla="*/ 134123 w 1751321"/>
              <a:gd name="connsiteY48" fmla="*/ 1446583 h 2417544"/>
              <a:gd name="connsiteX49" fmla="*/ 143550 w 1751321"/>
              <a:gd name="connsiteY49" fmla="*/ 1474863 h 2417544"/>
              <a:gd name="connsiteX50" fmla="*/ 162404 w 1751321"/>
              <a:gd name="connsiteY50" fmla="*/ 1503144 h 2417544"/>
              <a:gd name="connsiteX51" fmla="*/ 200111 w 1751321"/>
              <a:gd name="connsiteY51" fmla="*/ 1616266 h 2417544"/>
              <a:gd name="connsiteX52" fmla="*/ 209538 w 1751321"/>
              <a:gd name="connsiteY52" fmla="*/ 1644546 h 2417544"/>
              <a:gd name="connsiteX53" fmla="*/ 228391 w 1751321"/>
              <a:gd name="connsiteY53" fmla="*/ 1672826 h 2417544"/>
              <a:gd name="connsiteX54" fmla="*/ 237818 w 1751321"/>
              <a:gd name="connsiteY54" fmla="*/ 1701107 h 2417544"/>
              <a:gd name="connsiteX55" fmla="*/ 294379 w 1751321"/>
              <a:gd name="connsiteY55" fmla="*/ 1785948 h 2417544"/>
              <a:gd name="connsiteX56" fmla="*/ 332086 w 1751321"/>
              <a:gd name="connsiteY56" fmla="*/ 1842509 h 2417544"/>
              <a:gd name="connsiteX57" fmla="*/ 350940 w 1751321"/>
              <a:gd name="connsiteY57" fmla="*/ 1870789 h 2417544"/>
              <a:gd name="connsiteX58" fmla="*/ 379220 w 1751321"/>
              <a:gd name="connsiteY58" fmla="*/ 1889643 h 2417544"/>
              <a:gd name="connsiteX59" fmla="*/ 416927 w 1751321"/>
              <a:gd name="connsiteY59" fmla="*/ 1946204 h 2417544"/>
              <a:gd name="connsiteX60" fmla="*/ 454635 w 1751321"/>
              <a:gd name="connsiteY60" fmla="*/ 2002764 h 2417544"/>
              <a:gd name="connsiteX61" fmla="*/ 473488 w 1751321"/>
              <a:gd name="connsiteY61" fmla="*/ 2031045 h 2417544"/>
              <a:gd name="connsiteX62" fmla="*/ 501769 w 1751321"/>
              <a:gd name="connsiteY62" fmla="*/ 2049898 h 2417544"/>
              <a:gd name="connsiteX63" fmla="*/ 539476 w 1751321"/>
              <a:gd name="connsiteY63" fmla="*/ 2106459 h 2417544"/>
              <a:gd name="connsiteX64" fmla="*/ 596037 w 1751321"/>
              <a:gd name="connsiteY64" fmla="*/ 2163020 h 2417544"/>
              <a:gd name="connsiteX65" fmla="*/ 624317 w 1751321"/>
              <a:gd name="connsiteY65" fmla="*/ 2191301 h 2417544"/>
              <a:gd name="connsiteX66" fmla="*/ 652598 w 1751321"/>
              <a:gd name="connsiteY66" fmla="*/ 2210154 h 2417544"/>
              <a:gd name="connsiteX67" fmla="*/ 690305 w 1751321"/>
              <a:gd name="connsiteY67" fmla="*/ 2257288 h 2417544"/>
              <a:gd name="connsiteX68" fmla="*/ 737439 w 1751321"/>
              <a:gd name="connsiteY68" fmla="*/ 2294995 h 2417544"/>
              <a:gd name="connsiteX69" fmla="*/ 775146 w 1751321"/>
              <a:gd name="connsiteY69" fmla="*/ 2342129 h 2417544"/>
              <a:gd name="connsiteX70" fmla="*/ 803426 w 1751321"/>
              <a:gd name="connsiteY70" fmla="*/ 2360983 h 2417544"/>
              <a:gd name="connsiteX71" fmla="*/ 831707 w 1751321"/>
              <a:gd name="connsiteY71" fmla="*/ 2389263 h 2417544"/>
              <a:gd name="connsiteX72" fmla="*/ 878841 w 1751321"/>
              <a:gd name="connsiteY72"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42412 w 1751321"/>
              <a:gd name="connsiteY24" fmla="*/ 551037 h 2417544"/>
              <a:gd name="connsiteX25" fmla="*/ 1604705 w 1751321"/>
              <a:gd name="connsiteY25" fmla="*/ 447342 h 2417544"/>
              <a:gd name="connsiteX26" fmla="*/ 1510437 w 1751321"/>
              <a:gd name="connsiteY26" fmla="*/ 305940 h 2417544"/>
              <a:gd name="connsiteX27" fmla="*/ 1416169 w 1751321"/>
              <a:gd name="connsiteY27" fmla="*/ 211672 h 2417544"/>
              <a:gd name="connsiteX28" fmla="*/ 1331327 w 1751321"/>
              <a:gd name="connsiteY28" fmla="*/ 155111 h 2417544"/>
              <a:gd name="connsiteX29" fmla="*/ 1246486 w 1751321"/>
              <a:gd name="connsiteY29" fmla="*/ 107977 h 2417544"/>
              <a:gd name="connsiteX30" fmla="*/ 1030259 w 1751321"/>
              <a:gd name="connsiteY30" fmla="*/ 19326 h 2417544"/>
              <a:gd name="connsiteX31" fmla="*/ 916548 w 1751321"/>
              <a:gd name="connsiteY31" fmla="*/ 4282 h 2417544"/>
              <a:gd name="connsiteX32" fmla="*/ 801236 w 1751321"/>
              <a:gd name="connsiteY32" fmla="*/ 276 h 2417544"/>
              <a:gd name="connsiteX33" fmla="*/ 688348 w 1751321"/>
              <a:gd name="connsiteY33" fmla="*/ 21970 h 2417544"/>
              <a:gd name="connsiteX34" fmla="*/ 590223 w 1751321"/>
              <a:gd name="connsiteY34" fmla="*/ 56836 h 2417544"/>
              <a:gd name="connsiteX35" fmla="*/ 426354 w 1751321"/>
              <a:gd name="connsiteY35" fmla="*/ 145684 h 2417544"/>
              <a:gd name="connsiteX36" fmla="*/ 307419 w 1751321"/>
              <a:gd name="connsiteY36" fmla="*/ 225105 h 2417544"/>
              <a:gd name="connsiteX37" fmla="*/ 209538 w 1751321"/>
              <a:gd name="connsiteY37" fmla="*/ 334220 h 2417544"/>
              <a:gd name="connsiteX38" fmla="*/ 112602 w 1751321"/>
              <a:gd name="connsiteY38" fmla="*/ 473683 h 2417544"/>
              <a:gd name="connsiteX39" fmla="*/ 58709 w 1751321"/>
              <a:gd name="connsiteY39" fmla="*/ 560463 h 2417544"/>
              <a:gd name="connsiteX40" fmla="*/ 11575 w 1751321"/>
              <a:gd name="connsiteY40" fmla="*/ 673585 h 2417544"/>
              <a:gd name="connsiteX41" fmla="*/ 1952 w 1751321"/>
              <a:gd name="connsiteY41" fmla="*/ 899671 h 2417544"/>
              <a:gd name="connsiteX42" fmla="*/ 39855 w 1751321"/>
              <a:gd name="connsiteY42" fmla="*/ 1154352 h 2417544"/>
              <a:gd name="connsiteX43" fmla="*/ 77562 w 1751321"/>
              <a:gd name="connsiteY43" fmla="*/ 1305181 h 2417544"/>
              <a:gd name="connsiteX44" fmla="*/ 86989 w 1751321"/>
              <a:gd name="connsiteY44" fmla="*/ 1333461 h 2417544"/>
              <a:gd name="connsiteX45" fmla="*/ 96416 w 1751321"/>
              <a:gd name="connsiteY45" fmla="*/ 1361742 h 2417544"/>
              <a:gd name="connsiteX46" fmla="*/ 115270 w 1751321"/>
              <a:gd name="connsiteY46" fmla="*/ 1390022 h 2417544"/>
              <a:gd name="connsiteX47" fmla="*/ 134123 w 1751321"/>
              <a:gd name="connsiteY47" fmla="*/ 1446583 h 2417544"/>
              <a:gd name="connsiteX48" fmla="*/ 143550 w 1751321"/>
              <a:gd name="connsiteY48" fmla="*/ 1474863 h 2417544"/>
              <a:gd name="connsiteX49" fmla="*/ 162404 w 1751321"/>
              <a:gd name="connsiteY49" fmla="*/ 1503144 h 2417544"/>
              <a:gd name="connsiteX50" fmla="*/ 200111 w 1751321"/>
              <a:gd name="connsiteY50" fmla="*/ 1616266 h 2417544"/>
              <a:gd name="connsiteX51" fmla="*/ 209538 w 1751321"/>
              <a:gd name="connsiteY51" fmla="*/ 1644546 h 2417544"/>
              <a:gd name="connsiteX52" fmla="*/ 228391 w 1751321"/>
              <a:gd name="connsiteY52" fmla="*/ 1672826 h 2417544"/>
              <a:gd name="connsiteX53" fmla="*/ 237818 w 1751321"/>
              <a:gd name="connsiteY53" fmla="*/ 1701107 h 2417544"/>
              <a:gd name="connsiteX54" fmla="*/ 294379 w 1751321"/>
              <a:gd name="connsiteY54" fmla="*/ 1785948 h 2417544"/>
              <a:gd name="connsiteX55" fmla="*/ 332086 w 1751321"/>
              <a:gd name="connsiteY55" fmla="*/ 1842509 h 2417544"/>
              <a:gd name="connsiteX56" fmla="*/ 350940 w 1751321"/>
              <a:gd name="connsiteY56" fmla="*/ 1870789 h 2417544"/>
              <a:gd name="connsiteX57" fmla="*/ 379220 w 1751321"/>
              <a:gd name="connsiteY57" fmla="*/ 1889643 h 2417544"/>
              <a:gd name="connsiteX58" fmla="*/ 416927 w 1751321"/>
              <a:gd name="connsiteY58" fmla="*/ 1946204 h 2417544"/>
              <a:gd name="connsiteX59" fmla="*/ 454635 w 1751321"/>
              <a:gd name="connsiteY59" fmla="*/ 2002764 h 2417544"/>
              <a:gd name="connsiteX60" fmla="*/ 473488 w 1751321"/>
              <a:gd name="connsiteY60" fmla="*/ 2031045 h 2417544"/>
              <a:gd name="connsiteX61" fmla="*/ 501769 w 1751321"/>
              <a:gd name="connsiteY61" fmla="*/ 2049898 h 2417544"/>
              <a:gd name="connsiteX62" fmla="*/ 539476 w 1751321"/>
              <a:gd name="connsiteY62" fmla="*/ 2106459 h 2417544"/>
              <a:gd name="connsiteX63" fmla="*/ 596037 w 1751321"/>
              <a:gd name="connsiteY63" fmla="*/ 2163020 h 2417544"/>
              <a:gd name="connsiteX64" fmla="*/ 624317 w 1751321"/>
              <a:gd name="connsiteY64" fmla="*/ 2191301 h 2417544"/>
              <a:gd name="connsiteX65" fmla="*/ 652598 w 1751321"/>
              <a:gd name="connsiteY65" fmla="*/ 2210154 h 2417544"/>
              <a:gd name="connsiteX66" fmla="*/ 690305 w 1751321"/>
              <a:gd name="connsiteY66" fmla="*/ 2257288 h 2417544"/>
              <a:gd name="connsiteX67" fmla="*/ 737439 w 1751321"/>
              <a:gd name="connsiteY67" fmla="*/ 2294995 h 2417544"/>
              <a:gd name="connsiteX68" fmla="*/ 775146 w 1751321"/>
              <a:gd name="connsiteY68" fmla="*/ 2342129 h 2417544"/>
              <a:gd name="connsiteX69" fmla="*/ 803426 w 1751321"/>
              <a:gd name="connsiteY69" fmla="*/ 2360983 h 2417544"/>
              <a:gd name="connsiteX70" fmla="*/ 831707 w 1751321"/>
              <a:gd name="connsiteY70" fmla="*/ 2389263 h 2417544"/>
              <a:gd name="connsiteX71" fmla="*/ 878841 w 1751321"/>
              <a:gd name="connsiteY7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76207 w 1751321"/>
              <a:gd name="connsiteY24" fmla="*/ 551037 h 2417544"/>
              <a:gd name="connsiteX25" fmla="*/ 1604705 w 1751321"/>
              <a:gd name="connsiteY25" fmla="*/ 447342 h 2417544"/>
              <a:gd name="connsiteX26" fmla="*/ 1510437 w 1751321"/>
              <a:gd name="connsiteY26" fmla="*/ 305940 h 2417544"/>
              <a:gd name="connsiteX27" fmla="*/ 1416169 w 1751321"/>
              <a:gd name="connsiteY27" fmla="*/ 211672 h 2417544"/>
              <a:gd name="connsiteX28" fmla="*/ 1331327 w 1751321"/>
              <a:gd name="connsiteY28" fmla="*/ 155111 h 2417544"/>
              <a:gd name="connsiteX29" fmla="*/ 1246486 w 1751321"/>
              <a:gd name="connsiteY29" fmla="*/ 107977 h 2417544"/>
              <a:gd name="connsiteX30" fmla="*/ 1030259 w 1751321"/>
              <a:gd name="connsiteY30" fmla="*/ 19326 h 2417544"/>
              <a:gd name="connsiteX31" fmla="*/ 916548 w 1751321"/>
              <a:gd name="connsiteY31" fmla="*/ 4282 h 2417544"/>
              <a:gd name="connsiteX32" fmla="*/ 801236 w 1751321"/>
              <a:gd name="connsiteY32" fmla="*/ 276 h 2417544"/>
              <a:gd name="connsiteX33" fmla="*/ 688348 w 1751321"/>
              <a:gd name="connsiteY33" fmla="*/ 21970 h 2417544"/>
              <a:gd name="connsiteX34" fmla="*/ 590223 w 1751321"/>
              <a:gd name="connsiteY34" fmla="*/ 56836 h 2417544"/>
              <a:gd name="connsiteX35" fmla="*/ 426354 w 1751321"/>
              <a:gd name="connsiteY35" fmla="*/ 145684 h 2417544"/>
              <a:gd name="connsiteX36" fmla="*/ 307419 w 1751321"/>
              <a:gd name="connsiteY36" fmla="*/ 225105 h 2417544"/>
              <a:gd name="connsiteX37" fmla="*/ 209538 w 1751321"/>
              <a:gd name="connsiteY37" fmla="*/ 334220 h 2417544"/>
              <a:gd name="connsiteX38" fmla="*/ 112602 w 1751321"/>
              <a:gd name="connsiteY38" fmla="*/ 473683 h 2417544"/>
              <a:gd name="connsiteX39" fmla="*/ 58709 w 1751321"/>
              <a:gd name="connsiteY39" fmla="*/ 560463 h 2417544"/>
              <a:gd name="connsiteX40" fmla="*/ 11575 w 1751321"/>
              <a:gd name="connsiteY40" fmla="*/ 673585 h 2417544"/>
              <a:gd name="connsiteX41" fmla="*/ 1952 w 1751321"/>
              <a:gd name="connsiteY41" fmla="*/ 899671 h 2417544"/>
              <a:gd name="connsiteX42" fmla="*/ 39855 w 1751321"/>
              <a:gd name="connsiteY42" fmla="*/ 1154352 h 2417544"/>
              <a:gd name="connsiteX43" fmla="*/ 77562 w 1751321"/>
              <a:gd name="connsiteY43" fmla="*/ 1305181 h 2417544"/>
              <a:gd name="connsiteX44" fmla="*/ 86989 w 1751321"/>
              <a:gd name="connsiteY44" fmla="*/ 1333461 h 2417544"/>
              <a:gd name="connsiteX45" fmla="*/ 96416 w 1751321"/>
              <a:gd name="connsiteY45" fmla="*/ 1361742 h 2417544"/>
              <a:gd name="connsiteX46" fmla="*/ 115270 w 1751321"/>
              <a:gd name="connsiteY46" fmla="*/ 1390022 h 2417544"/>
              <a:gd name="connsiteX47" fmla="*/ 134123 w 1751321"/>
              <a:gd name="connsiteY47" fmla="*/ 1446583 h 2417544"/>
              <a:gd name="connsiteX48" fmla="*/ 143550 w 1751321"/>
              <a:gd name="connsiteY48" fmla="*/ 1474863 h 2417544"/>
              <a:gd name="connsiteX49" fmla="*/ 162404 w 1751321"/>
              <a:gd name="connsiteY49" fmla="*/ 1503144 h 2417544"/>
              <a:gd name="connsiteX50" fmla="*/ 200111 w 1751321"/>
              <a:gd name="connsiteY50" fmla="*/ 1616266 h 2417544"/>
              <a:gd name="connsiteX51" fmla="*/ 209538 w 1751321"/>
              <a:gd name="connsiteY51" fmla="*/ 1644546 h 2417544"/>
              <a:gd name="connsiteX52" fmla="*/ 228391 w 1751321"/>
              <a:gd name="connsiteY52" fmla="*/ 1672826 h 2417544"/>
              <a:gd name="connsiteX53" fmla="*/ 237818 w 1751321"/>
              <a:gd name="connsiteY53" fmla="*/ 1701107 h 2417544"/>
              <a:gd name="connsiteX54" fmla="*/ 294379 w 1751321"/>
              <a:gd name="connsiteY54" fmla="*/ 1785948 h 2417544"/>
              <a:gd name="connsiteX55" fmla="*/ 332086 w 1751321"/>
              <a:gd name="connsiteY55" fmla="*/ 1842509 h 2417544"/>
              <a:gd name="connsiteX56" fmla="*/ 350940 w 1751321"/>
              <a:gd name="connsiteY56" fmla="*/ 1870789 h 2417544"/>
              <a:gd name="connsiteX57" fmla="*/ 379220 w 1751321"/>
              <a:gd name="connsiteY57" fmla="*/ 1889643 h 2417544"/>
              <a:gd name="connsiteX58" fmla="*/ 416927 w 1751321"/>
              <a:gd name="connsiteY58" fmla="*/ 1946204 h 2417544"/>
              <a:gd name="connsiteX59" fmla="*/ 454635 w 1751321"/>
              <a:gd name="connsiteY59" fmla="*/ 2002764 h 2417544"/>
              <a:gd name="connsiteX60" fmla="*/ 473488 w 1751321"/>
              <a:gd name="connsiteY60" fmla="*/ 2031045 h 2417544"/>
              <a:gd name="connsiteX61" fmla="*/ 501769 w 1751321"/>
              <a:gd name="connsiteY61" fmla="*/ 2049898 h 2417544"/>
              <a:gd name="connsiteX62" fmla="*/ 539476 w 1751321"/>
              <a:gd name="connsiteY62" fmla="*/ 2106459 h 2417544"/>
              <a:gd name="connsiteX63" fmla="*/ 596037 w 1751321"/>
              <a:gd name="connsiteY63" fmla="*/ 2163020 h 2417544"/>
              <a:gd name="connsiteX64" fmla="*/ 624317 w 1751321"/>
              <a:gd name="connsiteY64" fmla="*/ 2191301 h 2417544"/>
              <a:gd name="connsiteX65" fmla="*/ 652598 w 1751321"/>
              <a:gd name="connsiteY65" fmla="*/ 2210154 h 2417544"/>
              <a:gd name="connsiteX66" fmla="*/ 690305 w 1751321"/>
              <a:gd name="connsiteY66" fmla="*/ 2257288 h 2417544"/>
              <a:gd name="connsiteX67" fmla="*/ 737439 w 1751321"/>
              <a:gd name="connsiteY67" fmla="*/ 2294995 h 2417544"/>
              <a:gd name="connsiteX68" fmla="*/ 775146 w 1751321"/>
              <a:gd name="connsiteY68" fmla="*/ 2342129 h 2417544"/>
              <a:gd name="connsiteX69" fmla="*/ 803426 w 1751321"/>
              <a:gd name="connsiteY69" fmla="*/ 2360983 h 2417544"/>
              <a:gd name="connsiteX70" fmla="*/ 831707 w 1751321"/>
              <a:gd name="connsiteY70" fmla="*/ 2389263 h 2417544"/>
              <a:gd name="connsiteX71" fmla="*/ 878841 w 1751321"/>
              <a:gd name="connsiteY7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55930 w 1751321"/>
              <a:gd name="connsiteY24" fmla="*/ 561434 h 2417544"/>
              <a:gd name="connsiteX25" fmla="*/ 1604705 w 1751321"/>
              <a:gd name="connsiteY25" fmla="*/ 447342 h 2417544"/>
              <a:gd name="connsiteX26" fmla="*/ 1510437 w 1751321"/>
              <a:gd name="connsiteY26" fmla="*/ 305940 h 2417544"/>
              <a:gd name="connsiteX27" fmla="*/ 1416169 w 1751321"/>
              <a:gd name="connsiteY27" fmla="*/ 211672 h 2417544"/>
              <a:gd name="connsiteX28" fmla="*/ 1331327 w 1751321"/>
              <a:gd name="connsiteY28" fmla="*/ 155111 h 2417544"/>
              <a:gd name="connsiteX29" fmla="*/ 1246486 w 1751321"/>
              <a:gd name="connsiteY29" fmla="*/ 107977 h 2417544"/>
              <a:gd name="connsiteX30" fmla="*/ 1030259 w 1751321"/>
              <a:gd name="connsiteY30" fmla="*/ 19326 h 2417544"/>
              <a:gd name="connsiteX31" fmla="*/ 916548 w 1751321"/>
              <a:gd name="connsiteY31" fmla="*/ 4282 h 2417544"/>
              <a:gd name="connsiteX32" fmla="*/ 801236 w 1751321"/>
              <a:gd name="connsiteY32" fmla="*/ 276 h 2417544"/>
              <a:gd name="connsiteX33" fmla="*/ 688348 w 1751321"/>
              <a:gd name="connsiteY33" fmla="*/ 21970 h 2417544"/>
              <a:gd name="connsiteX34" fmla="*/ 590223 w 1751321"/>
              <a:gd name="connsiteY34" fmla="*/ 56836 h 2417544"/>
              <a:gd name="connsiteX35" fmla="*/ 426354 w 1751321"/>
              <a:gd name="connsiteY35" fmla="*/ 145684 h 2417544"/>
              <a:gd name="connsiteX36" fmla="*/ 307419 w 1751321"/>
              <a:gd name="connsiteY36" fmla="*/ 225105 h 2417544"/>
              <a:gd name="connsiteX37" fmla="*/ 209538 w 1751321"/>
              <a:gd name="connsiteY37" fmla="*/ 334220 h 2417544"/>
              <a:gd name="connsiteX38" fmla="*/ 112602 w 1751321"/>
              <a:gd name="connsiteY38" fmla="*/ 473683 h 2417544"/>
              <a:gd name="connsiteX39" fmla="*/ 58709 w 1751321"/>
              <a:gd name="connsiteY39" fmla="*/ 560463 h 2417544"/>
              <a:gd name="connsiteX40" fmla="*/ 11575 w 1751321"/>
              <a:gd name="connsiteY40" fmla="*/ 673585 h 2417544"/>
              <a:gd name="connsiteX41" fmla="*/ 1952 w 1751321"/>
              <a:gd name="connsiteY41" fmla="*/ 899671 h 2417544"/>
              <a:gd name="connsiteX42" fmla="*/ 39855 w 1751321"/>
              <a:gd name="connsiteY42" fmla="*/ 1154352 h 2417544"/>
              <a:gd name="connsiteX43" fmla="*/ 77562 w 1751321"/>
              <a:gd name="connsiteY43" fmla="*/ 1305181 h 2417544"/>
              <a:gd name="connsiteX44" fmla="*/ 86989 w 1751321"/>
              <a:gd name="connsiteY44" fmla="*/ 1333461 h 2417544"/>
              <a:gd name="connsiteX45" fmla="*/ 96416 w 1751321"/>
              <a:gd name="connsiteY45" fmla="*/ 1361742 h 2417544"/>
              <a:gd name="connsiteX46" fmla="*/ 115270 w 1751321"/>
              <a:gd name="connsiteY46" fmla="*/ 1390022 h 2417544"/>
              <a:gd name="connsiteX47" fmla="*/ 134123 w 1751321"/>
              <a:gd name="connsiteY47" fmla="*/ 1446583 h 2417544"/>
              <a:gd name="connsiteX48" fmla="*/ 143550 w 1751321"/>
              <a:gd name="connsiteY48" fmla="*/ 1474863 h 2417544"/>
              <a:gd name="connsiteX49" fmla="*/ 162404 w 1751321"/>
              <a:gd name="connsiteY49" fmla="*/ 1503144 h 2417544"/>
              <a:gd name="connsiteX50" fmla="*/ 200111 w 1751321"/>
              <a:gd name="connsiteY50" fmla="*/ 1616266 h 2417544"/>
              <a:gd name="connsiteX51" fmla="*/ 209538 w 1751321"/>
              <a:gd name="connsiteY51" fmla="*/ 1644546 h 2417544"/>
              <a:gd name="connsiteX52" fmla="*/ 228391 w 1751321"/>
              <a:gd name="connsiteY52" fmla="*/ 1672826 h 2417544"/>
              <a:gd name="connsiteX53" fmla="*/ 237818 w 1751321"/>
              <a:gd name="connsiteY53" fmla="*/ 1701107 h 2417544"/>
              <a:gd name="connsiteX54" fmla="*/ 294379 w 1751321"/>
              <a:gd name="connsiteY54" fmla="*/ 1785948 h 2417544"/>
              <a:gd name="connsiteX55" fmla="*/ 332086 w 1751321"/>
              <a:gd name="connsiteY55" fmla="*/ 1842509 h 2417544"/>
              <a:gd name="connsiteX56" fmla="*/ 350940 w 1751321"/>
              <a:gd name="connsiteY56" fmla="*/ 1870789 h 2417544"/>
              <a:gd name="connsiteX57" fmla="*/ 379220 w 1751321"/>
              <a:gd name="connsiteY57" fmla="*/ 1889643 h 2417544"/>
              <a:gd name="connsiteX58" fmla="*/ 416927 w 1751321"/>
              <a:gd name="connsiteY58" fmla="*/ 1946204 h 2417544"/>
              <a:gd name="connsiteX59" fmla="*/ 454635 w 1751321"/>
              <a:gd name="connsiteY59" fmla="*/ 2002764 h 2417544"/>
              <a:gd name="connsiteX60" fmla="*/ 473488 w 1751321"/>
              <a:gd name="connsiteY60" fmla="*/ 2031045 h 2417544"/>
              <a:gd name="connsiteX61" fmla="*/ 501769 w 1751321"/>
              <a:gd name="connsiteY61" fmla="*/ 2049898 h 2417544"/>
              <a:gd name="connsiteX62" fmla="*/ 539476 w 1751321"/>
              <a:gd name="connsiteY62" fmla="*/ 2106459 h 2417544"/>
              <a:gd name="connsiteX63" fmla="*/ 596037 w 1751321"/>
              <a:gd name="connsiteY63" fmla="*/ 2163020 h 2417544"/>
              <a:gd name="connsiteX64" fmla="*/ 624317 w 1751321"/>
              <a:gd name="connsiteY64" fmla="*/ 2191301 h 2417544"/>
              <a:gd name="connsiteX65" fmla="*/ 652598 w 1751321"/>
              <a:gd name="connsiteY65" fmla="*/ 2210154 h 2417544"/>
              <a:gd name="connsiteX66" fmla="*/ 690305 w 1751321"/>
              <a:gd name="connsiteY66" fmla="*/ 2257288 h 2417544"/>
              <a:gd name="connsiteX67" fmla="*/ 737439 w 1751321"/>
              <a:gd name="connsiteY67" fmla="*/ 2294995 h 2417544"/>
              <a:gd name="connsiteX68" fmla="*/ 775146 w 1751321"/>
              <a:gd name="connsiteY68" fmla="*/ 2342129 h 2417544"/>
              <a:gd name="connsiteX69" fmla="*/ 803426 w 1751321"/>
              <a:gd name="connsiteY69" fmla="*/ 2360983 h 2417544"/>
              <a:gd name="connsiteX70" fmla="*/ 831707 w 1751321"/>
              <a:gd name="connsiteY70" fmla="*/ 2389263 h 2417544"/>
              <a:gd name="connsiteX71" fmla="*/ 878841 w 1751321"/>
              <a:gd name="connsiteY7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698973 w 1751321"/>
              <a:gd name="connsiteY22" fmla="*/ 692439 h 2417544"/>
              <a:gd name="connsiteX23" fmla="*/ 1655930 w 1751321"/>
              <a:gd name="connsiteY23" fmla="*/ 561434 h 2417544"/>
              <a:gd name="connsiteX24" fmla="*/ 1604705 w 1751321"/>
              <a:gd name="connsiteY24" fmla="*/ 447342 h 2417544"/>
              <a:gd name="connsiteX25" fmla="*/ 1510437 w 1751321"/>
              <a:gd name="connsiteY25" fmla="*/ 305940 h 2417544"/>
              <a:gd name="connsiteX26" fmla="*/ 1416169 w 1751321"/>
              <a:gd name="connsiteY26" fmla="*/ 211672 h 2417544"/>
              <a:gd name="connsiteX27" fmla="*/ 1331327 w 1751321"/>
              <a:gd name="connsiteY27" fmla="*/ 155111 h 2417544"/>
              <a:gd name="connsiteX28" fmla="*/ 1246486 w 1751321"/>
              <a:gd name="connsiteY28" fmla="*/ 107977 h 2417544"/>
              <a:gd name="connsiteX29" fmla="*/ 1030259 w 1751321"/>
              <a:gd name="connsiteY29" fmla="*/ 19326 h 2417544"/>
              <a:gd name="connsiteX30" fmla="*/ 916548 w 1751321"/>
              <a:gd name="connsiteY30" fmla="*/ 4282 h 2417544"/>
              <a:gd name="connsiteX31" fmla="*/ 801236 w 1751321"/>
              <a:gd name="connsiteY31" fmla="*/ 276 h 2417544"/>
              <a:gd name="connsiteX32" fmla="*/ 688348 w 1751321"/>
              <a:gd name="connsiteY32" fmla="*/ 21970 h 2417544"/>
              <a:gd name="connsiteX33" fmla="*/ 590223 w 1751321"/>
              <a:gd name="connsiteY33" fmla="*/ 56836 h 2417544"/>
              <a:gd name="connsiteX34" fmla="*/ 426354 w 1751321"/>
              <a:gd name="connsiteY34" fmla="*/ 145684 h 2417544"/>
              <a:gd name="connsiteX35" fmla="*/ 307419 w 1751321"/>
              <a:gd name="connsiteY35" fmla="*/ 225105 h 2417544"/>
              <a:gd name="connsiteX36" fmla="*/ 209538 w 1751321"/>
              <a:gd name="connsiteY36" fmla="*/ 334220 h 2417544"/>
              <a:gd name="connsiteX37" fmla="*/ 112602 w 1751321"/>
              <a:gd name="connsiteY37" fmla="*/ 473683 h 2417544"/>
              <a:gd name="connsiteX38" fmla="*/ 58709 w 1751321"/>
              <a:gd name="connsiteY38" fmla="*/ 560463 h 2417544"/>
              <a:gd name="connsiteX39" fmla="*/ 11575 w 1751321"/>
              <a:gd name="connsiteY39" fmla="*/ 673585 h 2417544"/>
              <a:gd name="connsiteX40" fmla="*/ 1952 w 1751321"/>
              <a:gd name="connsiteY40" fmla="*/ 899671 h 2417544"/>
              <a:gd name="connsiteX41" fmla="*/ 39855 w 1751321"/>
              <a:gd name="connsiteY41" fmla="*/ 1154352 h 2417544"/>
              <a:gd name="connsiteX42" fmla="*/ 77562 w 1751321"/>
              <a:gd name="connsiteY42" fmla="*/ 1305181 h 2417544"/>
              <a:gd name="connsiteX43" fmla="*/ 86989 w 1751321"/>
              <a:gd name="connsiteY43" fmla="*/ 1333461 h 2417544"/>
              <a:gd name="connsiteX44" fmla="*/ 96416 w 1751321"/>
              <a:gd name="connsiteY44" fmla="*/ 1361742 h 2417544"/>
              <a:gd name="connsiteX45" fmla="*/ 115270 w 1751321"/>
              <a:gd name="connsiteY45" fmla="*/ 1390022 h 2417544"/>
              <a:gd name="connsiteX46" fmla="*/ 134123 w 1751321"/>
              <a:gd name="connsiteY46" fmla="*/ 1446583 h 2417544"/>
              <a:gd name="connsiteX47" fmla="*/ 143550 w 1751321"/>
              <a:gd name="connsiteY47" fmla="*/ 1474863 h 2417544"/>
              <a:gd name="connsiteX48" fmla="*/ 162404 w 1751321"/>
              <a:gd name="connsiteY48" fmla="*/ 1503144 h 2417544"/>
              <a:gd name="connsiteX49" fmla="*/ 200111 w 1751321"/>
              <a:gd name="connsiteY49" fmla="*/ 1616266 h 2417544"/>
              <a:gd name="connsiteX50" fmla="*/ 209538 w 1751321"/>
              <a:gd name="connsiteY50" fmla="*/ 1644546 h 2417544"/>
              <a:gd name="connsiteX51" fmla="*/ 228391 w 1751321"/>
              <a:gd name="connsiteY51" fmla="*/ 1672826 h 2417544"/>
              <a:gd name="connsiteX52" fmla="*/ 237818 w 1751321"/>
              <a:gd name="connsiteY52" fmla="*/ 1701107 h 2417544"/>
              <a:gd name="connsiteX53" fmla="*/ 294379 w 1751321"/>
              <a:gd name="connsiteY53" fmla="*/ 1785948 h 2417544"/>
              <a:gd name="connsiteX54" fmla="*/ 332086 w 1751321"/>
              <a:gd name="connsiteY54" fmla="*/ 1842509 h 2417544"/>
              <a:gd name="connsiteX55" fmla="*/ 350940 w 1751321"/>
              <a:gd name="connsiteY55" fmla="*/ 1870789 h 2417544"/>
              <a:gd name="connsiteX56" fmla="*/ 379220 w 1751321"/>
              <a:gd name="connsiteY56" fmla="*/ 1889643 h 2417544"/>
              <a:gd name="connsiteX57" fmla="*/ 416927 w 1751321"/>
              <a:gd name="connsiteY57" fmla="*/ 1946204 h 2417544"/>
              <a:gd name="connsiteX58" fmla="*/ 454635 w 1751321"/>
              <a:gd name="connsiteY58" fmla="*/ 2002764 h 2417544"/>
              <a:gd name="connsiteX59" fmla="*/ 473488 w 1751321"/>
              <a:gd name="connsiteY59" fmla="*/ 2031045 h 2417544"/>
              <a:gd name="connsiteX60" fmla="*/ 501769 w 1751321"/>
              <a:gd name="connsiteY60" fmla="*/ 2049898 h 2417544"/>
              <a:gd name="connsiteX61" fmla="*/ 539476 w 1751321"/>
              <a:gd name="connsiteY61" fmla="*/ 2106459 h 2417544"/>
              <a:gd name="connsiteX62" fmla="*/ 596037 w 1751321"/>
              <a:gd name="connsiteY62" fmla="*/ 2163020 h 2417544"/>
              <a:gd name="connsiteX63" fmla="*/ 624317 w 1751321"/>
              <a:gd name="connsiteY63" fmla="*/ 2191301 h 2417544"/>
              <a:gd name="connsiteX64" fmla="*/ 652598 w 1751321"/>
              <a:gd name="connsiteY64" fmla="*/ 2210154 h 2417544"/>
              <a:gd name="connsiteX65" fmla="*/ 690305 w 1751321"/>
              <a:gd name="connsiteY65" fmla="*/ 2257288 h 2417544"/>
              <a:gd name="connsiteX66" fmla="*/ 737439 w 1751321"/>
              <a:gd name="connsiteY66" fmla="*/ 2294995 h 2417544"/>
              <a:gd name="connsiteX67" fmla="*/ 775146 w 1751321"/>
              <a:gd name="connsiteY67" fmla="*/ 2342129 h 2417544"/>
              <a:gd name="connsiteX68" fmla="*/ 803426 w 1751321"/>
              <a:gd name="connsiteY68" fmla="*/ 2360983 h 2417544"/>
              <a:gd name="connsiteX69" fmla="*/ 831707 w 1751321"/>
              <a:gd name="connsiteY69" fmla="*/ 2389263 h 2417544"/>
              <a:gd name="connsiteX70" fmla="*/ 878841 w 1751321"/>
              <a:gd name="connsiteY70"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655930 w 1751321"/>
              <a:gd name="connsiteY22" fmla="*/ 561434 h 2417544"/>
              <a:gd name="connsiteX23" fmla="*/ 1604705 w 1751321"/>
              <a:gd name="connsiteY23" fmla="*/ 447342 h 2417544"/>
              <a:gd name="connsiteX24" fmla="*/ 1510437 w 1751321"/>
              <a:gd name="connsiteY24" fmla="*/ 305940 h 2417544"/>
              <a:gd name="connsiteX25" fmla="*/ 1416169 w 1751321"/>
              <a:gd name="connsiteY25" fmla="*/ 211672 h 2417544"/>
              <a:gd name="connsiteX26" fmla="*/ 1331327 w 1751321"/>
              <a:gd name="connsiteY26" fmla="*/ 155111 h 2417544"/>
              <a:gd name="connsiteX27" fmla="*/ 1246486 w 1751321"/>
              <a:gd name="connsiteY27" fmla="*/ 107977 h 2417544"/>
              <a:gd name="connsiteX28" fmla="*/ 1030259 w 1751321"/>
              <a:gd name="connsiteY28" fmla="*/ 19326 h 2417544"/>
              <a:gd name="connsiteX29" fmla="*/ 916548 w 1751321"/>
              <a:gd name="connsiteY29" fmla="*/ 4282 h 2417544"/>
              <a:gd name="connsiteX30" fmla="*/ 801236 w 1751321"/>
              <a:gd name="connsiteY30" fmla="*/ 276 h 2417544"/>
              <a:gd name="connsiteX31" fmla="*/ 688348 w 1751321"/>
              <a:gd name="connsiteY31" fmla="*/ 21970 h 2417544"/>
              <a:gd name="connsiteX32" fmla="*/ 590223 w 1751321"/>
              <a:gd name="connsiteY32" fmla="*/ 56836 h 2417544"/>
              <a:gd name="connsiteX33" fmla="*/ 426354 w 1751321"/>
              <a:gd name="connsiteY33" fmla="*/ 145684 h 2417544"/>
              <a:gd name="connsiteX34" fmla="*/ 307419 w 1751321"/>
              <a:gd name="connsiteY34" fmla="*/ 225105 h 2417544"/>
              <a:gd name="connsiteX35" fmla="*/ 209538 w 1751321"/>
              <a:gd name="connsiteY35" fmla="*/ 334220 h 2417544"/>
              <a:gd name="connsiteX36" fmla="*/ 112602 w 1751321"/>
              <a:gd name="connsiteY36" fmla="*/ 473683 h 2417544"/>
              <a:gd name="connsiteX37" fmla="*/ 58709 w 1751321"/>
              <a:gd name="connsiteY37" fmla="*/ 560463 h 2417544"/>
              <a:gd name="connsiteX38" fmla="*/ 11575 w 1751321"/>
              <a:gd name="connsiteY38" fmla="*/ 673585 h 2417544"/>
              <a:gd name="connsiteX39" fmla="*/ 1952 w 1751321"/>
              <a:gd name="connsiteY39" fmla="*/ 899671 h 2417544"/>
              <a:gd name="connsiteX40" fmla="*/ 39855 w 1751321"/>
              <a:gd name="connsiteY40" fmla="*/ 1154352 h 2417544"/>
              <a:gd name="connsiteX41" fmla="*/ 77562 w 1751321"/>
              <a:gd name="connsiteY41" fmla="*/ 1305181 h 2417544"/>
              <a:gd name="connsiteX42" fmla="*/ 86989 w 1751321"/>
              <a:gd name="connsiteY42" fmla="*/ 1333461 h 2417544"/>
              <a:gd name="connsiteX43" fmla="*/ 96416 w 1751321"/>
              <a:gd name="connsiteY43" fmla="*/ 1361742 h 2417544"/>
              <a:gd name="connsiteX44" fmla="*/ 115270 w 1751321"/>
              <a:gd name="connsiteY44" fmla="*/ 1390022 h 2417544"/>
              <a:gd name="connsiteX45" fmla="*/ 134123 w 1751321"/>
              <a:gd name="connsiteY45" fmla="*/ 1446583 h 2417544"/>
              <a:gd name="connsiteX46" fmla="*/ 143550 w 1751321"/>
              <a:gd name="connsiteY46" fmla="*/ 1474863 h 2417544"/>
              <a:gd name="connsiteX47" fmla="*/ 162404 w 1751321"/>
              <a:gd name="connsiteY47" fmla="*/ 1503144 h 2417544"/>
              <a:gd name="connsiteX48" fmla="*/ 200111 w 1751321"/>
              <a:gd name="connsiteY48" fmla="*/ 1616266 h 2417544"/>
              <a:gd name="connsiteX49" fmla="*/ 209538 w 1751321"/>
              <a:gd name="connsiteY49" fmla="*/ 1644546 h 2417544"/>
              <a:gd name="connsiteX50" fmla="*/ 228391 w 1751321"/>
              <a:gd name="connsiteY50" fmla="*/ 1672826 h 2417544"/>
              <a:gd name="connsiteX51" fmla="*/ 237818 w 1751321"/>
              <a:gd name="connsiteY51" fmla="*/ 1701107 h 2417544"/>
              <a:gd name="connsiteX52" fmla="*/ 294379 w 1751321"/>
              <a:gd name="connsiteY52" fmla="*/ 1785948 h 2417544"/>
              <a:gd name="connsiteX53" fmla="*/ 332086 w 1751321"/>
              <a:gd name="connsiteY53" fmla="*/ 1842509 h 2417544"/>
              <a:gd name="connsiteX54" fmla="*/ 350940 w 1751321"/>
              <a:gd name="connsiteY54" fmla="*/ 1870789 h 2417544"/>
              <a:gd name="connsiteX55" fmla="*/ 379220 w 1751321"/>
              <a:gd name="connsiteY55" fmla="*/ 1889643 h 2417544"/>
              <a:gd name="connsiteX56" fmla="*/ 416927 w 1751321"/>
              <a:gd name="connsiteY56" fmla="*/ 1946204 h 2417544"/>
              <a:gd name="connsiteX57" fmla="*/ 454635 w 1751321"/>
              <a:gd name="connsiteY57" fmla="*/ 2002764 h 2417544"/>
              <a:gd name="connsiteX58" fmla="*/ 473488 w 1751321"/>
              <a:gd name="connsiteY58" fmla="*/ 2031045 h 2417544"/>
              <a:gd name="connsiteX59" fmla="*/ 501769 w 1751321"/>
              <a:gd name="connsiteY59" fmla="*/ 2049898 h 2417544"/>
              <a:gd name="connsiteX60" fmla="*/ 539476 w 1751321"/>
              <a:gd name="connsiteY60" fmla="*/ 2106459 h 2417544"/>
              <a:gd name="connsiteX61" fmla="*/ 596037 w 1751321"/>
              <a:gd name="connsiteY61" fmla="*/ 2163020 h 2417544"/>
              <a:gd name="connsiteX62" fmla="*/ 624317 w 1751321"/>
              <a:gd name="connsiteY62" fmla="*/ 2191301 h 2417544"/>
              <a:gd name="connsiteX63" fmla="*/ 652598 w 1751321"/>
              <a:gd name="connsiteY63" fmla="*/ 2210154 h 2417544"/>
              <a:gd name="connsiteX64" fmla="*/ 690305 w 1751321"/>
              <a:gd name="connsiteY64" fmla="*/ 2257288 h 2417544"/>
              <a:gd name="connsiteX65" fmla="*/ 737439 w 1751321"/>
              <a:gd name="connsiteY65" fmla="*/ 2294995 h 2417544"/>
              <a:gd name="connsiteX66" fmla="*/ 775146 w 1751321"/>
              <a:gd name="connsiteY66" fmla="*/ 2342129 h 2417544"/>
              <a:gd name="connsiteX67" fmla="*/ 803426 w 1751321"/>
              <a:gd name="connsiteY67" fmla="*/ 2360983 h 2417544"/>
              <a:gd name="connsiteX68" fmla="*/ 831707 w 1751321"/>
              <a:gd name="connsiteY68" fmla="*/ 2389263 h 2417544"/>
              <a:gd name="connsiteX69" fmla="*/ 878841 w 1751321"/>
              <a:gd name="connsiteY69"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42412 w 1749154"/>
              <a:gd name="connsiteY15" fmla="*/ 1390022 h 2417544"/>
              <a:gd name="connsiteX16" fmla="*/ 1651839 w 1749154"/>
              <a:gd name="connsiteY16" fmla="*/ 1361742 h 2417544"/>
              <a:gd name="connsiteX17" fmla="*/ 1698973 w 1749154"/>
              <a:gd name="connsiteY17" fmla="*/ 1248620 h 2417544"/>
              <a:gd name="connsiteX18" fmla="*/ 1727253 w 1749154"/>
              <a:gd name="connsiteY18" fmla="*/ 1163779 h 2417544"/>
              <a:gd name="connsiteX19" fmla="*/ 1736680 w 1749154"/>
              <a:gd name="connsiteY19" fmla="*/ 1135498 h 2417544"/>
              <a:gd name="connsiteX20" fmla="*/ 1736680 w 1749154"/>
              <a:gd name="connsiteY20" fmla="*/ 805560 h 2417544"/>
              <a:gd name="connsiteX21" fmla="*/ 1655930 w 1749154"/>
              <a:gd name="connsiteY21" fmla="*/ 561434 h 2417544"/>
              <a:gd name="connsiteX22" fmla="*/ 1604705 w 1749154"/>
              <a:gd name="connsiteY22" fmla="*/ 447342 h 2417544"/>
              <a:gd name="connsiteX23" fmla="*/ 1510437 w 1749154"/>
              <a:gd name="connsiteY23" fmla="*/ 305940 h 2417544"/>
              <a:gd name="connsiteX24" fmla="*/ 1416169 w 1749154"/>
              <a:gd name="connsiteY24" fmla="*/ 211672 h 2417544"/>
              <a:gd name="connsiteX25" fmla="*/ 1331327 w 1749154"/>
              <a:gd name="connsiteY25" fmla="*/ 155111 h 2417544"/>
              <a:gd name="connsiteX26" fmla="*/ 1246486 w 1749154"/>
              <a:gd name="connsiteY26" fmla="*/ 107977 h 2417544"/>
              <a:gd name="connsiteX27" fmla="*/ 1030259 w 1749154"/>
              <a:gd name="connsiteY27" fmla="*/ 19326 h 2417544"/>
              <a:gd name="connsiteX28" fmla="*/ 916548 w 1749154"/>
              <a:gd name="connsiteY28" fmla="*/ 4282 h 2417544"/>
              <a:gd name="connsiteX29" fmla="*/ 801236 w 1749154"/>
              <a:gd name="connsiteY29" fmla="*/ 276 h 2417544"/>
              <a:gd name="connsiteX30" fmla="*/ 688348 w 1749154"/>
              <a:gd name="connsiteY30" fmla="*/ 21970 h 2417544"/>
              <a:gd name="connsiteX31" fmla="*/ 590223 w 1749154"/>
              <a:gd name="connsiteY31" fmla="*/ 56836 h 2417544"/>
              <a:gd name="connsiteX32" fmla="*/ 426354 w 1749154"/>
              <a:gd name="connsiteY32" fmla="*/ 145684 h 2417544"/>
              <a:gd name="connsiteX33" fmla="*/ 307419 w 1749154"/>
              <a:gd name="connsiteY33" fmla="*/ 225105 h 2417544"/>
              <a:gd name="connsiteX34" fmla="*/ 209538 w 1749154"/>
              <a:gd name="connsiteY34" fmla="*/ 334220 h 2417544"/>
              <a:gd name="connsiteX35" fmla="*/ 112602 w 1749154"/>
              <a:gd name="connsiteY35" fmla="*/ 473683 h 2417544"/>
              <a:gd name="connsiteX36" fmla="*/ 58709 w 1749154"/>
              <a:gd name="connsiteY36" fmla="*/ 560463 h 2417544"/>
              <a:gd name="connsiteX37" fmla="*/ 11575 w 1749154"/>
              <a:gd name="connsiteY37" fmla="*/ 673585 h 2417544"/>
              <a:gd name="connsiteX38" fmla="*/ 1952 w 1749154"/>
              <a:gd name="connsiteY38" fmla="*/ 899671 h 2417544"/>
              <a:gd name="connsiteX39" fmla="*/ 39855 w 1749154"/>
              <a:gd name="connsiteY39" fmla="*/ 1154352 h 2417544"/>
              <a:gd name="connsiteX40" fmla="*/ 77562 w 1749154"/>
              <a:gd name="connsiteY40" fmla="*/ 1305181 h 2417544"/>
              <a:gd name="connsiteX41" fmla="*/ 86989 w 1749154"/>
              <a:gd name="connsiteY41" fmla="*/ 1333461 h 2417544"/>
              <a:gd name="connsiteX42" fmla="*/ 96416 w 1749154"/>
              <a:gd name="connsiteY42" fmla="*/ 1361742 h 2417544"/>
              <a:gd name="connsiteX43" fmla="*/ 115270 w 1749154"/>
              <a:gd name="connsiteY43" fmla="*/ 1390022 h 2417544"/>
              <a:gd name="connsiteX44" fmla="*/ 134123 w 1749154"/>
              <a:gd name="connsiteY44" fmla="*/ 1446583 h 2417544"/>
              <a:gd name="connsiteX45" fmla="*/ 143550 w 1749154"/>
              <a:gd name="connsiteY45" fmla="*/ 1474863 h 2417544"/>
              <a:gd name="connsiteX46" fmla="*/ 162404 w 1749154"/>
              <a:gd name="connsiteY46" fmla="*/ 1503144 h 2417544"/>
              <a:gd name="connsiteX47" fmla="*/ 200111 w 1749154"/>
              <a:gd name="connsiteY47" fmla="*/ 1616266 h 2417544"/>
              <a:gd name="connsiteX48" fmla="*/ 209538 w 1749154"/>
              <a:gd name="connsiteY48" fmla="*/ 1644546 h 2417544"/>
              <a:gd name="connsiteX49" fmla="*/ 228391 w 1749154"/>
              <a:gd name="connsiteY49" fmla="*/ 1672826 h 2417544"/>
              <a:gd name="connsiteX50" fmla="*/ 237818 w 1749154"/>
              <a:gd name="connsiteY50" fmla="*/ 1701107 h 2417544"/>
              <a:gd name="connsiteX51" fmla="*/ 294379 w 1749154"/>
              <a:gd name="connsiteY51" fmla="*/ 1785948 h 2417544"/>
              <a:gd name="connsiteX52" fmla="*/ 332086 w 1749154"/>
              <a:gd name="connsiteY52" fmla="*/ 1842509 h 2417544"/>
              <a:gd name="connsiteX53" fmla="*/ 350940 w 1749154"/>
              <a:gd name="connsiteY53" fmla="*/ 1870789 h 2417544"/>
              <a:gd name="connsiteX54" fmla="*/ 379220 w 1749154"/>
              <a:gd name="connsiteY54" fmla="*/ 1889643 h 2417544"/>
              <a:gd name="connsiteX55" fmla="*/ 416927 w 1749154"/>
              <a:gd name="connsiteY55" fmla="*/ 1946204 h 2417544"/>
              <a:gd name="connsiteX56" fmla="*/ 454635 w 1749154"/>
              <a:gd name="connsiteY56" fmla="*/ 2002764 h 2417544"/>
              <a:gd name="connsiteX57" fmla="*/ 473488 w 1749154"/>
              <a:gd name="connsiteY57" fmla="*/ 2031045 h 2417544"/>
              <a:gd name="connsiteX58" fmla="*/ 501769 w 1749154"/>
              <a:gd name="connsiteY58" fmla="*/ 2049898 h 2417544"/>
              <a:gd name="connsiteX59" fmla="*/ 539476 w 1749154"/>
              <a:gd name="connsiteY59" fmla="*/ 2106459 h 2417544"/>
              <a:gd name="connsiteX60" fmla="*/ 596037 w 1749154"/>
              <a:gd name="connsiteY60" fmla="*/ 2163020 h 2417544"/>
              <a:gd name="connsiteX61" fmla="*/ 624317 w 1749154"/>
              <a:gd name="connsiteY61" fmla="*/ 2191301 h 2417544"/>
              <a:gd name="connsiteX62" fmla="*/ 652598 w 1749154"/>
              <a:gd name="connsiteY62" fmla="*/ 2210154 h 2417544"/>
              <a:gd name="connsiteX63" fmla="*/ 690305 w 1749154"/>
              <a:gd name="connsiteY63" fmla="*/ 2257288 h 2417544"/>
              <a:gd name="connsiteX64" fmla="*/ 737439 w 1749154"/>
              <a:gd name="connsiteY64" fmla="*/ 2294995 h 2417544"/>
              <a:gd name="connsiteX65" fmla="*/ 775146 w 1749154"/>
              <a:gd name="connsiteY65" fmla="*/ 2342129 h 2417544"/>
              <a:gd name="connsiteX66" fmla="*/ 803426 w 1749154"/>
              <a:gd name="connsiteY66" fmla="*/ 2360983 h 2417544"/>
              <a:gd name="connsiteX67" fmla="*/ 831707 w 1749154"/>
              <a:gd name="connsiteY67" fmla="*/ 2389263 h 2417544"/>
              <a:gd name="connsiteX68" fmla="*/ 878841 w 1749154"/>
              <a:gd name="connsiteY68"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42412 w 1749154"/>
              <a:gd name="connsiteY15" fmla="*/ 1390022 h 2417544"/>
              <a:gd name="connsiteX16" fmla="*/ 1651839 w 1749154"/>
              <a:gd name="connsiteY16" fmla="*/ 1361742 h 2417544"/>
              <a:gd name="connsiteX17" fmla="*/ 1698973 w 1749154"/>
              <a:gd name="connsiteY17" fmla="*/ 1248620 h 2417544"/>
              <a:gd name="connsiteX18" fmla="*/ 1736680 w 1749154"/>
              <a:gd name="connsiteY18" fmla="*/ 1135498 h 2417544"/>
              <a:gd name="connsiteX19" fmla="*/ 1736680 w 1749154"/>
              <a:gd name="connsiteY19" fmla="*/ 805560 h 2417544"/>
              <a:gd name="connsiteX20" fmla="*/ 1655930 w 1749154"/>
              <a:gd name="connsiteY20" fmla="*/ 561434 h 2417544"/>
              <a:gd name="connsiteX21" fmla="*/ 1604705 w 1749154"/>
              <a:gd name="connsiteY21" fmla="*/ 447342 h 2417544"/>
              <a:gd name="connsiteX22" fmla="*/ 1510437 w 1749154"/>
              <a:gd name="connsiteY22" fmla="*/ 305940 h 2417544"/>
              <a:gd name="connsiteX23" fmla="*/ 1416169 w 1749154"/>
              <a:gd name="connsiteY23" fmla="*/ 211672 h 2417544"/>
              <a:gd name="connsiteX24" fmla="*/ 1331327 w 1749154"/>
              <a:gd name="connsiteY24" fmla="*/ 155111 h 2417544"/>
              <a:gd name="connsiteX25" fmla="*/ 1246486 w 1749154"/>
              <a:gd name="connsiteY25" fmla="*/ 107977 h 2417544"/>
              <a:gd name="connsiteX26" fmla="*/ 1030259 w 1749154"/>
              <a:gd name="connsiteY26" fmla="*/ 19326 h 2417544"/>
              <a:gd name="connsiteX27" fmla="*/ 916548 w 1749154"/>
              <a:gd name="connsiteY27" fmla="*/ 4282 h 2417544"/>
              <a:gd name="connsiteX28" fmla="*/ 801236 w 1749154"/>
              <a:gd name="connsiteY28" fmla="*/ 276 h 2417544"/>
              <a:gd name="connsiteX29" fmla="*/ 688348 w 1749154"/>
              <a:gd name="connsiteY29" fmla="*/ 21970 h 2417544"/>
              <a:gd name="connsiteX30" fmla="*/ 590223 w 1749154"/>
              <a:gd name="connsiteY30" fmla="*/ 56836 h 2417544"/>
              <a:gd name="connsiteX31" fmla="*/ 426354 w 1749154"/>
              <a:gd name="connsiteY31" fmla="*/ 145684 h 2417544"/>
              <a:gd name="connsiteX32" fmla="*/ 307419 w 1749154"/>
              <a:gd name="connsiteY32" fmla="*/ 225105 h 2417544"/>
              <a:gd name="connsiteX33" fmla="*/ 209538 w 1749154"/>
              <a:gd name="connsiteY33" fmla="*/ 334220 h 2417544"/>
              <a:gd name="connsiteX34" fmla="*/ 112602 w 1749154"/>
              <a:gd name="connsiteY34" fmla="*/ 473683 h 2417544"/>
              <a:gd name="connsiteX35" fmla="*/ 58709 w 1749154"/>
              <a:gd name="connsiteY35" fmla="*/ 560463 h 2417544"/>
              <a:gd name="connsiteX36" fmla="*/ 11575 w 1749154"/>
              <a:gd name="connsiteY36" fmla="*/ 673585 h 2417544"/>
              <a:gd name="connsiteX37" fmla="*/ 1952 w 1749154"/>
              <a:gd name="connsiteY37" fmla="*/ 899671 h 2417544"/>
              <a:gd name="connsiteX38" fmla="*/ 39855 w 1749154"/>
              <a:gd name="connsiteY38" fmla="*/ 1154352 h 2417544"/>
              <a:gd name="connsiteX39" fmla="*/ 77562 w 1749154"/>
              <a:gd name="connsiteY39" fmla="*/ 1305181 h 2417544"/>
              <a:gd name="connsiteX40" fmla="*/ 86989 w 1749154"/>
              <a:gd name="connsiteY40" fmla="*/ 1333461 h 2417544"/>
              <a:gd name="connsiteX41" fmla="*/ 96416 w 1749154"/>
              <a:gd name="connsiteY41" fmla="*/ 1361742 h 2417544"/>
              <a:gd name="connsiteX42" fmla="*/ 115270 w 1749154"/>
              <a:gd name="connsiteY42" fmla="*/ 1390022 h 2417544"/>
              <a:gd name="connsiteX43" fmla="*/ 134123 w 1749154"/>
              <a:gd name="connsiteY43" fmla="*/ 1446583 h 2417544"/>
              <a:gd name="connsiteX44" fmla="*/ 143550 w 1749154"/>
              <a:gd name="connsiteY44" fmla="*/ 1474863 h 2417544"/>
              <a:gd name="connsiteX45" fmla="*/ 162404 w 1749154"/>
              <a:gd name="connsiteY45" fmla="*/ 1503144 h 2417544"/>
              <a:gd name="connsiteX46" fmla="*/ 200111 w 1749154"/>
              <a:gd name="connsiteY46" fmla="*/ 1616266 h 2417544"/>
              <a:gd name="connsiteX47" fmla="*/ 209538 w 1749154"/>
              <a:gd name="connsiteY47" fmla="*/ 1644546 h 2417544"/>
              <a:gd name="connsiteX48" fmla="*/ 228391 w 1749154"/>
              <a:gd name="connsiteY48" fmla="*/ 1672826 h 2417544"/>
              <a:gd name="connsiteX49" fmla="*/ 237818 w 1749154"/>
              <a:gd name="connsiteY49" fmla="*/ 1701107 h 2417544"/>
              <a:gd name="connsiteX50" fmla="*/ 294379 w 1749154"/>
              <a:gd name="connsiteY50" fmla="*/ 1785948 h 2417544"/>
              <a:gd name="connsiteX51" fmla="*/ 332086 w 1749154"/>
              <a:gd name="connsiteY51" fmla="*/ 1842509 h 2417544"/>
              <a:gd name="connsiteX52" fmla="*/ 350940 w 1749154"/>
              <a:gd name="connsiteY52" fmla="*/ 1870789 h 2417544"/>
              <a:gd name="connsiteX53" fmla="*/ 379220 w 1749154"/>
              <a:gd name="connsiteY53" fmla="*/ 1889643 h 2417544"/>
              <a:gd name="connsiteX54" fmla="*/ 416927 w 1749154"/>
              <a:gd name="connsiteY54" fmla="*/ 1946204 h 2417544"/>
              <a:gd name="connsiteX55" fmla="*/ 454635 w 1749154"/>
              <a:gd name="connsiteY55" fmla="*/ 2002764 h 2417544"/>
              <a:gd name="connsiteX56" fmla="*/ 473488 w 1749154"/>
              <a:gd name="connsiteY56" fmla="*/ 2031045 h 2417544"/>
              <a:gd name="connsiteX57" fmla="*/ 501769 w 1749154"/>
              <a:gd name="connsiteY57" fmla="*/ 2049898 h 2417544"/>
              <a:gd name="connsiteX58" fmla="*/ 539476 w 1749154"/>
              <a:gd name="connsiteY58" fmla="*/ 2106459 h 2417544"/>
              <a:gd name="connsiteX59" fmla="*/ 596037 w 1749154"/>
              <a:gd name="connsiteY59" fmla="*/ 2163020 h 2417544"/>
              <a:gd name="connsiteX60" fmla="*/ 624317 w 1749154"/>
              <a:gd name="connsiteY60" fmla="*/ 2191301 h 2417544"/>
              <a:gd name="connsiteX61" fmla="*/ 652598 w 1749154"/>
              <a:gd name="connsiteY61" fmla="*/ 2210154 h 2417544"/>
              <a:gd name="connsiteX62" fmla="*/ 690305 w 1749154"/>
              <a:gd name="connsiteY62" fmla="*/ 2257288 h 2417544"/>
              <a:gd name="connsiteX63" fmla="*/ 737439 w 1749154"/>
              <a:gd name="connsiteY63" fmla="*/ 2294995 h 2417544"/>
              <a:gd name="connsiteX64" fmla="*/ 775146 w 1749154"/>
              <a:gd name="connsiteY64" fmla="*/ 2342129 h 2417544"/>
              <a:gd name="connsiteX65" fmla="*/ 803426 w 1749154"/>
              <a:gd name="connsiteY65" fmla="*/ 2360983 h 2417544"/>
              <a:gd name="connsiteX66" fmla="*/ 831707 w 1749154"/>
              <a:gd name="connsiteY66" fmla="*/ 2389263 h 2417544"/>
              <a:gd name="connsiteX67" fmla="*/ 878841 w 1749154"/>
              <a:gd name="connsiteY67"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42412 w 1749154"/>
              <a:gd name="connsiteY15" fmla="*/ 1390022 h 2417544"/>
              <a:gd name="connsiteX16" fmla="*/ 1698973 w 1749154"/>
              <a:gd name="connsiteY16" fmla="*/ 1248620 h 2417544"/>
              <a:gd name="connsiteX17" fmla="*/ 1736680 w 1749154"/>
              <a:gd name="connsiteY17" fmla="*/ 1135498 h 2417544"/>
              <a:gd name="connsiteX18" fmla="*/ 1736680 w 1749154"/>
              <a:gd name="connsiteY18" fmla="*/ 805560 h 2417544"/>
              <a:gd name="connsiteX19" fmla="*/ 1655930 w 1749154"/>
              <a:gd name="connsiteY19" fmla="*/ 561434 h 2417544"/>
              <a:gd name="connsiteX20" fmla="*/ 1604705 w 1749154"/>
              <a:gd name="connsiteY20" fmla="*/ 447342 h 2417544"/>
              <a:gd name="connsiteX21" fmla="*/ 1510437 w 1749154"/>
              <a:gd name="connsiteY21" fmla="*/ 305940 h 2417544"/>
              <a:gd name="connsiteX22" fmla="*/ 1416169 w 1749154"/>
              <a:gd name="connsiteY22" fmla="*/ 211672 h 2417544"/>
              <a:gd name="connsiteX23" fmla="*/ 1331327 w 1749154"/>
              <a:gd name="connsiteY23" fmla="*/ 155111 h 2417544"/>
              <a:gd name="connsiteX24" fmla="*/ 1246486 w 1749154"/>
              <a:gd name="connsiteY24" fmla="*/ 107977 h 2417544"/>
              <a:gd name="connsiteX25" fmla="*/ 1030259 w 1749154"/>
              <a:gd name="connsiteY25" fmla="*/ 19326 h 2417544"/>
              <a:gd name="connsiteX26" fmla="*/ 916548 w 1749154"/>
              <a:gd name="connsiteY26" fmla="*/ 4282 h 2417544"/>
              <a:gd name="connsiteX27" fmla="*/ 801236 w 1749154"/>
              <a:gd name="connsiteY27" fmla="*/ 276 h 2417544"/>
              <a:gd name="connsiteX28" fmla="*/ 688348 w 1749154"/>
              <a:gd name="connsiteY28" fmla="*/ 21970 h 2417544"/>
              <a:gd name="connsiteX29" fmla="*/ 590223 w 1749154"/>
              <a:gd name="connsiteY29" fmla="*/ 56836 h 2417544"/>
              <a:gd name="connsiteX30" fmla="*/ 426354 w 1749154"/>
              <a:gd name="connsiteY30" fmla="*/ 145684 h 2417544"/>
              <a:gd name="connsiteX31" fmla="*/ 307419 w 1749154"/>
              <a:gd name="connsiteY31" fmla="*/ 225105 h 2417544"/>
              <a:gd name="connsiteX32" fmla="*/ 209538 w 1749154"/>
              <a:gd name="connsiteY32" fmla="*/ 334220 h 2417544"/>
              <a:gd name="connsiteX33" fmla="*/ 112602 w 1749154"/>
              <a:gd name="connsiteY33" fmla="*/ 473683 h 2417544"/>
              <a:gd name="connsiteX34" fmla="*/ 58709 w 1749154"/>
              <a:gd name="connsiteY34" fmla="*/ 560463 h 2417544"/>
              <a:gd name="connsiteX35" fmla="*/ 11575 w 1749154"/>
              <a:gd name="connsiteY35" fmla="*/ 673585 h 2417544"/>
              <a:gd name="connsiteX36" fmla="*/ 1952 w 1749154"/>
              <a:gd name="connsiteY36" fmla="*/ 899671 h 2417544"/>
              <a:gd name="connsiteX37" fmla="*/ 39855 w 1749154"/>
              <a:gd name="connsiteY37" fmla="*/ 1154352 h 2417544"/>
              <a:gd name="connsiteX38" fmla="*/ 77562 w 1749154"/>
              <a:gd name="connsiteY38" fmla="*/ 1305181 h 2417544"/>
              <a:gd name="connsiteX39" fmla="*/ 86989 w 1749154"/>
              <a:gd name="connsiteY39" fmla="*/ 1333461 h 2417544"/>
              <a:gd name="connsiteX40" fmla="*/ 96416 w 1749154"/>
              <a:gd name="connsiteY40" fmla="*/ 1361742 h 2417544"/>
              <a:gd name="connsiteX41" fmla="*/ 115270 w 1749154"/>
              <a:gd name="connsiteY41" fmla="*/ 1390022 h 2417544"/>
              <a:gd name="connsiteX42" fmla="*/ 134123 w 1749154"/>
              <a:gd name="connsiteY42" fmla="*/ 1446583 h 2417544"/>
              <a:gd name="connsiteX43" fmla="*/ 143550 w 1749154"/>
              <a:gd name="connsiteY43" fmla="*/ 1474863 h 2417544"/>
              <a:gd name="connsiteX44" fmla="*/ 162404 w 1749154"/>
              <a:gd name="connsiteY44" fmla="*/ 1503144 h 2417544"/>
              <a:gd name="connsiteX45" fmla="*/ 200111 w 1749154"/>
              <a:gd name="connsiteY45" fmla="*/ 1616266 h 2417544"/>
              <a:gd name="connsiteX46" fmla="*/ 209538 w 1749154"/>
              <a:gd name="connsiteY46" fmla="*/ 1644546 h 2417544"/>
              <a:gd name="connsiteX47" fmla="*/ 228391 w 1749154"/>
              <a:gd name="connsiteY47" fmla="*/ 1672826 h 2417544"/>
              <a:gd name="connsiteX48" fmla="*/ 237818 w 1749154"/>
              <a:gd name="connsiteY48" fmla="*/ 1701107 h 2417544"/>
              <a:gd name="connsiteX49" fmla="*/ 294379 w 1749154"/>
              <a:gd name="connsiteY49" fmla="*/ 1785948 h 2417544"/>
              <a:gd name="connsiteX50" fmla="*/ 332086 w 1749154"/>
              <a:gd name="connsiteY50" fmla="*/ 1842509 h 2417544"/>
              <a:gd name="connsiteX51" fmla="*/ 350940 w 1749154"/>
              <a:gd name="connsiteY51" fmla="*/ 1870789 h 2417544"/>
              <a:gd name="connsiteX52" fmla="*/ 379220 w 1749154"/>
              <a:gd name="connsiteY52" fmla="*/ 1889643 h 2417544"/>
              <a:gd name="connsiteX53" fmla="*/ 416927 w 1749154"/>
              <a:gd name="connsiteY53" fmla="*/ 1946204 h 2417544"/>
              <a:gd name="connsiteX54" fmla="*/ 454635 w 1749154"/>
              <a:gd name="connsiteY54" fmla="*/ 2002764 h 2417544"/>
              <a:gd name="connsiteX55" fmla="*/ 473488 w 1749154"/>
              <a:gd name="connsiteY55" fmla="*/ 2031045 h 2417544"/>
              <a:gd name="connsiteX56" fmla="*/ 501769 w 1749154"/>
              <a:gd name="connsiteY56" fmla="*/ 2049898 h 2417544"/>
              <a:gd name="connsiteX57" fmla="*/ 539476 w 1749154"/>
              <a:gd name="connsiteY57" fmla="*/ 2106459 h 2417544"/>
              <a:gd name="connsiteX58" fmla="*/ 596037 w 1749154"/>
              <a:gd name="connsiteY58" fmla="*/ 2163020 h 2417544"/>
              <a:gd name="connsiteX59" fmla="*/ 624317 w 1749154"/>
              <a:gd name="connsiteY59" fmla="*/ 2191301 h 2417544"/>
              <a:gd name="connsiteX60" fmla="*/ 652598 w 1749154"/>
              <a:gd name="connsiteY60" fmla="*/ 2210154 h 2417544"/>
              <a:gd name="connsiteX61" fmla="*/ 690305 w 1749154"/>
              <a:gd name="connsiteY61" fmla="*/ 2257288 h 2417544"/>
              <a:gd name="connsiteX62" fmla="*/ 737439 w 1749154"/>
              <a:gd name="connsiteY62" fmla="*/ 2294995 h 2417544"/>
              <a:gd name="connsiteX63" fmla="*/ 775146 w 1749154"/>
              <a:gd name="connsiteY63" fmla="*/ 2342129 h 2417544"/>
              <a:gd name="connsiteX64" fmla="*/ 803426 w 1749154"/>
              <a:gd name="connsiteY64" fmla="*/ 2360983 h 2417544"/>
              <a:gd name="connsiteX65" fmla="*/ 831707 w 1749154"/>
              <a:gd name="connsiteY65" fmla="*/ 2389263 h 2417544"/>
              <a:gd name="connsiteX66" fmla="*/ 878841 w 1749154"/>
              <a:gd name="connsiteY66"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98973 w 1749154"/>
              <a:gd name="connsiteY15" fmla="*/ 1248620 h 2417544"/>
              <a:gd name="connsiteX16" fmla="*/ 1736680 w 1749154"/>
              <a:gd name="connsiteY16" fmla="*/ 1135498 h 2417544"/>
              <a:gd name="connsiteX17" fmla="*/ 1736680 w 1749154"/>
              <a:gd name="connsiteY17" fmla="*/ 805560 h 2417544"/>
              <a:gd name="connsiteX18" fmla="*/ 1655930 w 1749154"/>
              <a:gd name="connsiteY18" fmla="*/ 561434 h 2417544"/>
              <a:gd name="connsiteX19" fmla="*/ 1604705 w 1749154"/>
              <a:gd name="connsiteY19" fmla="*/ 447342 h 2417544"/>
              <a:gd name="connsiteX20" fmla="*/ 1510437 w 1749154"/>
              <a:gd name="connsiteY20" fmla="*/ 305940 h 2417544"/>
              <a:gd name="connsiteX21" fmla="*/ 1416169 w 1749154"/>
              <a:gd name="connsiteY21" fmla="*/ 211672 h 2417544"/>
              <a:gd name="connsiteX22" fmla="*/ 1331327 w 1749154"/>
              <a:gd name="connsiteY22" fmla="*/ 155111 h 2417544"/>
              <a:gd name="connsiteX23" fmla="*/ 1246486 w 1749154"/>
              <a:gd name="connsiteY23" fmla="*/ 107977 h 2417544"/>
              <a:gd name="connsiteX24" fmla="*/ 1030259 w 1749154"/>
              <a:gd name="connsiteY24" fmla="*/ 19326 h 2417544"/>
              <a:gd name="connsiteX25" fmla="*/ 916548 w 1749154"/>
              <a:gd name="connsiteY25" fmla="*/ 4282 h 2417544"/>
              <a:gd name="connsiteX26" fmla="*/ 801236 w 1749154"/>
              <a:gd name="connsiteY26" fmla="*/ 276 h 2417544"/>
              <a:gd name="connsiteX27" fmla="*/ 688348 w 1749154"/>
              <a:gd name="connsiteY27" fmla="*/ 21970 h 2417544"/>
              <a:gd name="connsiteX28" fmla="*/ 590223 w 1749154"/>
              <a:gd name="connsiteY28" fmla="*/ 56836 h 2417544"/>
              <a:gd name="connsiteX29" fmla="*/ 426354 w 1749154"/>
              <a:gd name="connsiteY29" fmla="*/ 145684 h 2417544"/>
              <a:gd name="connsiteX30" fmla="*/ 307419 w 1749154"/>
              <a:gd name="connsiteY30" fmla="*/ 225105 h 2417544"/>
              <a:gd name="connsiteX31" fmla="*/ 209538 w 1749154"/>
              <a:gd name="connsiteY31" fmla="*/ 334220 h 2417544"/>
              <a:gd name="connsiteX32" fmla="*/ 112602 w 1749154"/>
              <a:gd name="connsiteY32" fmla="*/ 473683 h 2417544"/>
              <a:gd name="connsiteX33" fmla="*/ 58709 w 1749154"/>
              <a:gd name="connsiteY33" fmla="*/ 560463 h 2417544"/>
              <a:gd name="connsiteX34" fmla="*/ 11575 w 1749154"/>
              <a:gd name="connsiteY34" fmla="*/ 673585 h 2417544"/>
              <a:gd name="connsiteX35" fmla="*/ 1952 w 1749154"/>
              <a:gd name="connsiteY35" fmla="*/ 899671 h 2417544"/>
              <a:gd name="connsiteX36" fmla="*/ 39855 w 1749154"/>
              <a:gd name="connsiteY36" fmla="*/ 1154352 h 2417544"/>
              <a:gd name="connsiteX37" fmla="*/ 77562 w 1749154"/>
              <a:gd name="connsiteY37" fmla="*/ 1305181 h 2417544"/>
              <a:gd name="connsiteX38" fmla="*/ 86989 w 1749154"/>
              <a:gd name="connsiteY38" fmla="*/ 1333461 h 2417544"/>
              <a:gd name="connsiteX39" fmla="*/ 96416 w 1749154"/>
              <a:gd name="connsiteY39" fmla="*/ 1361742 h 2417544"/>
              <a:gd name="connsiteX40" fmla="*/ 115270 w 1749154"/>
              <a:gd name="connsiteY40" fmla="*/ 1390022 h 2417544"/>
              <a:gd name="connsiteX41" fmla="*/ 134123 w 1749154"/>
              <a:gd name="connsiteY41" fmla="*/ 1446583 h 2417544"/>
              <a:gd name="connsiteX42" fmla="*/ 143550 w 1749154"/>
              <a:gd name="connsiteY42" fmla="*/ 1474863 h 2417544"/>
              <a:gd name="connsiteX43" fmla="*/ 162404 w 1749154"/>
              <a:gd name="connsiteY43" fmla="*/ 1503144 h 2417544"/>
              <a:gd name="connsiteX44" fmla="*/ 200111 w 1749154"/>
              <a:gd name="connsiteY44" fmla="*/ 1616266 h 2417544"/>
              <a:gd name="connsiteX45" fmla="*/ 209538 w 1749154"/>
              <a:gd name="connsiteY45" fmla="*/ 1644546 h 2417544"/>
              <a:gd name="connsiteX46" fmla="*/ 228391 w 1749154"/>
              <a:gd name="connsiteY46" fmla="*/ 1672826 h 2417544"/>
              <a:gd name="connsiteX47" fmla="*/ 237818 w 1749154"/>
              <a:gd name="connsiteY47" fmla="*/ 1701107 h 2417544"/>
              <a:gd name="connsiteX48" fmla="*/ 294379 w 1749154"/>
              <a:gd name="connsiteY48" fmla="*/ 1785948 h 2417544"/>
              <a:gd name="connsiteX49" fmla="*/ 332086 w 1749154"/>
              <a:gd name="connsiteY49" fmla="*/ 1842509 h 2417544"/>
              <a:gd name="connsiteX50" fmla="*/ 350940 w 1749154"/>
              <a:gd name="connsiteY50" fmla="*/ 1870789 h 2417544"/>
              <a:gd name="connsiteX51" fmla="*/ 379220 w 1749154"/>
              <a:gd name="connsiteY51" fmla="*/ 1889643 h 2417544"/>
              <a:gd name="connsiteX52" fmla="*/ 416927 w 1749154"/>
              <a:gd name="connsiteY52" fmla="*/ 1946204 h 2417544"/>
              <a:gd name="connsiteX53" fmla="*/ 454635 w 1749154"/>
              <a:gd name="connsiteY53" fmla="*/ 2002764 h 2417544"/>
              <a:gd name="connsiteX54" fmla="*/ 473488 w 1749154"/>
              <a:gd name="connsiteY54" fmla="*/ 2031045 h 2417544"/>
              <a:gd name="connsiteX55" fmla="*/ 501769 w 1749154"/>
              <a:gd name="connsiteY55" fmla="*/ 2049898 h 2417544"/>
              <a:gd name="connsiteX56" fmla="*/ 539476 w 1749154"/>
              <a:gd name="connsiteY56" fmla="*/ 2106459 h 2417544"/>
              <a:gd name="connsiteX57" fmla="*/ 596037 w 1749154"/>
              <a:gd name="connsiteY57" fmla="*/ 2163020 h 2417544"/>
              <a:gd name="connsiteX58" fmla="*/ 624317 w 1749154"/>
              <a:gd name="connsiteY58" fmla="*/ 2191301 h 2417544"/>
              <a:gd name="connsiteX59" fmla="*/ 652598 w 1749154"/>
              <a:gd name="connsiteY59" fmla="*/ 2210154 h 2417544"/>
              <a:gd name="connsiteX60" fmla="*/ 690305 w 1749154"/>
              <a:gd name="connsiteY60" fmla="*/ 2257288 h 2417544"/>
              <a:gd name="connsiteX61" fmla="*/ 737439 w 1749154"/>
              <a:gd name="connsiteY61" fmla="*/ 2294995 h 2417544"/>
              <a:gd name="connsiteX62" fmla="*/ 775146 w 1749154"/>
              <a:gd name="connsiteY62" fmla="*/ 2342129 h 2417544"/>
              <a:gd name="connsiteX63" fmla="*/ 803426 w 1749154"/>
              <a:gd name="connsiteY63" fmla="*/ 2360983 h 2417544"/>
              <a:gd name="connsiteX64" fmla="*/ 831707 w 1749154"/>
              <a:gd name="connsiteY64" fmla="*/ 2389263 h 2417544"/>
              <a:gd name="connsiteX65" fmla="*/ 878841 w 1749154"/>
              <a:gd name="connsiteY65"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85851 w 1749154"/>
              <a:gd name="connsiteY12" fmla="*/ 1540851 h 2417544"/>
              <a:gd name="connsiteX13" fmla="*/ 1614132 w 1749154"/>
              <a:gd name="connsiteY13" fmla="*/ 1484290 h 2417544"/>
              <a:gd name="connsiteX14" fmla="*/ 1698973 w 1749154"/>
              <a:gd name="connsiteY14" fmla="*/ 1248620 h 2417544"/>
              <a:gd name="connsiteX15" fmla="*/ 1736680 w 1749154"/>
              <a:gd name="connsiteY15" fmla="*/ 1135498 h 2417544"/>
              <a:gd name="connsiteX16" fmla="*/ 1736680 w 1749154"/>
              <a:gd name="connsiteY16" fmla="*/ 805560 h 2417544"/>
              <a:gd name="connsiteX17" fmla="*/ 1655930 w 1749154"/>
              <a:gd name="connsiteY17" fmla="*/ 561434 h 2417544"/>
              <a:gd name="connsiteX18" fmla="*/ 1604705 w 1749154"/>
              <a:gd name="connsiteY18" fmla="*/ 447342 h 2417544"/>
              <a:gd name="connsiteX19" fmla="*/ 1510437 w 1749154"/>
              <a:gd name="connsiteY19" fmla="*/ 305940 h 2417544"/>
              <a:gd name="connsiteX20" fmla="*/ 1416169 w 1749154"/>
              <a:gd name="connsiteY20" fmla="*/ 211672 h 2417544"/>
              <a:gd name="connsiteX21" fmla="*/ 1331327 w 1749154"/>
              <a:gd name="connsiteY21" fmla="*/ 155111 h 2417544"/>
              <a:gd name="connsiteX22" fmla="*/ 1246486 w 1749154"/>
              <a:gd name="connsiteY22" fmla="*/ 107977 h 2417544"/>
              <a:gd name="connsiteX23" fmla="*/ 1030259 w 1749154"/>
              <a:gd name="connsiteY23" fmla="*/ 19326 h 2417544"/>
              <a:gd name="connsiteX24" fmla="*/ 916548 w 1749154"/>
              <a:gd name="connsiteY24" fmla="*/ 4282 h 2417544"/>
              <a:gd name="connsiteX25" fmla="*/ 801236 w 1749154"/>
              <a:gd name="connsiteY25" fmla="*/ 276 h 2417544"/>
              <a:gd name="connsiteX26" fmla="*/ 688348 w 1749154"/>
              <a:gd name="connsiteY26" fmla="*/ 21970 h 2417544"/>
              <a:gd name="connsiteX27" fmla="*/ 590223 w 1749154"/>
              <a:gd name="connsiteY27" fmla="*/ 56836 h 2417544"/>
              <a:gd name="connsiteX28" fmla="*/ 426354 w 1749154"/>
              <a:gd name="connsiteY28" fmla="*/ 145684 h 2417544"/>
              <a:gd name="connsiteX29" fmla="*/ 307419 w 1749154"/>
              <a:gd name="connsiteY29" fmla="*/ 225105 h 2417544"/>
              <a:gd name="connsiteX30" fmla="*/ 209538 w 1749154"/>
              <a:gd name="connsiteY30" fmla="*/ 334220 h 2417544"/>
              <a:gd name="connsiteX31" fmla="*/ 112602 w 1749154"/>
              <a:gd name="connsiteY31" fmla="*/ 473683 h 2417544"/>
              <a:gd name="connsiteX32" fmla="*/ 58709 w 1749154"/>
              <a:gd name="connsiteY32" fmla="*/ 560463 h 2417544"/>
              <a:gd name="connsiteX33" fmla="*/ 11575 w 1749154"/>
              <a:gd name="connsiteY33" fmla="*/ 673585 h 2417544"/>
              <a:gd name="connsiteX34" fmla="*/ 1952 w 1749154"/>
              <a:gd name="connsiteY34" fmla="*/ 899671 h 2417544"/>
              <a:gd name="connsiteX35" fmla="*/ 39855 w 1749154"/>
              <a:gd name="connsiteY35" fmla="*/ 1154352 h 2417544"/>
              <a:gd name="connsiteX36" fmla="*/ 77562 w 1749154"/>
              <a:gd name="connsiteY36" fmla="*/ 1305181 h 2417544"/>
              <a:gd name="connsiteX37" fmla="*/ 86989 w 1749154"/>
              <a:gd name="connsiteY37" fmla="*/ 1333461 h 2417544"/>
              <a:gd name="connsiteX38" fmla="*/ 96416 w 1749154"/>
              <a:gd name="connsiteY38" fmla="*/ 1361742 h 2417544"/>
              <a:gd name="connsiteX39" fmla="*/ 115270 w 1749154"/>
              <a:gd name="connsiteY39" fmla="*/ 1390022 h 2417544"/>
              <a:gd name="connsiteX40" fmla="*/ 134123 w 1749154"/>
              <a:gd name="connsiteY40" fmla="*/ 1446583 h 2417544"/>
              <a:gd name="connsiteX41" fmla="*/ 143550 w 1749154"/>
              <a:gd name="connsiteY41" fmla="*/ 1474863 h 2417544"/>
              <a:gd name="connsiteX42" fmla="*/ 162404 w 1749154"/>
              <a:gd name="connsiteY42" fmla="*/ 1503144 h 2417544"/>
              <a:gd name="connsiteX43" fmla="*/ 200111 w 1749154"/>
              <a:gd name="connsiteY43" fmla="*/ 1616266 h 2417544"/>
              <a:gd name="connsiteX44" fmla="*/ 209538 w 1749154"/>
              <a:gd name="connsiteY44" fmla="*/ 1644546 h 2417544"/>
              <a:gd name="connsiteX45" fmla="*/ 228391 w 1749154"/>
              <a:gd name="connsiteY45" fmla="*/ 1672826 h 2417544"/>
              <a:gd name="connsiteX46" fmla="*/ 237818 w 1749154"/>
              <a:gd name="connsiteY46" fmla="*/ 1701107 h 2417544"/>
              <a:gd name="connsiteX47" fmla="*/ 294379 w 1749154"/>
              <a:gd name="connsiteY47" fmla="*/ 1785948 h 2417544"/>
              <a:gd name="connsiteX48" fmla="*/ 332086 w 1749154"/>
              <a:gd name="connsiteY48" fmla="*/ 1842509 h 2417544"/>
              <a:gd name="connsiteX49" fmla="*/ 350940 w 1749154"/>
              <a:gd name="connsiteY49" fmla="*/ 1870789 h 2417544"/>
              <a:gd name="connsiteX50" fmla="*/ 379220 w 1749154"/>
              <a:gd name="connsiteY50" fmla="*/ 1889643 h 2417544"/>
              <a:gd name="connsiteX51" fmla="*/ 416927 w 1749154"/>
              <a:gd name="connsiteY51" fmla="*/ 1946204 h 2417544"/>
              <a:gd name="connsiteX52" fmla="*/ 454635 w 1749154"/>
              <a:gd name="connsiteY52" fmla="*/ 2002764 h 2417544"/>
              <a:gd name="connsiteX53" fmla="*/ 473488 w 1749154"/>
              <a:gd name="connsiteY53" fmla="*/ 2031045 h 2417544"/>
              <a:gd name="connsiteX54" fmla="*/ 501769 w 1749154"/>
              <a:gd name="connsiteY54" fmla="*/ 2049898 h 2417544"/>
              <a:gd name="connsiteX55" fmla="*/ 539476 w 1749154"/>
              <a:gd name="connsiteY55" fmla="*/ 2106459 h 2417544"/>
              <a:gd name="connsiteX56" fmla="*/ 596037 w 1749154"/>
              <a:gd name="connsiteY56" fmla="*/ 2163020 h 2417544"/>
              <a:gd name="connsiteX57" fmla="*/ 624317 w 1749154"/>
              <a:gd name="connsiteY57" fmla="*/ 2191301 h 2417544"/>
              <a:gd name="connsiteX58" fmla="*/ 652598 w 1749154"/>
              <a:gd name="connsiteY58" fmla="*/ 2210154 h 2417544"/>
              <a:gd name="connsiteX59" fmla="*/ 690305 w 1749154"/>
              <a:gd name="connsiteY59" fmla="*/ 2257288 h 2417544"/>
              <a:gd name="connsiteX60" fmla="*/ 737439 w 1749154"/>
              <a:gd name="connsiteY60" fmla="*/ 2294995 h 2417544"/>
              <a:gd name="connsiteX61" fmla="*/ 775146 w 1749154"/>
              <a:gd name="connsiteY61" fmla="*/ 2342129 h 2417544"/>
              <a:gd name="connsiteX62" fmla="*/ 803426 w 1749154"/>
              <a:gd name="connsiteY62" fmla="*/ 2360983 h 2417544"/>
              <a:gd name="connsiteX63" fmla="*/ 831707 w 1749154"/>
              <a:gd name="connsiteY63" fmla="*/ 2389263 h 2417544"/>
              <a:gd name="connsiteX64" fmla="*/ 878841 w 1749154"/>
              <a:gd name="connsiteY64"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614132 w 1749154"/>
              <a:gd name="connsiteY12" fmla="*/ 1484290 h 2417544"/>
              <a:gd name="connsiteX13" fmla="*/ 1698973 w 1749154"/>
              <a:gd name="connsiteY13" fmla="*/ 1248620 h 2417544"/>
              <a:gd name="connsiteX14" fmla="*/ 1736680 w 1749154"/>
              <a:gd name="connsiteY14" fmla="*/ 1135498 h 2417544"/>
              <a:gd name="connsiteX15" fmla="*/ 1736680 w 1749154"/>
              <a:gd name="connsiteY15" fmla="*/ 805560 h 2417544"/>
              <a:gd name="connsiteX16" fmla="*/ 1655930 w 1749154"/>
              <a:gd name="connsiteY16" fmla="*/ 561434 h 2417544"/>
              <a:gd name="connsiteX17" fmla="*/ 1604705 w 1749154"/>
              <a:gd name="connsiteY17" fmla="*/ 447342 h 2417544"/>
              <a:gd name="connsiteX18" fmla="*/ 1510437 w 1749154"/>
              <a:gd name="connsiteY18" fmla="*/ 305940 h 2417544"/>
              <a:gd name="connsiteX19" fmla="*/ 1416169 w 1749154"/>
              <a:gd name="connsiteY19" fmla="*/ 211672 h 2417544"/>
              <a:gd name="connsiteX20" fmla="*/ 1331327 w 1749154"/>
              <a:gd name="connsiteY20" fmla="*/ 155111 h 2417544"/>
              <a:gd name="connsiteX21" fmla="*/ 1246486 w 1749154"/>
              <a:gd name="connsiteY21" fmla="*/ 107977 h 2417544"/>
              <a:gd name="connsiteX22" fmla="*/ 1030259 w 1749154"/>
              <a:gd name="connsiteY22" fmla="*/ 19326 h 2417544"/>
              <a:gd name="connsiteX23" fmla="*/ 916548 w 1749154"/>
              <a:gd name="connsiteY23" fmla="*/ 4282 h 2417544"/>
              <a:gd name="connsiteX24" fmla="*/ 801236 w 1749154"/>
              <a:gd name="connsiteY24" fmla="*/ 276 h 2417544"/>
              <a:gd name="connsiteX25" fmla="*/ 688348 w 1749154"/>
              <a:gd name="connsiteY25" fmla="*/ 21970 h 2417544"/>
              <a:gd name="connsiteX26" fmla="*/ 590223 w 1749154"/>
              <a:gd name="connsiteY26" fmla="*/ 56836 h 2417544"/>
              <a:gd name="connsiteX27" fmla="*/ 426354 w 1749154"/>
              <a:gd name="connsiteY27" fmla="*/ 145684 h 2417544"/>
              <a:gd name="connsiteX28" fmla="*/ 307419 w 1749154"/>
              <a:gd name="connsiteY28" fmla="*/ 225105 h 2417544"/>
              <a:gd name="connsiteX29" fmla="*/ 209538 w 1749154"/>
              <a:gd name="connsiteY29" fmla="*/ 334220 h 2417544"/>
              <a:gd name="connsiteX30" fmla="*/ 112602 w 1749154"/>
              <a:gd name="connsiteY30" fmla="*/ 473683 h 2417544"/>
              <a:gd name="connsiteX31" fmla="*/ 58709 w 1749154"/>
              <a:gd name="connsiteY31" fmla="*/ 560463 h 2417544"/>
              <a:gd name="connsiteX32" fmla="*/ 11575 w 1749154"/>
              <a:gd name="connsiteY32" fmla="*/ 673585 h 2417544"/>
              <a:gd name="connsiteX33" fmla="*/ 1952 w 1749154"/>
              <a:gd name="connsiteY33" fmla="*/ 899671 h 2417544"/>
              <a:gd name="connsiteX34" fmla="*/ 39855 w 1749154"/>
              <a:gd name="connsiteY34" fmla="*/ 1154352 h 2417544"/>
              <a:gd name="connsiteX35" fmla="*/ 77562 w 1749154"/>
              <a:gd name="connsiteY35" fmla="*/ 1305181 h 2417544"/>
              <a:gd name="connsiteX36" fmla="*/ 86989 w 1749154"/>
              <a:gd name="connsiteY36" fmla="*/ 1333461 h 2417544"/>
              <a:gd name="connsiteX37" fmla="*/ 96416 w 1749154"/>
              <a:gd name="connsiteY37" fmla="*/ 1361742 h 2417544"/>
              <a:gd name="connsiteX38" fmla="*/ 115270 w 1749154"/>
              <a:gd name="connsiteY38" fmla="*/ 1390022 h 2417544"/>
              <a:gd name="connsiteX39" fmla="*/ 134123 w 1749154"/>
              <a:gd name="connsiteY39" fmla="*/ 1446583 h 2417544"/>
              <a:gd name="connsiteX40" fmla="*/ 143550 w 1749154"/>
              <a:gd name="connsiteY40" fmla="*/ 1474863 h 2417544"/>
              <a:gd name="connsiteX41" fmla="*/ 162404 w 1749154"/>
              <a:gd name="connsiteY41" fmla="*/ 1503144 h 2417544"/>
              <a:gd name="connsiteX42" fmla="*/ 200111 w 1749154"/>
              <a:gd name="connsiteY42" fmla="*/ 1616266 h 2417544"/>
              <a:gd name="connsiteX43" fmla="*/ 209538 w 1749154"/>
              <a:gd name="connsiteY43" fmla="*/ 1644546 h 2417544"/>
              <a:gd name="connsiteX44" fmla="*/ 228391 w 1749154"/>
              <a:gd name="connsiteY44" fmla="*/ 1672826 h 2417544"/>
              <a:gd name="connsiteX45" fmla="*/ 237818 w 1749154"/>
              <a:gd name="connsiteY45" fmla="*/ 1701107 h 2417544"/>
              <a:gd name="connsiteX46" fmla="*/ 294379 w 1749154"/>
              <a:gd name="connsiteY46" fmla="*/ 1785948 h 2417544"/>
              <a:gd name="connsiteX47" fmla="*/ 332086 w 1749154"/>
              <a:gd name="connsiteY47" fmla="*/ 1842509 h 2417544"/>
              <a:gd name="connsiteX48" fmla="*/ 350940 w 1749154"/>
              <a:gd name="connsiteY48" fmla="*/ 1870789 h 2417544"/>
              <a:gd name="connsiteX49" fmla="*/ 379220 w 1749154"/>
              <a:gd name="connsiteY49" fmla="*/ 1889643 h 2417544"/>
              <a:gd name="connsiteX50" fmla="*/ 416927 w 1749154"/>
              <a:gd name="connsiteY50" fmla="*/ 1946204 h 2417544"/>
              <a:gd name="connsiteX51" fmla="*/ 454635 w 1749154"/>
              <a:gd name="connsiteY51" fmla="*/ 2002764 h 2417544"/>
              <a:gd name="connsiteX52" fmla="*/ 473488 w 1749154"/>
              <a:gd name="connsiteY52" fmla="*/ 2031045 h 2417544"/>
              <a:gd name="connsiteX53" fmla="*/ 501769 w 1749154"/>
              <a:gd name="connsiteY53" fmla="*/ 2049898 h 2417544"/>
              <a:gd name="connsiteX54" fmla="*/ 539476 w 1749154"/>
              <a:gd name="connsiteY54" fmla="*/ 2106459 h 2417544"/>
              <a:gd name="connsiteX55" fmla="*/ 596037 w 1749154"/>
              <a:gd name="connsiteY55" fmla="*/ 2163020 h 2417544"/>
              <a:gd name="connsiteX56" fmla="*/ 624317 w 1749154"/>
              <a:gd name="connsiteY56" fmla="*/ 2191301 h 2417544"/>
              <a:gd name="connsiteX57" fmla="*/ 652598 w 1749154"/>
              <a:gd name="connsiteY57" fmla="*/ 2210154 h 2417544"/>
              <a:gd name="connsiteX58" fmla="*/ 690305 w 1749154"/>
              <a:gd name="connsiteY58" fmla="*/ 2257288 h 2417544"/>
              <a:gd name="connsiteX59" fmla="*/ 737439 w 1749154"/>
              <a:gd name="connsiteY59" fmla="*/ 2294995 h 2417544"/>
              <a:gd name="connsiteX60" fmla="*/ 775146 w 1749154"/>
              <a:gd name="connsiteY60" fmla="*/ 2342129 h 2417544"/>
              <a:gd name="connsiteX61" fmla="*/ 803426 w 1749154"/>
              <a:gd name="connsiteY61" fmla="*/ 2360983 h 2417544"/>
              <a:gd name="connsiteX62" fmla="*/ 831707 w 1749154"/>
              <a:gd name="connsiteY62" fmla="*/ 2389263 h 2417544"/>
              <a:gd name="connsiteX63" fmla="*/ 878841 w 1749154"/>
              <a:gd name="connsiteY63"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501010 w 1749154"/>
              <a:gd name="connsiteY10" fmla="*/ 1701107 h 2417544"/>
              <a:gd name="connsiteX11" fmla="*/ 1614132 w 1749154"/>
              <a:gd name="connsiteY11" fmla="*/ 1484290 h 2417544"/>
              <a:gd name="connsiteX12" fmla="*/ 1698973 w 1749154"/>
              <a:gd name="connsiteY12" fmla="*/ 1248620 h 2417544"/>
              <a:gd name="connsiteX13" fmla="*/ 1736680 w 1749154"/>
              <a:gd name="connsiteY13" fmla="*/ 1135498 h 2417544"/>
              <a:gd name="connsiteX14" fmla="*/ 1736680 w 1749154"/>
              <a:gd name="connsiteY14" fmla="*/ 805560 h 2417544"/>
              <a:gd name="connsiteX15" fmla="*/ 1655930 w 1749154"/>
              <a:gd name="connsiteY15" fmla="*/ 561434 h 2417544"/>
              <a:gd name="connsiteX16" fmla="*/ 1604705 w 1749154"/>
              <a:gd name="connsiteY16" fmla="*/ 447342 h 2417544"/>
              <a:gd name="connsiteX17" fmla="*/ 1510437 w 1749154"/>
              <a:gd name="connsiteY17" fmla="*/ 305940 h 2417544"/>
              <a:gd name="connsiteX18" fmla="*/ 1416169 w 1749154"/>
              <a:gd name="connsiteY18" fmla="*/ 211672 h 2417544"/>
              <a:gd name="connsiteX19" fmla="*/ 1331327 w 1749154"/>
              <a:gd name="connsiteY19" fmla="*/ 155111 h 2417544"/>
              <a:gd name="connsiteX20" fmla="*/ 1246486 w 1749154"/>
              <a:gd name="connsiteY20" fmla="*/ 107977 h 2417544"/>
              <a:gd name="connsiteX21" fmla="*/ 1030259 w 1749154"/>
              <a:gd name="connsiteY21" fmla="*/ 19326 h 2417544"/>
              <a:gd name="connsiteX22" fmla="*/ 916548 w 1749154"/>
              <a:gd name="connsiteY22" fmla="*/ 4282 h 2417544"/>
              <a:gd name="connsiteX23" fmla="*/ 801236 w 1749154"/>
              <a:gd name="connsiteY23" fmla="*/ 276 h 2417544"/>
              <a:gd name="connsiteX24" fmla="*/ 688348 w 1749154"/>
              <a:gd name="connsiteY24" fmla="*/ 21970 h 2417544"/>
              <a:gd name="connsiteX25" fmla="*/ 590223 w 1749154"/>
              <a:gd name="connsiteY25" fmla="*/ 56836 h 2417544"/>
              <a:gd name="connsiteX26" fmla="*/ 426354 w 1749154"/>
              <a:gd name="connsiteY26" fmla="*/ 145684 h 2417544"/>
              <a:gd name="connsiteX27" fmla="*/ 307419 w 1749154"/>
              <a:gd name="connsiteY27" fmla="*/ 225105 h 2417544"/>
              <a:gd name="connsiteX28" fmla="*/ 209538 w 1749154"/>
              <a:gd name="connsiteY28" fmla="*/ 334220 h 2417544"/>
              <a:gd name="connsiteX29" fmla="*/ 112602 w 1749154"/>
              <a:gd name="connsiteY29" fmla="*/ 473683 h 2417544"/>
              <a:gd name="connsiteX30" fmla="*/ 58709 w 1749154"/>
              <a:gd name="connsiteY30" fmla="*/ 560463 h 2417544"/>
              <a:gd name="connsiteX31" fmla="*/ 11575 w 1749154"/>
              <a:gd name="connsiteY31" fmla="*/ 673585 h 2417544"/>
              <a:gd name="connsiteX32" fmla="*/ 1952 w 1749154"/>
              <a:gd name="connsiteY32" fmla="*/ 899671 h 2417544"/>
              <a:gd name="connsiteX33" fmla="*/ 39855 w 1749154"/>
              <a:gd name="connsiteY33" fmla="*/ 1154352 h 2417544"/>
              <a:gd name="connsiteX34" fmla="*/ 77562 w 1749154"/>
              <a:gd name="connsiteY34" fmla="*/ 1305181 h 2417544"/>
              <a:gd name="connsiteX35" fmla="*/ 86989 w 1749154"/>
              <a:gd name="connsiteY35" fmla="*/ 1333461 h 2417544"/>
              <a:gd name="connsiteX36" fmla="*/ 96416 w 1749154"/>
              <a:gd name="connsiteY36" fmla="*/ 1361742 h 2417544"/>
              <a:gd name="connsiteX37" fmla="*/ 115270 w 1749154"/>
              <a:gd name="connsiteY37" fmla="*/ 1390022 h 2417544"/>
              <a:gd name="connsiteX38" fmla="*/ 134123 w 1749154"/>
              <a:gd name="connsiteY38" fmla="*/ 1446583 h 2417544"/>
              <a:gd name="connsiteX39" fmla="*/ 143550 w 1749154"/>
              <a:gd name="connsiteY39" fmla="*/ 1474863 h 2417544"/>
              <a:gd name="connsiteX40" fmla="*/ 162404 w 1749154"/>
              <a:gd name="connsiteY40" fmla="*/ 1503144 h 2417544"/>
              <a:gd name="connsiteX41" fmla="*/ 200111 w 1749154"/>
              <a:gd name="connsiteY41" fmla="*/ 1616266 h 2417544"/>
              <a:gd name="connsiteX42" fmla="*/ 209538 w 1749154"/>
              <a:gd name="connsiteY42" fmla="*/ 1644546 h 2417544"/>
              <a:gd name="connsiteX43" fmla="*/ 228391 w 1749154"/>
              <a:gd name="connsiteY43" fmla="*/ 1672826 h 2417544"/>
              <a:gd name="connsiteX44" fmla="*/ 237818 w 1749154"/>
              <a:gd name="connsiteY44" fmla="*/ 1701107 h 2417544"/>
              <a:gd name="connsiteX45" fmla="*/ 294379 w 1749154"/>
              <a:gd name="connsiteY45" fmla="*/ 1785948 h 2417544"/>
              <a:gd name="connsiteX46" fmla="*/ 332086 w 1749154"/>
              <a:gd name="connsiteY46" fmla="*/ 1842509 h 2417544"/>
              <a:gd name="connsiteX47" fmla="*/ 350940 w 1749154"/>
              <a:gd name="connsiteY47" fmla="*/ 1870789 h 2417544"/>
              <a:gd name="connsiteX48" fmla="*/ 379220 w 1749154"/>
              <a:gd name="connsiteY48" fmla="*/ 1889643 h 2417544"/>
              <a:gd name="connsiteX49" fmla="*/ 416927 w 1749154"/>
              <a:gd name="connsiteY49" fmla="*/ 1946204 h 2417544"/>
              <a:gd name="connsiteX50" fmla="*/ 454635 w 1749154"/>
              <a:gd name="connsiteY50" fmla="*/ 2002764 h 2417544"/>
              <a:gd name="connsiteX51" fmla="*/ 473488 w 1749154"/>
              <a:gd name="connsiteY51" fmla="*/ 2031045 h 2417544"/>
              <a:gd name="connsiteX52" fmla="*/ 501769 w 1749154"/>
              <a:gd name="connsiteY52" fmla="*/ 2049898 h 2417544"/>
              <a:gd name="connsiteX53" fmla="*/ 539476 w 1749154"/>
              <a:gd name="connsiteY53" fmla="*/ 2106459 h 2417544"/>
              <a:gd name="connsiteX54" fmla="*/ 596037 w 1749154"/>
              <a:gd name="connsiteY54" fmla="*/ 2163020 h 2417544"/>
              <a:gd name="connsiteX55" fmla="*/ 624317 w 1749154"/>
              <a:gd name="connsiteY55" fmla="*/ 2191301 h 2417544"/>
              <a:gd name="connsiteX56" fmla="*/ 652598 w 1749154"/>
              <a:gd name="connsiteY56" fmla="*/ 2210154 h 2417544"/>
              <a:gd name="connsiteX57" fmla="*/ 690305 w 1749154"/>
              <a:gd name="connsiteY57" fmla="*/ 2257288 h 2417544"/>
              <a:gd name="connsiteX58" fmla="*/ 737439 w 1749154"/>
              <a:gd name="connsiteY58" fmla="*/ 2294995 h 2417544"/>
              <a:gd name="connsiteX59" fmla="*/ 775146 w 1749154"/>
              <a:gd name="connsiteY59" fmla="*/ 2342129 h 2417544"/>
              <a:gd name="connsiteX60" fmla="*/ 803426 w 1749154"/>
              <a:gd name="connsiteY60" fmla="*/ 2360983 h 2417544"/>
              <a:gd name="connsiteX61" fmla="*/ 831707 w 1749154"/>
              <a:gd name="connsiteY61" fmla="*/ 2389263 h 2417544"/>
              <a:gd name="connsiteX62" fmla="*/ 878841 w 1749154"/>
              <a:gd name="connsiteY62"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40754 w 1749154"/>
              <a:gd name="connsiteY7" fmla="*/ 1974484 h 2417544"/>
              <a:gd name="connsiteX8" fmla="*/ 1410945 w 1749154"/>
              <a:gd name="connsiteY8" fmla="*/ 1866783 h 2417544"/>
              <a:gd name="connsiteX9" fmla="*/ 1501010 w 1749154"/>
              <a:gd name="connsiteY9" fmla="*/ 1701107 h 2417544"/>
              <a:gd name="connsiteX10" fmla="*/ 1614132 w 1749154"/>
              <a:gd name="connsiteY10" fmla="*/ 1484290 h 2417544"/>
              <a:gd name="connsiteX11" fmla="*/ 1698973 w 1749154"/>
              <a:gd name="connsiteY11" fmla="*/ 1248620 h 2417544"/>
              <a:gd name="connsiteX12" fmla="*/ 1736680 w 1749154"/>
              <a:gd name="connsiteY12" fmla="*/ 1135498 h 2417544"/>
              <a:gd name="connsiteX13" fmla="*/ 1736680 w 1749154"/>
              <a:gd name="connsiteY13" fmla="*/ 805560 h 2417544"/>
              <a:gd name="connsiteX14" fmla="*/ 1655930 w 1749154"/>
              <a:gd name="connsiteY14" fmla="*/ 561434 h 2417544"/>
              <a:gd name="connsiteX15" fmla="*/ 1604705 w 1749154"/>
              <a:gd name="connsiteY15" fmla="*/ 447342 h 2417544"/>
              <a:gd name="connsiteX16" fmla="*/ 1510437 w 1749154"/>
              <a:gd name="connsiteY16" fmla="*/ 305940 h 2417544"/>
              <a:gd name="connsiteX17" fmla="*/ 1416169 w 1749154"/>
              <a:gd name="connsiteY17" fmla="*/ 211672 h 2417544"/>
              <a:gd name="connsiteX18" fmla="*/ 1331327 w 1749154"/>
              <a:gd name="connsiteY18" fmla="*/ 155111 h 2417544"/>
              <a:gd name="connsiteX19" fmla="*/ 1246486 w 1749154"/>
              <a:gd name="connsiteY19" fmla="*/ 107977 h 2417544"/>
              <a:gd name="connsiteX20" fmla="*/ 1030259 w 1749154"/>
              <a:gd name="connsiteY20" fmla="*/ 19326 h 2417544"/>
              <a:gd name="connsiteX21" fmla="*/ 916548 w 1749154"/>
              <a:gd name="connsiteY21" fmla="*/ 4282 h 2417544"/>
              <a:gd name="connsiteX22" fmla="*/ 801236 w 1749154"/>
              <a:gd name="connsiteY22" fmla="*/ 276 h 2417544"/>
              <a:gd name="connsiteX23" fmla="*/ 688348 w 1749154"/>
              <a:gd name="connsiteY23" fmla="*/ 21970 h 2417544"/>
              <a:gd name="connsiteX24" fmla="*/ 590223 w 1749154"/>
              <a:gd name="connsiteY24" fmla="*/ 56836 h 2417544"/>
              <a:gd name="connsiteX25" fmla="*/ 426354 w 1749154"/>
              <a:gd name="connsiteY25" fmla="*/ 145684 h 2417544"/>
              <a:gd name="connsiteX26" fmla="*/ 307419 w 1749154"/>
              <a:gd name="connsiteY26" fmla="*/ 225105 h 2417544"/>
              <a:gd name="connsiteX27" fmla="*/ 209538 w 1749154"/>
              <a:gd name="connsiteY27" fmla="*/ 334220 h 2417544"/>
              <a:gd name="connsiteX28" fmla="*/ 112602 w 1749154"/>
              <a:gd name="connsiteY28" fmla="*/ 473683 h 2417544"/>
              <a:gd name="connsiteX29" fmla="*/ 58709 w 1749154"/>
              <a:gd name="connsiteY29" fmla="*/ 560463 h 2417544"/>
              <a:gd name="connsiteX30" fmla="*/ 11575 w 1749154"/>
              <a:gd name="connsiteY30" fmla="*/ 673585 h 2417544"/>
              <a:gd name="connsiteX31" fmla="*/ 1952 w 1749154"/>
              <a:gd name="connsiteY31" fmla="*/ 899671 h 2417544"/>
              <a:gd name="connsiteX32" fmla="*/ 39855 w 1749154"/>
              <a:gd name="connsiteY32" fmla="*/ 1154352 h 2417544"/>
              <a:gd name="connsiteX33" fmla="*/ 77562 w 1749154"/>
              <a:gd name="connsiteY33" fmla="*/ 1305181 h 2417544"/>
              <a:gd name="connsiteX34" fmla="*/ 86989 w 1749154"/>
              <a:gd name="connsiteY34" fmla="*/ 1333461 h 2417544"/>
              <a:gd name="connsiteX35" fmla="*/ 96416 w 1749154"/>
              <a:gd name="connsiteY35" fmla="*/ 1361742 h 2417544"/>
              <a:gd name="connsiteX36" fmla="*/ 115270 w 1749154"/>
              <a:gd name="connsiteY36" fmla="*/ 1390022 h 2417544"/>
              <a:gd name="connsiteX37" fmla="*/ 134123 w 1749154"/>
              <a:gd name="connsiteY37" fmla="*/ 1446583 h 2417544"/>
              <a:gd name="connsiteX38" fmla="*/ 143550 w 1749154"/>
              <a:gd name="connsiteY38" fmla="*/ 1474863 h 2417544"/>
              <a:gd name="connsiteX39" fmla="*/ 162404 w 1749154"/>
              <a:gd name="connsiteY39" fmla="*/ 1503144 h 2417544"/>
              <a:gd name="connsiteX40" fmla="*/ 200111 w 1749154"/>
              <a:gd name="connsiteY40" fmla="*/ 1616266 h 2417544"/>
              <a:gd name="connsiteX41" fmla="*/ 209538 w 1749154"/>
              <a:gd name="connsiteY41" fmla="*/ 1644546 h 2417544"/>
              <a:gd name="connsiteX42" fmla="*/ 228391 w 1749154"/>
              <a:gd name="connsiteY42" fmla="*/ 1672826 h 2417544"/>
              <a:gd name="connsiteX43" fmla="*/ 237818 w 1749154"/>
              <a:gd name="connsiteY43" fmla="*/ 1701107 h 2417544"/>
              <a:gd name="connsiteX44" fmla="*/ 294379 w 1749154"/>
              <a:gd name="connsiteY44" fmla="*/ 1785948 h 2417544"/>
              <a:gd name="connsiteX45" fmla="*/ 332086 w 1749154"/>
              <a:gd name="connsiteY45" fmla="*/ 1842509 h 2417544"/>
              <a:gd name="connsiteX46" fmla="*/ 350940 w 1749154"/>
              <a:gd name="connsiteY46" fmla="*/ 1870789 h 2417544"/>
              <a:gd name="connsiteX47" fmla="*/ 379220 w 1749154"/>
              <a:gd name="connsiteY47" fmla="*/ 1889643 h 2417544"/>
              <a:gd name="connsiteX48" fmla="*/ 416927 w 1749154"/>
              <a:gd name="connsiteY48" fmla="*/ 1946204 h 2417544"/>
              <a:gd name="connsiteX49" fmla="*/ 454635 w 1749154"/>
              <a:gd name="connsiteY49" fmla="*/ 2002764 h 2417544"/>
              <a:gd name="connsiteX50" fmla="*/ 473488 w 1749154"/>
              <a:gd name="connsiteY50" fmla="*/ 2031045 h 2417544"/>
              <a:gd name="connsiteX51" fmla="*/ 501769 w 1749154"/>
              <a:gd name="connsiteY51" fmla="*/ 2049898 h 2417544"/>
              <a:gd name="connsiteX52" fmla="*/ 539476 w 1749154"/>
              <a:gd name="connsiteY52" fmla="*/ 2106459 h 2417544"/>
              <a:gd name="connsiteX53" fmla="*/ 596037 w 1749154"/>
              <a:gd name="connsiteY53" fmla="*/ 2163020 h 2417544"/>
              <a:gd name="connsiteX54" fmla="*/ 624317 w 1749154"/>
              <a:gd name="connsiteY54" fmla="*/ 2191301 h 2417544"/>
              <a:gd name="connsiteX55" fmla="*/ 652598 w 1749154"/>
              <a:gd name="connsiteY55" fmla="*/ 2210154 h 2417544"/>
              <a:gd name="connsiteX56" fmla="*/ 690305 w 1749154"/>
              <a:gd name="connsiteY56" fmla="*/ 2257288 h 2417544"/>
              <a:gd name="connsiteX57" fmla="*/ 737439 w 1749154"/>
              <a:gd name="connsiteY57" fmla="*/ 2294995 h 2417544"/>
              <a:gd name="connsiteX58" fmla="*/ 775146 w 1749154"/>
              <a:gd name="connsiteY58" fmla="*/ 2342129 h 2417544"/>
              <a:gd name="connsiteX59" fmla="*/ 803426 w 1749154"/>
              <a:gd name="connsiteY59" fmla="*/ 2360983 h 2417544"/>
              <a:gd name="connsiteX60" fmla="*/ 831707 w 1749154"/>
              <a:gd name="connsiteY60" fmla="*/ 2389263 h 2417544"/>
              <a:gd name="connsiteX61" fmla="*/ 878841 w 1749154"/>
              <a:gd name="connsiteY61"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340754 w 1749154"/>
              <a:gd name="connsiteY6" fmla="*/ 1974484 h 2417544"/>
              <a:gd name="connsiteX7" fmla="*/ 1410945 w 1749154"/>
              <a:gd name="connsiteY7" fmla="*/ 1866783 h 2417544"/>
              <a:gd name="connsiteX8" fmla="*/ 1501010 w 1749154"/>
              <a:gd name="connsiteY8" fmla="*/ 1701107 h 2417544"/>
              <a:gd name="connsiteX9" fmla="*/ 1614132 w 1749154"/>
              <a:gd name="connsiteY9" fmla="*/ 1484290 h 2417544"/>
              <a:gd name="connsiteX10" fmla="*/ 1698973 w 1749154"/>
              <a:gd name="connsiteY10" fmla="*/ 1248620 h 2417544"/>
              <a:gd name="connsiteX11" fmla="*/ 1736680 w 1749154"/>
              <a:gd name="connsiteY11" fmla="*/ 1135498 h 2417544"/>
              <a:gd name="connsiteX12" fmla="*/ 1736680 w 1749154"/>
              <a:gd name="connsiteY12" fmla="*/ 805560 h 2417544"/>
              <a:gd name="connsiteX13" fmla="*/ 1655930 w 1749154"/>
              <a:gd name="connsiteY13" fmla="*/ 561434 h 2417544"/>
              <a:gd name="connsiteX14" fmla="*/ 1604705 w 1749154"/>
              <a:gd name="connsiteY14" fmla="*/ 447342 h 2417544"/>
              <a:gd name="connsiteX15" fmla="*/ 1510437 w 1749154"/>
              <a:gd name="connsiteY15" fmla="*/ 305940 h 2417544"/>
              <a:gd name="connsiteX16" fmla="*/ 1416169 w 1749154"/>
              <a:gd name="connsiteY16" fmla="*/ 211672 h 2417544"/>
              <a:gd name="connsiteX17" fmla="*/ 1331327 w 1749154"/>
              <a:gd name="connsiteY17" fmla="*/ 155111 h 2417544"/>
              <a:gd name="connsiteX18" fmla="*/ 1246486 w 1749154"/>
              <a:gd name="connsiteY18" fmla="*/ 107977 h 2417544"/>
              <a:gd name="connsiteX19" fmla="*/ 1030259 w 1749154"/>
              <a:gd name="connsiteY19" fmla="*/ 19326 h 2417544"/>
              <a:gd name="connsiteX20" fmla="*/ 916548 w 1749154"/>
              <a:gd name="connsiteY20" fmla="*/ 4282 h 2417544"/>
              <a:gd name="connsiteX21" fmla="*/ 801236 w 1749154"/>
              <a:gd name="connsiteY21" fmla="*/ 276 h 2417544"/>
              <a:gd name="connsiteX22" fmla="*/ 688348 w 1749154"/>
              <a:gd name="connsiteY22" fmla="*/ 21970 h 2417544"/>
              <a:gd name="connsiteX23" fmla="*/ 590223 w 1749154"/>
              <a:gd name="connsiteY23" fmla="*/ 56836 h 2417544"/>
              <a:gd name="connsiteX24" fmla="*/ 426354 w 1749154"/>
              <a:gd name="connsiteY24" fmla="*/ 145684 h 2417544"/>
              <a:gd name="connsiteX25" fmla="*/ 307419 w 1749154"/>
              <a:gd name="connsiteY25" fmla="*/ 225105 h 2417544"/>
              <a:gd name="connsiteX26" fmla="*/ 209538 w 1749154"/>
              <a:gd name="connsiteY26" fmla="*/ 334220 h 2417544"/>
              <a:gd name="connsiteX27" fmla="*/ 112602 w 1749154"/>
              <a:gd name="connsiteY27" fmla="*/ 473683 h 2417544"/>
              <a:gd name="connsiteX28" fmla="*/ 58709 w 1749154"/>
              <a:gd name="connsiteY28" fmla="*/ 560463 h 2417544"/>
              <a:gd name="connsiteX29" fmla="*/ 11575 w 1749154"/>
              <a:gd name="connsiteY29" fmla="*/ 673585 h 2417544"/>
              <a:gd name="connsiteX30" fmla="*/ 1952 w 1749154"/>
              <a:gd name="connsiteY30" fmla="*/ 899671 h 2417544"/>
              <a:gd name="connsiteX31" fmla="*/ 39855 w 1749154"/>
              <a:gd name="connsiteY31" fmla="*/ 1154352 h 2417544"/>
              <a:gd name="connsiteX32" fmla="*/ 77562 w 1749154"/>
              <a:gd name="connsiteY32" fmla="*/ 1305181 h 2417544"/>
              <a:gd name="connsiteX33" fmla="*/ 86989 w 1749154"/>
              <a:gd name="connsiteY33" fmla="*/ 1333461 h 2417544"/>
              <a:gd name="connsiteX34" fmla="*/ 96416 w 1749154"/>
              <a:gd name="connsiteY34" fmla="*/ 1361742 h 2417544"/>
              <a:gd name="connsiteX35" fmla="*/ 115270 w 1749154"/>
              <a:gd name="connsiteY35" fmla="*/ 1390022 h 2417544"/>
              <a:gd name="connsiteX36" fmla="*/ 134123 w 1749154"/>
              <a:gd name="connsiteY36" fmla="*/ 1446583 h 2417544"/>
              <a:gd name="connsiteX37" fmla="*/ 143550 w 1749154"/>
              <a:gd name="connsiteY37" fmla="*/ 1474863 h 2417544"/>
              <a:gd name="connsiteX38" fmla="*/ 162404 w 1749154"/>
              <a:gd name="connsiteY38" fmla="*/ 1503144 h 2417544"/>
              <a:gd name="connsiteX39" fmla="*/ 200111 w 1749154"/>
              <a:gd name="connsiteY39" fmla="*/ 1616266 h 2417544"/>
              <a:gd name="connsiteX40" fmla="*/ 209538 w 1749154"/>
              <a:gd name="connsiteY40" fmla="*/ 1644546 h 2417544"/>
              <a:gd name="connsiteX41" fmla="*/ 228391 w 1749154"/>
              <a:gd name="connsiteY41" fmla="*/ 1672826 h 2417544"/>
              <a:gd name="connsiteX42" fmla="*/ 237818 w 1749154"/>
              <a:gd name="connsiteY42" fmla="*/ 1701107 h 2417544"/>
              <a:gd name="connsiteX43" fmla="*/ 294379 w 1749154"/>
              <a:gd name="connsiteY43" fmla="*/ 1785948 h 2417544"/>
              <a:gd name="connsiteX44" fmla="*/ 332086 w 1749154"/>
              <a:gd name="connsiteY44" fmla="*/ 1842509 h 2417544"/>
              <a:gd name="connsiteX45" fmla="*/ 350940 w 1749154"/>
              <a:gd name="connsiteY45" fmla="*/ 1870789 h 2417544"/>
              <a:gd name="connsiteX46" fmla="*/ 379220 w 1749154"/>
              <a:gd name="connsiteY46" fmla="*/ 1889643 h 2417544"/>
              <a:gd name="connsiteX47" fmla="*/ 416927 w 1749154"/>
              <a:gd name="connsiteY47" fmla="*/ 1946204 h 2417544"/>
              <a:gd name="connsiteX48" fmla="*/ 454635 w 1749154"/>
              <a:gd name="connsiteY48" fmla="*/ 2002764 h 2417544"/>
              <a:gd name="connsiteX49" fmla="*/ 473488 w 1749154"/>
              <a:gd name="connsiteY49" fmla="*/ 2031045 h 2417544"/>
              <a:gd name="connsiteX50" fmla="*/ 501769 w 1749154"/>
              <a:gd name="connsiteY50" fmla="*/ 2049898 h 2417544"/>
              <a:gd name="connsiteX51" fmla="*/ 539476 w 1749154"/>
              <a:gd name="connsiteY51" fmla="*/ 2106459 h 2417544"/>
              <a:gd name="connsiteX52" fmla="*/ 596037 w 1749154"/>
              <a:gd name="connsiteY52" fmla="*/ 2163020 h 2417544"/>
              <a:gd name="connsiteX53" fmla="*/ 624317 w 1749154"/>
              <a:gd name="connsiteY53" fmla="*/ 2191301 h 2417544"/>
              <a:gd name="connsiteX54" fmla="*/ 652598 w 1749154"/>
              <a:gd name="connsiteY54" fmla="*/ 2210154 h 2417544"/>
              <a:gd name="connsiteX55" fmla="*/ 690305 w 1749154"/>
              <a:gd name="connsiteY55" fmla="*/ 2257288 h 2417544"/>
              <a:gd name="connsiteX56" fmla="*/ 737439 w 1749154"/>
              <a:gd name="connsiteY56" fmla="*/ 2294995 h 2417544"/>
              <a:gd name="connsiteX57" fmla="*/ 775146 w 1749154"/>
              <a:gd name="connsiteY57" fmla="*/ 2342129 h 2417544"/>
              <a:gd name="connsiteX58" fmla="*/ 803426 w 1749154"/>
              <a:gd name="connsiteY58" fmla="*/ 2360983 h 2417544"/>
              <a:gd name="connsiteX59" fmla="*/ 831707 w 1749154"/>
              <a:gd name="connsiteY59" fmla="*/ 2389263 h 2417544"/>
              <a:gd name="connsiteX60" fmla="*/ 878841 w 1749154"/>
              <a:gd name="connsiteY60"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99352 w 1749154"/>
              <a:gd name="connsiteY4" fmla="*/ 2115886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690305 w 1749154"/>
              <a:gd name="connsiteY54" fmla="*/ 2257288 h 2417544"/>
              <a:gd name="connsiteX55" fmla="*/ 737439 w 1749154"/>
              <a:gd name="connsiteY55" fmla="*/ 2294995 h 2417544"/>
              <a:gd name="connsiteX56" fmla="*/ 775146 w 1749154"/>
              <a:gd name="connsiteY56" fmla="*/ 2342129 h 2417544"/>
              <a:gd name="connsiteX57" fmla="*/ 803426 w 1749154"/>
              <a:gd name="connsiteY57" fmla="*/ 2360983 h 2417544"/>
              <a:gd name="connsiteX58" fmla="*/ 831707 w 1749154"/>
              <a:gd name="connsiteY58" fmla="*/ 2389263 h 2417544"/>
              <a:gd name="connsiteX59" fmla="*/ 878841 w 1749154"/>
              <a:gd name="connsiteY59"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690305 w 1749154"/>
              <a:gd name="connsiteY54" fmla="*/ 2257288 h 2417544"/>
              <a:gd name="connsiteX55" fmla="*/ 737439 w 1749154"/>
              <a:gd name="connsiteY55" fmla="*/ 2294995 h 2417544"/>
              <a:gd name="connsiteX56" fmla="*/ 775146 w 1749154"/>
              <a:gd name="connsiteY56" fmla="*/ 2342129 h 2417544"/>
              <a:gd name="connsiteX57" fmla="*/ 803426 w 1749154"/>
              <a:gd name="connsiteY57" fmla="*/ 2360983 h 2417544"/>
              <a:gd name="connsiteX58" fmla="*/ 831707 w 1749154"/>
              <a:gd name="connsiteY58" fmla="*/ 2389263 h 2417544"/>
              <a:gd name="connsiteX59" fmla="*/ 878841 w 1749154"/>
              <a:gd name="connsiteY59"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690305 w 1749154"/>
              <a:gd name="connsiteY54" fmla="*/ 2257288 h 2417544"/>
              <a:gd name="connsiteX55" fmla="*/ 737439 w 1749154"/>
              <a:gd name="connsiteY55" fmla="*/ 2294995 h 2417544"/>
              <a:gd name="connsiteX56" fmla="*/ 803426 w 1749154"/>
              <a:gd name="connsiteY56" fmla="*/ 2360983 h 2417544"/>
              <a:gd name="connsiteX57" fmla="*/ 831707 w 1749154"/>
              <a:gd name="connsiteY57" fmla="*/ 2389263 h 2417544"/>
              <a:gd name="connsiteX58" fmla="*/ 878841 w 1749154"/>
              <a:gd name="connsiteY58"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737439 w 1749154"/>
              <a:gd name="connsiteY54" fmla="*/ 2294995 h 2417544"/>
              <a:gd name="connsiteX55" fmla="*/ 803426 w 1749154"/>
              <a:gd name="connsiteY55" fmla="*/ 2360983 h 2417544"/>
              <a:gd name="connsiteX56" fmla="*/ 831707 w 1749154"/>
              <a:gd name="connsiteY56" fmla="*/ 2389263 h 2417544"/>
              <a:gd name="connsiteX57" fmla="*/ 878841 w 1749154"/>
              <a:gd name="connsiteY57"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52598 w 1749154"/>
              <a:gd name="connsiteY52" fmla="*/ 2210154 h 2417544"/>
              <a:gd name="connsiteX53" fmla="*/ 737439 w 1749154"/>
              <a:gd name="connsiteY53" fmla="*/ 2294995 h 2417544"/>
              <a:gd name="connsiteX54" fmla="*/ 803426 w 1749154"/>
              <a:gd name="connsiteY54" fmla="*/ 2360983 h 2417544"/>
              <a:gd name="connsiteX55" fmla="*/ 831707 w 1749154"/>
              <a:gd name="connsiteY55" fmla="*/ 2389263 h 2417544"/>
              <a:gd name="connsiteX56" fmla="*/ 878841 w 1749154"/>
              <a:gd name="connsiteY56"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652598 w 1749154"/>
              <a:gd name="connsiteY51" fmla="*/ 2210154 h 2417544"/>
              <a:gd name="connsiteX52" fmla="*/ 737439 w 1749154"/>
              <a:gd name="connsiteY52" fmla="*/ 2294995 h 2417544"/>
              <a:gd name="connsiteX53" fmla="*/ 803426 w 1749154"/>
              <a:gd name="connsiteY53" fmla="*/ 2360983 h 2417544"/>
              <a:gd name="connsiteX54" fmla="*/ 831707 w 1749154"/>
              <a:gd name="connsiteY54" fmla="*/ 2389263 h 2417544"/>
              <a:gd name="connsiteX55" fmla="*/ 878841 w 1749154"/>
              <a:gd name="connsiteY55"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652598 w 1749154"/>
              <a:gd name="connsiteY51" fmla="*/ 2210154 h 2417544"/>
              <a:gd name="connsiteX52" fmla="*/ 737439 w 1749154"/>
              <a:gd name="connsiteY52" fmla="*/ 2294995 h 2417544"/>
              <a:gd name="connsiteX53" fmla="*/ 831707 w 1749154"/>
              <a:gd name="connsiteY53" fmla="*/ 2389263 h 2417544"/>
              <a:gd name="connsiteX54" fmla="*/ 878841 w 1749154"/>
              <a:gd name="connsiteY54"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652598 w 1749154"/>
              <a:gd name="connsiteY51" fmla="*/ 2210154 h 2417544"/>
              <a:gd name="connsiteX52" fmla="*/ 737439 w 1749154"/>
              <a:gd name="connsiteY52" fmla="*/ 2294995 h 2417544"/>
              <a:gd name="connsiteX53" fmla="*/ 878841 w 1749154"/>
              <a:gd name="connsiteY53"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16927 w 1749154"/>
              <a:gd name="connsiteY45" fmla="*/ 1946204 h 2417544"/>
              <a:gd name="connsiteX46" fmla="*/ 454635 w 1749154"/>
              <a:gd name="connsiteY46" fmla="*/ 2002764 h 2417544"/>
              <a:gd name="connsiteX47" fmla="*/ 473488 w 1749154"/>
              <a:gd name="connsiteY47" fmla="*/ 2031045 h 2417544"/>
              <a:gd name="connsiteX48" fmla="*/ 501769 w 1749154"/>
              <a:gd name="connsiteY48" fmla="*/ 2049898 h 2417544"/>
              <a:gd name="connsiteX49" fmla="*/ 539476 w 1749154"/>
              <a:gd name="connsiteY49" fmla="*/ 2106459 h 2417544"/>
              <a:gd name="connsiteX50" fmla="*/ 652598 w 1749154"/>
              <a:gd name="connsiteY50" fmla="*/ 2210154 h 2417544"/>
              <a:gd name="connsiteX51" fmla="*/ 737439 w 1749154"/>
              <a:gd name="connsiteY51" fmla="*/ 2294995 h 2417544"/>
              <a:gd name="connsiteX52" fmla="*/ 878841 w 1749154"/>
              <a:gd name="connsiteY52"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16927 w 1749154"/>
              <a:gd name="connsiteY45" fmla="*/ 1946204 h 2417544"/>
              <a:gd name="connsiteX46" fmla="*/ 454635 w 1749154"/>
              <a:gd name="connsiteY46" fmla="*/ 2002764 h 2417544"/>
              <a:gd name="connsiteX47" fmla="*/ 501769 w 1749154"/>
              <a:gd name="connsiteY47" fmla="*/ 2049898 h 2417544"/>
              <a:gd name="connsiteX48" fmla="*/ 539476 w 1749154"/>
              <a:gd name="connsiteY48" fmla="*/ 2106459 h 2417544"/>
              <a:gd name="connsiteX49" fmla="*/ 652598 w 1749154"/>
              <a:gd name="connsiteY49" fmla="*/ 2210154 h 2417544"/>
              <a:gd name="connsiteX50" fmla="*/ 737439 w 1749154"/>
              <a:gd name="connsiteY50" fmla="*/ 2294995 h 2417544"/>
              <a:gd name="connsiteX51" fmla="*/ 878841 w 1749154"/>
              <a:gd name="connsiteY51"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16927 w 1749154"/>
              <a:gd name="connsiteY45" fmla="*/ 1946204 h 2417544"/>
              <a:gd name="connsiteX46" fmla="*/ 454635 w 1749154"/>
              <a:gd name="connsiteY46" fmla="*/ 2002764 h 2417544"/>
              <a:gd name="connsiteX47" fmla="*/ 539476 w 1749154"/>
              <a:gd name="connsiteY47" fmla="*/ 2106459 h 2417544"/>
              <a:gd name="connsiteX48" fmla="*/ 652598 w 1749154"/>
              <a:gd name="connsiteY48" fmla="*/ 2210154 h 2417544"/>
              <a:gd name="connsiteX49" fmla="*/ 737439 w 1749154"/>
              <a:gd name="connsiteY49" fmla="*/ 2294995 h 2417544"/>
              <a:gd name="connsiteX50" fmla="*/ 878841 w 1749154"/>
              <a:gd name="connsiteY50"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54635 w 1749154"/>
              <a:gd name="connsiteY45" fmla="*/ 2002764 h 2417544"/>
              <a:gd name="connsiteX46" fmla="*/ 539476 w 1749154"/>
              <a:gd name="connsiteY46" fmla="*/ 2106459 h 2417544"/>
              <a:gd name="connsiteX47" fmla="*/ 652598 w 1749154"/>
              <a:gd name="connsiteY47" fmla="*/ 2210154 h 2417544"/>
              <a:gd name="connsiteX48" fmla="*/ 737439 w 1749154"/>
              <a:gd name="connsiteY48" fmla="*/ 2294995 h 2417544"/>
              <a:gd name="connsiteX49" fmla="*/ 878841 w 1749154"/>
              <a:gd name="connsiteY49"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454635 w 1749154"/>
              <a:gd name="connsiteY44" fmla="*/ 2002764 h 2417544"/>
              <a:gd name="connsiteX45" fmla="*/ 539476 w 1749154"/>
              <a:gd name="connsiteY45" fmla="*/ 2106459 h 2417544"/>
              <a:gd name="connsiteX46" fmla="*/ 652598 w 1749154"/>
              <a:gd name="connsiteY46" fmla="*/ 2210154 h 2417544"/>
              <a:gd name="connsiteX47" fmla="*/ 737439 w 1749154"/>
              <a:gd name="connsiteY47" fmla="*/ 2294995 h 2417544"/>
              <a:gd name="connsiteX48" fmla="*/ 878841 w 1749154"/>
              <a:gd name="connsiteY48"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50940 w 1749154"/>
              <a:gd name="connsiteY42" fmla="*/ 1870789 h 2417544"/>
              <a:gd name="connsiteX43" fmla="*/ 454635 w 1749154"/>
              <a:gd name="connsiteY43" fmla="*/ 2002764 h 2417544"/>
              <a:gd name="connsiteX44" fmla="*/ 539476 w 1749154"/>
              <a:gd name="connsiteY44" fmla="*/ 2106459 h 2417544"/>
              <a:gd name="connsiteX45" fmla="*/ 652598 w 1749154"/>
              <a:gd name="connsiteY45" fmla="*/ 2210154 h 2417544"/>
              <a:gd name="connsiteX46" fmla="*/ 737439 w 1749154"/>
              <a:gd name="connsiteY46" fmla="*/ 2294995 h 2417544"/>
              <a:gd name="connsiteX47" fmla="*/ 878841 w 1749154"/>
              <a:gd name="connsiteY47"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350940 w 1749154"/>
              <a:gd name="connsiteY41" fmla="*/ 1870789 h 2417544"/>
              <a:gd name="connsiteX42" fmla="*/ 454635 w 1749154"/>
              <a:gd name="connsiteY42" fmla="*/ 2002764 h 2417544"/>
              <a:gd name="connsiteX43" fmla="*/ 539476 w 1749154"/>
              <a:gd name="connsiteY43" fmla="*/ 2106459 h 2417544"/>
              <a:gd name="connsiteX44" fmla="*/ 652598 w 1749154"/>
              <a:gd name="connsiteY44" fmla="*/ 2210154 h 2417544"/>
              <a:gd name="connsiteX45" fmla="*/ 737439 w 1749154"/>
              <a:gd name="connsiteY45" fmla="*/ 2294995 h 2417544"/>
              <a:gd name="connsiteX46" fmla="*/ 878841 w 1749154"/>
              <a:gd name="connsiteY46"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37818 w 1749154"/>
              <a:gd name="connsiteY39" fmla="*/ 1701107 h 2417544"/>
              <a:gd name="connsiteX40" fmla="*/ 350940 w 1749154"/>
              <a:gd name="connsiteY40" fmla="*/ 1870789 h 2417544"/>
              <a:gd name="connsiteX41" fmla="*/ 454635 w 1749154"/>
              <a:gd name="connsiteY41" fmla="*/ 2002764 h 2417544"/>
              <a:gd name="connsiteX42" fmla="*/ 539476 w 1749154"/>
              <a:gd name="connsiteY42" fmla="*/ 2106459 h 2417544"/>
              <a:gd name="connsiteX43" fmla="*/ 652598 w 1749154"/>
              <a:gd name="connsiteY43" fmla="*/ 2210154 h 2417544"/>
              <a:gd name="connsiteX44" fmla="*/ 737439 w 1749154"/>
              <a:gd name="connsiteY44" fmla="*/ 2294995 h 2417544"/>
              <a:gd name="connsiteX45" fmla="*/ 878841 w 1749154"/>
              <a:gd name="connsiteY45"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37818 w 1749154"/>
              <a:gd name="connsiteY38" fmla="*/ 1701107 h 2417544"/>
              <a:gd name="connsiteX39" fmla="*/ 350940 w 1749154"/>
              <a:gd name="connsiteY39" fmla="*/ 1870789 h 2417544"/>
              <a:gd name="connsiteX40" fmla="*/ 454635 w 1749154"/>
              <a:gd name="connsiteY40" fmla="*/ 2002764 h 2417544"/>
              <a:gd name="connsiteX41" fmla="*/ 539476 w 1749154"/>
              <a:gd name="connsiteY41" fmla="*/ 2106459 h 2417544"/>
              <a:gd name="connsiteX42" fmla="*/ 652598 w 1749154"/>
              <a:gd name="connsiteY42" fmla="*/ 2210154 h 2417544"/>
              <a:gd name="connsiteX43" fmla="*/ 737439 w 1749154"/>
              <a:gd name="connsiteY43" fmla="*/ 2294995 h 2417544"/>
              <a:gd name="connsiteX44" fmla="*/ 878841 w 1749154"/>
              <a:gd name="connsiteY44"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200111 w 1749154"/>
              <a:gd name="connsiteY36" fmla="*/ 1616266 h 2417544"/>
              <a:gd name="connsiteX37" fmla="*/ 237818 w 1749154"/>
              <a:gd name="connsiteY37" fmla="*/ 1701107 h 2417544"/>
              <a:gd name="connsiteX38" fmla="*/ 350940 w 1749154"/>
              <a:gd name="connsiteY38" fmla="*/ 1870789 h 2417544"/>
              <a:gd name="connsiteX39" fmla="*/ 454635 w 1749154"/>
              <a:gd name="connsiteY39" fmla="*/ 2002764 h 2417544"/>
              <a:gd name="connsiteX40" fmla="*/ 539476 w 1749154"/>
              <a:gd name="connsiteY40" fmla="*/ 2106459 h 2417544"/>
              <a:gd name="connsiteX41" fmla="*/ 652598 w 1749154"/>
              <a:gd name="connsiteY41" fmla="*/ 2210154 h 2417544"/>
              <a:gd name="connsiteX42" fmla="*/ 737439 w 1749154"/>
              <a:gd name="connsiteY42" fmla="*/ 2294995 h 2417544"/>
              <a:gd name="connsiteX43" fmla="*/ 878841 w 1749154"/>
              <a:gd name="connsiteY43"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43550 w 1749154"/>
              <a:gd name="connsiteY34" fmla="*/ 1474863 h 2417544"/>
              <a:gd name="connsiteX35" fmla="*/ 200111 w 1749154"/>
              <a:gd name="connsiteY35" fmla="*/ 1616266 h 2417544"/>
              <a:gd name="connsiteX36" fmla="*/ 237818 w 1749154"/>
              <a:gd name="connsiteY36" fmla="*/ 1701107 h 2417544"/>
              <a:gd name="connsiteX37" fmla="*/ 350940 w 1749154"/>
              <a:gd name="connsiteY37" fmla="*/ 1870789 h 2417544"/>
              <a:gd name="connsiteX38" fmla="*/ 454635 w 1749154"/>
              <a:gd name="connsiteY38" fmla="*/ 2002764 h 2417544"/>
              <a:gd name="connsiteX39" fmla="*/ 539476 w 1749154"/>
              <a:gd name="connsiteY39" fmla="*/ 2106459 h 2417544"/>
              <a:gd name="connsiteX40" fmla="*/ 652598 w 1749154"/>
              <a:gd name="connsiteY40" fmla="*/ 2210154 h 2417544"/>
              <a:gd name="connsiteX41" fmla="*/ 737439 w 1749154"/>
              <a:gd name="connsiteY41" fmla="*/ 2294995 h 2417544"/>
              <a:gd name="connsiteX42" fmla="*/ 878841 w 1749154"/>
              <a:gd name="connsiteY42"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115270 w 1749154"/>
              <a:gd name="connsiteY32" fmla="*/ 1390022 h 2417544"/>
              <a:gd name="connsiteX33" fmla="*/ 143550 w 1749154"/>
              <a:gd name="connsiteY33" fmla="*/ 1474863 h 2417544"/>
              <a:gd name="connsiteX34" fmla="*/ 200111 w 1749154"/>
              <a:gd name="connsiteY34" fmla="*/ 1616266 h 2417544"/>
              <a:gd name="connsiteX35" fmla="*/ 237818 w 1749154"/>
              <a:gd name="connsiteY35" fmla="*/ 1701107 h 2417544"/>
              <a:gd name="connsiteX36" fmla="*/ 350940 w 1749154"/>
              <a:gd name="connsiteY36" fmla="*/ 1870789 h 2417544"/>
              <a:gd name="connsiteX37" fmla="*/ 454635 w 1749154"/>
              <a:gd name="connsiteY37" fmla="*/ 2002764 h 2417544"/>
              <a:gd name="connsiteX38" fmla="*/ 539476 w 1749154"/>
              <a:gd name="connsiteY38" fmla="*/ 2106459 h 2417544"/>
              <a:gd name="connsiteX39" fmla="*/ 652598 w 1749154"/>
              <a:gd name="connsiteY39" fmla="*/ 2210154 h 2417544"/>
              <a:gd name="connsiteX40" fmla="*/ 737439 w 1749154"/>
              <a:gd name="connsiteY40" fmla="*/ 2294995 h 2417544"/>
              <a:gd name="connsiteX41" fmla="*/ 878841 w 1749154"/>
              <a:gd name="connsiteY41"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115270 w 1749154"/>
              <a:gd name="connsiteY31" fmla="*/ 1390022 h 2417544"/>
              <a:gd name="connsiteX32" fmla="*/ 143550 w 1749154"/>
              <a:gd name="connsiteY32" fmla="*/ 1474863 h 2417544"/>
              <a:gd name="connsiteX33" fmla="*/ 200111 w 1749154"/>
              <a:gd name="connsiteY33" fmla="*/ 1616266 h 2417544"/>
              <a:gd name="connsiteX34" fmla="*/ 237818 w 1749154"/>
              <a:gd name="connsiteY34" fmla="*/ 1701107 h 2417544"/>
              <a:gd name="connsiteX35" fmla="*/ 350940 w 1749154"/>
              <a:gd name="connsiteY35" fmla="*/ 1870789 h 2417544"/>
              <a:gd name="connsiteX36" fmla="*/ 454635 w 1749154"/>
              <a:gd name="connsiteY36" fmla="*/ 2002764 h 2417544"/>
              <a:gd name="connsiteX37" fmla="*/ 539476 w 1749154"/>
              <a:gd name="connsiteY37" fmla="*/ 2106459 h 2417544"/>
              <a:gd name="connsiteX38" fmla="*/ 652598 w 1749154"/>
              <a:gd name="connsiteY38" fmla="*/ 2210154 h 2417544"/>
              <a:gd name="connsiteX39" fmla="*/ 737439 w 1749154"/>
              <a:gd name="connsiteY39" fmla="*/ 2294995 h 2417544"/>
              <a:gd name="connsiteX40" fmla="*/ 878841 w 1749154"/>
              <a:gd name="connsiteY40"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15270 w 1749154"/>
              <a:gd name="connsiteY30" fmla="*/ 1390022 h 2417544"/>
              <a:gd name="connsiteX31" fmla="*/ 143550 w 1749154"/>
              <a:gd name="connsiteY31" fmla="*/ 1474863 h 2417544"/>
              <a:gd name="connsiteX32" fmla="*/ 200111 w 1749154"/>
              <a:gd name="connsiteY32" fmla="*/ 1616266 h 2417544"/>
              <a:gd name="connsiteX33" fmla="*/ 237818 w 1749154"/>
              <a:gd name="connsiteY33" fmla="*/ 1701107 h 2417544"/>
              <a:gd name="connsiteX34" fmla="*/ 350940 w 1749154"/>
              <a:gd name="connsiteY34" fmla="*/ 1870789 h 2417544"/>
              <a:gd name="connsiteX35" fmla="*/ 454635 w 1749154"/>
              <a:gd name="connsiteY35" fmla="*/ 2002764 h 2417544"/>
              <a:gd name="connsiteX36" fmla="*/ 539476 w 1749154"/>
              <a:gd name="connsiteY36" fmla="*/ 2106459 h 2417544"/>
              <a:gd name="connsiteX37" fmla="*/ 652598 w 1749154"/>
              <a:gd name="connsiteY37" fmla="*/ 2210154 h 2417544"/>
              <a:gd name="connsiteX38" fmla="*/ 737439 w 1749154"/>
              <a:gd name="connsiteY38" fmla="*/ 2294995 h 2417544"/>
              <a:gd name="connsiteX39" fmla="*/ 878841 w 1749154"/>
              <a:gd name="connsiteY39"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143550 w 1749154"/>
              <a:gd name="connsiteY31" fmla="*/ 1474863 h 2417544"/>
              <a:gd name="connsiteX32" fmla="*/ 200111 w 1749154"/>
              <a:gd name="connsiteY32" fmla="*/ 1616266 h 2417544"/>
              <a:gd name="connsiteX33" fmla="*/ 237818 w 1749154"/>
              <a:gd name="connsiteY33" fmla="*/ 1701107 h 2417544"/>
              <a:gd name="connsiteX34" fmla="*/ 350940 w 1749154"/>
              <a:gd name="connsiteY34" fmla="*/ 1870789 h 2417544"/>
              <a:gd name="connsiteX35" fmla="*/ 454635 w 1749154"/>
              <a:gd name="connsiteY35" fmla="*/ 2002764 h 2417544"/>
              <a:gd name="connsiteX36" fmla="*/ 539476 w 1749154"/>
              <a:gd name="connsiteY36" fmla="*/ 2106459 h 2417544"/>
              <a:gd name="connsiteX37" fmla="*/ 652598 w 1749154"/>
              <a:gd name="connsiteY37" fmla="*/ 2210154 h 2417544"/>
              <a:gd name="connsiteX38" fmla="*/ 737439 w 1749154"/>
              <a:gd name="connsiteY38" fmla="*/ 2294995 h 2417544"/>
              <a:gd name="connsiteX39" fmla="*/ 878841 w 1749154"/>
              <a:gd name="connsiteY39"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200111 w 1749154"/>
              <a:gd name="connsiteY31" fmla="*/ 1616266 h 2417544"/>
              <a:gd name="connsiteX32" fmla="*/ 237818 w 1749154"/>
              <a:gd name="connsiteY32" fmla="*/ 1701107 h 2417544"/>
              <a:gd name="connsiteX33" fmla="*/ 350940 w 1749154"/>
              <a:gd name="connsiteY33" fmla="*/ 1870789 h 2417544"/>
              <a:gd name="connsiteX34" fmla="*/ 454635 w 1749154"/>
              <a:gd name="connsiteY34" fmla="*/ 2002764 h 2417544"/>
              <a:gd name="connsiteX35" fmla="*/ 539476 w 1749154"/>
              <a:gd name="connsiteY35" fmla="*/ 2106459 h 2417544"/>
              <a:gd name="connsiteX36" fmla="*/ 652598 w 1749154"/>
              <a:gd name="connsiteY36" fmla="*/ 2210154 h 2417544"/>
              <a:gd name="connsiteX37" fmla="*/ 737439 w 1749154"/>
              <a:gd name="connsiteY37" fmla="*/ 2294995 h 2417544"/>
              <a:gd name="connsiteX38" fmla="*/ 878841 w 1749154"/>
              <a:gd name="connsiteY38"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237818 w 1749154"/>
              <a:gd name="connsiteY31" fmla="*/ 1701107 h 2417544"/>
              <a:gd name="connsiteX32" fmla="*/ 350940 w 1749154"/>
              <a:gd name="connsiteY32" fmla="*/ 1870789 h 2417544"/>
              <a:gd name="connsiteX33" fmla="*/ 454635 w 1749154"/>
              <a:gd name="connsiteY33" fmla="*/ 2002764 h 2417544"/>
              <a:gd name="connsiteX34" fmla="*/ 539476 w 1749154"/>
              <a:gd name="connsiteY34" fmla="*/ 2106459 h 2417544"/>
              <a:gd name="connsiteX35" fmla="*/ 652598 w 1749154"/>
              <a:gd name="connsiteY35" fmla="*/ 2210154 h 2417544"/>
              <a:gd name="connsiteX36" fmla="*/ 737439 w 1749154"/>
              <a:gd name="connsiteY36" fmla="*/ 2294995 h 2417544"/>
              <a:gd name="connsiteX37" fmla="*/ 878841 w 1749154"/>
              <a:gd name="connsiteY37"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237818 w 1749154"/>
              <a:gd name="connsiteY31" fmla="*/ 1701107 h 2417544"/>
              <a:gd name="connsiteX32" fmla="*/ 350940 w 1749154"/>
              <a:gd name="connsiteY32" fmla="*/ 1870789 h 2417544"/>
              <a:gd name="connsiteX33" fmla="*/ 454635 w 1749154"/>
              <a:gd name="connsiteY33" fmla="*/ 2002764 h 2417544"/>
              <a:gd name="connsiteX34" fmla="*/ 539476 w 1749154"/>
              <a:gd name="connsiteY34" fmla="*/ 2106459 h 2417544"/>
              <a:gd name="connsiteX35" fmla="*/ 737439 w 1749154"/>
              <a:gd name="connsiteY35" fmla="*/ 2294995 h 2417544"/>
              <a:gd name="connsiteX36" fmla="*/ 878841 w 1749154"/>
              <a:gd name="connsiteY36"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11575 w 1749154"/>
              <a:gd name="connsiteY26" fmla="*/ 673585 h 2417544"/>
              <a:gd name="connsiteX27" fmla="*/ 1952 w 1749154"/>
              <a:gd name="connsiteY27" fmla="*/ 899671 h 2417544"/>
              <a:gd name="connsiteX28" fmla="*/ 39855 w 1749154"/>
              <a:gd name="connsiteY28" fmla="*/ 1154352 h 2417544"/>
              <a:gd name="connsiteX29" fmla="*/ 108511 w 1749154"/>
              <a:gd name="connsiteY29" fmla="*/ 1396954 h 2417544"/>
              <a:gd name="connsiteX30" fmla="*/ 237818 w 1749154"/>
              <a:gd name="connsiteY30" fmla="*/ 1701107 h 2417544"/>
              <a:gd name="connsiteX31" fmla="*/ 350940 w 1749154"/>
              <a:gd name="connsiteY31" fmla="*/ 1870789 h 2417544"/>
              <a:gd name="connsiteX32" fmla="*/ 454635 w 1749154"/>
              <a:gd name="connsiteY32" fmla="*/ 2002764 h 2417544"/>
              <a:gd name="connsiteX33" fmla="*/ 539476 w 1749154"/>
              <a:gd name="connsiteY33" fmla="*/ 2106459 h 2417544"/>
              <a:gd name="connsiteX34" fmla="*/ 737439 w 1749154"/>
              <a:gd name="connsiteY34" fmla="*/ 2294995 h 2417544"/>
              <a:gd name="connsiteX35" fmla="*/ 878841 w 1749154"/>
              <a:gd name="connsiteY35" fmla="*/ 2417544 h 2417544"/>
              <a:gd name="connsiteX0" fmla="*/ 877702 w 1748015"/>
              <a:gd name="connsiteY0" fmla="*/ 2417544 h 2417544"/>
              <a:gd name="connsiteX1" fmla="*/ 877702 w 1748015"/>
              <a:gd name="connsiteY1" fmla="*/ 2417544 h 2417544"/>
              <a:gd name="connsiteX2" fmla="*/ 1064431 w 1748015"/>
              <a:gd name="connsiteY2" fmla="*/ 2264908 h 2417544"/>
              <a:gd name="connsiteX3" fmla="*/ 1204972 w 1748015"/>
              <a:gd name="connsiteY3" fmla="*/ 2122817 h 2417544"/>
              <a:gd name="connsiteX4" fmla="*/ 1339615 w 1748015"/>
              <a:gd name="connsiteY4" fmla="*/ 1974484 h 2417544"/>
              <a:gd name="connsiteX5" fmla="*/ 1409806 w 1748015"/>
              <a:gd name="connsiteY5" fmla="*/ 1866783 h 2417544"/>
              <a:gd name="connsiteX6" fmla="*/ 1499871 w 1748015"/>
              <a:gd name="connsiteY6" fmla="*/ 1701107 h 2417544"/>
              <a:gd name="connsiteX7" fmla="*/ 1612993 w 1748015"/>
              <a:gd name="connsiteY7" fmla="*/ 1484290 h 2417544"/>
              <a:gd name="connsiteX8" fmla="*/ 1697834 w 1748015"/>
              <a:gd name="connsiteY8" fmla="*/ 1248620 h 2417544"/>
              <a:gd name="connsiteX9" fmla="*/ 1735541 w 1748015"/>
              <a:gd name="connsiteY9" fmla="*/ 1135498 h 2417544"/>
              <a:gd name="connsiteX10" fmla="*/ 1735541 w 1748015"/>
              <a:gd name="connsiteY10" fmla="*/ 805560 h 2417544"/>
              <a:gd name="connsiteX11" fmla="*/ 1654791 w 1748015"/>
              <a:gd name="connsiteY11" fmla="*/ 561434 h 2417544"/>
              <a:gd name="connsiteX12" fmla="*/ 1603566 w 1748015"/>
              <a:gd name="connsiteY12" fmla="*/ 447342 h 2417544"/>
              <a:gd name="connsiteX13" fmla="*/ 1509298 w 1748015"/>
              <a:gd name="connsiteY13" fmla="*/ 305940 h 2417544"/>
              <a:gd name="connsiteX14" fmla="*/ 1415030 w 1748015"/>
              <a:gd name="connsiteY14" fmla="*/ 211672 h 2417544"/>
              <a:gd name="connsiteX15" fmla="*/ 1330188 w 1748015"/>
              <a:gd name="connsiteY15" fmla="*/ 155111 h 2417544"/>
              <a:gd name="connsiteX16" fmla="*/ 1245347 w 1748015"/>
              <a:gd name="connsiteY16" fmla="*/ 107977 h 2417544"/>
              <a:gd name="connsiteX17" fmla="*/ 1029120 w 1748015"/>
              <a:gd name="connsiteY17" fmla="*/ 19326 h 2417544"/>
              <a:gd name="connsiteX18" fmla="*/ 915409 w 1748015"/>
              <a:gd name="connsiteY18" fmla="*/ 4282 h 2417544"/>
              <a:gd name="connsiteX19" fmla="*/ 800097 w 1748015"/>
              <a:gd name="connsiteY19" fmla="*/ 276 h 2417544"/>
              <a:gd name="connsiteX20" fmla="*/ 687209 w 1748015"/>
              <a:gd name="connsiteY20" fmla="*/ 21970 h 2417544"/>
              <a:gd name="connsiteX21" fmla="*/ 589084 w 1748015"/>
              <a:gd name="connsiteY21" fmla="*/ 56836 h 2417544"/>
              <a:gd name="connsiteX22" fmla="*/ 425215 w 1748015"/>
              <a:gd name="connsiteY22" fmla="*/ 145684 h 2417544"/>
              <a:gd name="connsiteX23" fmla="*/ 306280 w 1748015"/>
              <a:gd name="connsiteY23" fmla="*/ 225105 h 2417544"/>
              <a:gd name="connsiteX24" fmla="*/ 208399 w 1748015"/>
              <a:gd name="connsiteY24" fmla="*/ 334220 h 2417544"/>
              <a:gd name="connsiteX25" fmla="*/ 111463 w 1748015"/>
              <a:gd name="connsiteY25" fmla="*/ 473683 h 2417544"/>
              <a:gd name="connsiteX26" fmla="*/ 10436 w 1748015"/>
              <a:gd name="connsiteY26" fmla="*/ 673585 h 2417544"/>
              <a:gd name="connsiteX27" fmla="*/ 813 w 1748015"/>
              <a:gd name="connsiteY27" fmla="*/ 899671 h 2417544"/>
              <a:gd name="connsiteX28" fmla="*/ 38716 w 1748015"/>
              <a:gd name="connsiteY28" fmla="*/ 1154352 h 2417544"/>
              <a:gd name="connsiteX29" fmla="*/ 107372 w 1748015"/>
              <a:gd name="connsiteY29" fmla="*/ 1396954 h 2417544"/>
              <a:gd name="connsiteX30" fmla="*/ 236679 w 1748015"/>
              <a:gd name="connsiteY30" fmla="*/ 1701107 h 2417544"/>
              <a:gd name="connsiteX31" fmla="*/ 349801 w 1748015"/>
              <a:gd name="connsiteY31" fmla="*/ 1870789 h 2417544"/>
              <a:gd name="connsiteX32" fmla="*/ 453496 w 1748015"/>
              <a:gd name="connsiteY32" fmla="*/ 2002764 h 2417544"/>
              <a:gd name="connsiteX33" fmla="*/ 538337 w 1748015"/>
              <a:gd name="connsiteY33" fmla="*/ 2106459 h 2417544"/>
              <a:gd name="connsiteX34" fmla="*/ 736300 w 1748015"/>
              <a:gd name="connsiteY34" fmla="*/ 2294995 h 2417544"/>
              <a:gd name="connsiteX35" fmla="*/ 877702 w 1748015"/>
              <a:gd name="connsiteY35" fmla="*/ 2417544 h 2417544"/>
              <a:gd name="connsiteX0" fmla="*/ 877702 w 1748015"/>
              <a:gd name="connsiteY0" fmla="*/ 2417544 h 2417544"/>
              <a:gd name="connsiteX1" fmla="*/ 877702 w 1748015"/>
              <a:gd name="connsiteY1" fmla="*/ 2417544 h 2417544"/>
              <a:gd name="connsiteX2" fmla="*/ 1064431 w 1748015"/>
              <a:gd name="connsiteY2" fmla="*/ 2264908 h 2417544"/>
              <a:gd name="connsiteX3" fmla="*/ 1204972 w 1748015"/>
              <a:gd name="connsiteY3" fmla="*/ 2122817 h 2417544"/>
              <a:gd name="connsiteX4" fmla="*/ 1339615 w 1748015"/>
              <a:gd name="connsiteY4" fmla="*/ 1974484 h 2417544"/>
              <a:gd name="connsiteX5" fmla="*/ 1409806 w 1748015"/>
              <a:gd name="connsiteY5" fmla="*/ 1866783 h 2417544"/>
              <a:gd name="connsiteX6" fmla="*/ 1499871 w 1748015"/>
              <a:gd name="connsiteY6" fmla="*/ 1701107 h 2417544"/>
              <a:gd name="connsiteX7" fmla="*/ 1612993 w 1748015"/>
              <a:gd name="connsiteY7" fmla="*/ 1484290 h 2417544"/>
              <a:gd name="connsiteX8" fmla="*/ 1697834 w 1748015"/>
              <a:gd name="connsiteY8" fmla="*/ 1248620 h 2417544"/>
              <a:gd name="connsiteX9" fmla="*/ 1735541 w 1748015"/>
              <a:gd name="connsiteY9" fmla="*/ 1135498 h 2417544"/>
              <a:gd name="connsiteX10" fmla="*/ 1735541 w 1748015"/>
              <a:gd name="connsiteY10" fmla="*/ 805560 h 2417544"/>
              <a:gd name="connsiteX11" fmla="*/ 1654791 w 1748015"/>
              <a:gd name="connsiteY11" fmla="*/ 561434 h 2417544"/>
              <a:gd name="connsiteX12" fmla="*/ 1603566 w 1748015"/>
              <a:gd name="connsiteY12" fmla="*/ 447342 h 2417544"/>
              <a:gd name="connsiteX13" fmla="*/ 1509298 w 1748015"/>
              <a:gd name="connsiteY13" fmla="*/ 305940 h 2417544"/>
              <a:gd name="connsiteX14" fmla="*/ 1415030 w 1748015"/>
              <a:gd name="connsiteY14" fmla="*/ 211672 h 2417544"/>
              <a:gd name="connsiteX15" fmla="*/ 1330188 w 1748015"/>
              <a:gd name="connsiteY15" fmla="*/ 155111 h 2417544"/>
              <a:gd name="connsiteX16" fmla="*/ 1245347 w 1748015"/>
              <a:gd name="connsiteY16" fmla="*/ 107977 h 2417544"/>
              <a:gd name="connsiteX17" fmla="*/ 1029120 w 1748015"/>
              <a:gd name="connsiteY17" fmla="*/ 19326 h 2417544"/>
              <a:gd name="connsiteX18" fmla="*/ 915409 w 1748015"/>
              <a:gd name="connsiteY18" fmla="*/ 4282 h 2417544"/>
              <a:gd name="connsiteX19" fmla="*/ 800097 w 1748015"/>
              <a:gd name="connsiteY19" fmla="*/ 276 h 2417544"/>
              <a:gd name="connsiteX20" fmla="*/ 687209 w 1748015"/>
              <a:gd name="connsiteY20" fmla="*/ 21970 h 2417544"/>
              <a:gd name="connsiteX21" fmla="*/ 589084 w 1748015"/>
              <a:gd name="connsiteY21" fmla="*/ 56836 h 2417544"/>
              <a:gd name="connsiteX22" fmla="*/ 425215 w 1748015"/>
              <a:gd name="connsiteY22" fmla="*/ 145684 h 2417544"/>
              <a:gd name="connsiteX23" fmla="*/ 306280 w 1748015"/>
              <a:gd name="connsiteY23" fmla="*/ 225105 h 2417544"/>
              <a:gd name="connsiteX24" fmla="*/ 208399 w 1748015"/>
              <a:gd name="connsiteY24" fmla="*/ 334220 h 2417544"/>
              <a:gd name="connsiteX25" fmla="*/ 111463 w 1748015"/>
              <a:gd name="connsiteY25" fmla="*/ 473683 h 2417544"/>
              <a:gd name="connsiteX26" fmla="*/ 10436 w 1748015"/>
              <a:gd name="connsiteY26" fmla="*/ 687448 h 2417544"/>
              <a:gd name="connsiteX27" fmla="*/ 813 w 1748015"/>
              <a:gd name="connsiteY27" fmla="*/ 899671 h 2417544"/>
              <a:gd name="connsiteX28" fmla="*/ 38716 w 1748015"/>
              <a:gd name="connsiteY28" fmla="*/ 1154352 h 2417544"/>
              <a:gd name="connsiteX29" fmla="*/ 107372 w 1748015"/>
              <a:gd name="connsiteY29" fmla="*/ 1396954 h 2417544"/>
              <a:gd name="connsiteX30" fmla="*/ 236679 w 1748015"/>
              <a:gd name="connsiteY30" fmla="*/ 1701107 h 2417544"/>
              <a:gd name="connsiteX31" fmla="*/ 349801 w 1748015"/>
              <a:gd name="connsiteY31" fmla="*/ 1870789 h 2417544"/>
              <a:gd name="connsiteX32" fmla="*/ 453496 w 1748015"/>
              <a:gd name="connsiteY32" fmla="*/ 2002764 h 2417544"/>
              <a:gd name="connsiteX33" fmla="*/ 538337 w 1748015"/>
              <a:gd name="connsiteY33" fmla="*/ 2106459 h 2417544"/>
              <a:gd name="connsiteX34" fmla="*/ 736300 w 1748015"/>
              <a:gd name="connsiteY34" fmla="*/ 2294995 h 2417544"/>
              <a:gd name="connsiteX35" fmla="*/ 877702 w 1748015"/>
              <a:gd name="connsiteY35" fmla="*/ 2417544 h 2417544"/>
              <a:gd name="connsiteX0" fmla="*/ 878857 w 1749170"/>
              <a:gd name="connsiteY0" fmla="*/ 2417544 h 2417544"/>
              <a:gd name="connsiteX1" fmla="*/ 878857 w 1749170"/>
              <a:gd name="connsiteY1" fmla="*/ 2417544 h 2417544"/>
              <a:gd name="connsiteX2" fmla="*/ 1065586 w 1749170"/>
              <a:gd name="connsiteY2" fmla="*/ 2264908 h 2417544"/>
              <a:gd name="connsiteX3" fmla="*/ 1206127 w 1749170"/>
              <a:gd name="connsiteY3" fmla="*/ 2122817 h 2417544"/>
              <a:gd name="connsiteX4" fmla="*/ 1340770 w 1749170"/>
              <a:gd name="connsiteY4" fmla="*/ 1974484 h 2417544"/>
              <a:gd name="connsiteX5" fmla="*/ 1410961 w 1749170"/>
              <a:gd name="connsiteY5" fmla="*/ 1866783 h 2417544"/>
              <a:gd name="connsiteX6" fmla="*/ 1501026 w 1749170"/>
              <a:gd name="connsiteY6" fmla="*/ 1701107 h 2417544"/>
              <a:gd name="connsiteX7" fmla="*/ 1614148 w 1749170"/>
              <a:gd name="connsiteY7" fmla="*/ 1484290 h 2417544"/>
              <a:gd name="connsiteX8" fmla="*/ 1698989 w 1749170"/>
              <a:gd name="connsiteY8" fmla="*/ 1248620 h 2417544"/>
              <a:gd name="connsiteX9" fmla="*/ 1736696 w 1749170"/>
              <a:gd name="connsiteY9" fmla="*/ 1135498 h 2417544"/>
              <a:gd name="connsiteX10" fmla="*/ 1736696 w 1749170"/>
              <a:gd name="connsiteY10" fmla="*/ 805560 h 2417544"/>
              <a:gd name="connsiteX11" fmla="*/ 1655946 w 1749170"/>
              <a:gd name="connsiteY11" fmla="*/ 561434 h 2417544"/>
              <a:gd name="connsiteX12" fmla="*/ 1604721 w 1749170"/>
              <a:gd name="connsiteY12" fmla="*/ 447342 h 2417544"/>
              <a:gd name="connsiteX13" fmla="*/ 1510453 w 1749170"/>
              <a:gd name="connsiteY13" fmla="*/ 305940 h 2417544"/>
              <a:gd name="connsiteX14" fmla="*/ 1416185 w 1749170"/>
              <a:gd name="connsiteY14" fmla="*/ 211672 h 2417544"/>
              <a:gd name="connsiteX15" fmla="*/ 1331343 w 1749170"/>
              <a:gd name="connsiteY15" fmla="*/ 155111 h 2417544"/>
              <a:gd name="connsiteX16" fmla="*/ 1246502 w 1749170"/>
              <a:gd name="connsiteY16" fmla="*/ 107977 h 2417544"/>
              <a:gd name="connsiteX17" fmla="*/ 1030275 w 1749170"/>
              <a:gd name="connsiteY17" fmla="*/ 19326 h 2417544"/>
              <a:gd name="connsiteX18" fmla="*/ 916564 w 1749170"/>
              <a:gd name="connsiteY18" fmla="*/ 4282 h 2417544"/>
              <a:gd name="connsiteX19" fmla="*/ 801252 w 1749170"/>
              <a:gd name="connsiteY19" fmla="*/ 276 h 2417544"/>
              <a:gd name="connsiteX20" fmla="*/ 688364 w 1749170"/>
              <a:gd name="connsiteY20" fmla="*/ 21970 h 2417544"/>
              <a:gd name="connsiteX21" fmla="*/ 590239 w 1749170"/>
              <a:gd name="connsiteY21" fmla="*/ 56836 h 2417544"/>
              <a:gd name="connsiteX22" fmla="*/ 426370 w 1749170"/>
              <a:gd name="connsiteY22" fmla="*/ 145684 h 2417544"/>
              <a:gd name="connsiteX23" fmla="*/ 307435 w 1749170"/>
              <a:gd name="connsiteY23" fmla="*/ 225105 h 2417544"/>
              <a:gd name="connsiteX24" fmla="*/ 209554 w 1749170"/>
              <a:gd name="connsiteY24" fmla="*/ 334220 h 2417544"/>
              <a:gd name="connsiteX25" fmla="*/ 112618 w 1749170"/>
              <a:gd name="connsiteY25" fmla="*/ 473683 h 2417544"/>
              <a:gd name="connsiteX26" fmla="*/ 11591 w 1749170"/>
              <a:gd name="connsiteY26" fmla="*/ 687448 h 2417544"/>
              <a:gd name="connsiteX27" fmla="*/ 1968 w 1749170"/>
              <a:gd name="connsiteY27" fmla="*/ 899671 h 2417544"/>
              <a:gd name="connsiteX28" fmla="*/ 39871 w 1749170"/>
              <a:gd name="connsiteY28" fmla="*/ 1154352 h 2417544"/>
              <a:gd name="connsiteX29" fmla="*/ 108527 w 1749170"/>
              <a:gd name="connsiteY29" fmla="*/ 1396954 h 2417544"/>
              <a:gd name="connsiteX30" fmla="*/ 237834 w 1749170"/>
              <a:gd name="connsiteY30" fmla="*/ 1701107 h 2417544"/>
              <a:gd name="connsiteX31" fmla="*/ 350956 w 1749170"/>
              <a:gd name="connsiteY31" fmla="*/ 1870789 h 2417544"/>
              <a:gd name="connsiteX32" fmla="*/ 454651 w 1749170"/>
              <a:gd name="connsiteY32" fmla="*/ 2002764 h 2417544"/>
              <a:gd name="connsiteX33" fmla="*/ 539492 w 1749170"/>
              <a:gd name="connsiteY33" fmla="*/ 2106459 h 2417544"/>
              <a:gd name="connsiteX34" fmla="*/ 737455 w 1749170"/>
              <a:gd name="connsiteY34" fmla="*/ 2294995 h 2417544"/>
              <a:gd name="connsiteX35" fmla="*/ 878857 w 1749170"/>
              <a:gd name="connsiteY35" fmla="*/ 2417544 h 2417544"/>
              <a:gd name="connsiteX0" fmla="*/ 878857 w 1749170"/>
              <a:gd name="connsiteY0" fmla="*/ 2417544 h 2417544"/>
              <a:gd name="connsiteX1" fmla="*/ 878857 w 1749170"/>
              <a:gd name="connsiteY1" fmla="*/ 2417544 h 2417544"/>
              <a:gd name="connsiteX2" fmla="*/ 1065586 w 1749170"/>
              <a:gd name="connsiteY2" fmla="*/ 2264908 h 2417544"/>
              <a:gd name="connsiteX3" fmla="*/ 1206127 w 1749170"/>
              <a:gd name="connsiteY3" fmla="*/ 2122817 h 2417544"/>
              <a:gd name="connsiteX4" fmla="*/ 1340770 w 1749170"/>
              <a:gd name="connsiteY4" fmla="*/ 1974484 h 2417544"/>
              <a:gd name="connsiteX5" fmla="*/ 1410961 w 1749170"/>
              <a:gd name="connsiteY5" fmla="*/ 1866783 h 2417544"/>
              <a:gd name="connsiteX6" fmla="*/ 1501026 w 1749170"/>
              <a:gd name="connsiteY6" fmla="*/ 1701107 h 2417544"/>
              <a:gd name="connsiteX7" fmla="*/ 1614148 w 1749170"/>
              <a:gd name="connsiteY7" fmla="*/ 1484290 h 2417544"/>
              <a:gd name="connsiteX8" fmla="*/ 1698989 w 1749170"/>
              <a:gd name="connsiteY8" fmla="*/ 1248620 h 2417544"/>
              <a:gd name="connsiteX9" fmla="*/ 1736696 w 1749170"/>
              <a:gd name="connsiteY9" fmla="*/ 1135498 h 2417544"/>
              <a:gd name="connsiteX10" fmla="*/ 1736696 w 1749170"/>
              <a:gd name="connsiteY10" fmla="*/ 805560 h 2417544"/>
              <a:gd name="connsiteX11" fmla="*/ 1655946 w 1749170"/>
              <a:gd name="connsiteY11" fmla="*/ 561434 h 2417544"/>
              <a:gd name="connsiteX12" fmla="*/ 1604721 w 1749170"/>
              <a:gd name="connsiteY12" fmla="*/ 447342 h 2417544"/>
              <a:gd name="connsiteX13" fmla="*/ 1510453 w 1749170"/>
              <a:gd name="connsiteY13" fmla="*/ 305940 h 2417544"/>
              <a:gd name="connsiteX14" fmla="*/ 1416185 w 1749170"/>
              <a:gd name="connsiteY14" fmla="*/ 211672 h 2417544"/>
              <a:gd name="connsiteX15" fmla="*/ 1331343 w 1749170"/>
              <a:gd name="connsiteY15" fmla="*/ 155111 h 2417544"/>
              <a:gd name="connsiteX16" fmla="*/ 1246502 w 1749170"/>
              <a:gd name="connsiteY16" fmla="*/ 107977 h 2417544"/>
              <a:gd name="connsiteX17" fmla="*/ 1030275 w 1749170"/>
              <a:gd name="connsiteY17" fmla="*/ 19326 h 2417544"/>
              <a:gd name="connsiteX18" fmla="*/ 916564 w 1749170"/>
              <a:gd name="connsiteY18" fmla="*/ 4282 h 2417544"/>
              <a:gd name="connsiteX19" fmla="*/ 801252 w 1749170"/>
              <a:gd name="connsiteY19" fmla="*/ 276 h 2417544"/>
              <a:gd name="connsiteX20" fmla="*/ 688364 w 1749170"/>
              <a:gd name="connsiteY20" fmla="*/ 21970 h 2417544"/>
              <a:gd name="connsiteX21" fmla="*/ 590239 w 1749170"/>
              <a:gd name="connsiteY21" fmla="*/ 56836 h 2417544"/>
              <a:gd name="connsiteX22" fmla="*/ 426370 w 1749170"/>
              <a:gd name="connsiteY22" fmla="*/ 145684 h 2417544"/>
              <a:gd name="connsiteX23" fmla="*/ 307435 w 1749170"/>
              <a:gd name="connsiteY23" fmla="*/ 225105 h 2417544"/>
              <a:gd name="connsiteX24" fmla="*/ 209554 w 1749170"/>
              <a:gd name="connsiteY24" fmla="*/ 334220 h 2417544"/>
              <a:gd name="connsiteX25" fmla="*/ 112618 w 1749170"/>
              <a:gd name="connsiteY25" fmla="*/ 473683 h 2417544"/>
              <a:gd name="connsiteX26" fmla="*/ 11591 w 1749170"/>
              <a:gd name="connsiteY26" fmla="*/ 687448 h 2417544"/>
              <a:gd name="connsiteX27" fmla="*/ 1968 w 1749170"/>
              <a:gd name="connsiteY27" fmla="*/ 899671 h 2417544"/>
              <a:gd name="connsiteX28" fmla="*/ 39871 w 1749170"/>
              <a:gd name="connsiteY28" fmla="*/ 1154352 h 2417544"/>
              <a:gd name="connsiteX29" fmla="*/ 108527 w 1749170"/>
              <a:gd name="connsiteY29" fmla="*/ 1396954 h 2417544"/>
              <a:gd name="connsiteX30" fmla="*/ 237834 w 1749170"/>
              <a:gd name="connsiteY30" fmla="*/ 1701107 h 2417544"/>
              <a:gd name="connsiteX31" fmla="*/ 350956 w 1749170"/>
              <a:gd name="connsiteY31" fmla="*/ 1870789 h 2417544"/>
              <a:gd name="connsiteX32" fmla="*/ 454651 w 1749170"/>
              <a:gd name="connsiteY32" fmla="*/ 2002764 h 2417544"/>
              <a:gd name="connsiteX33" fmla="*/ 539492 w 1749170"/>
              <a:gd name="connsiteY33" fmla="*/ 2106459 h 2417544"/>
              <a:gd name="connsiteX34" fmla="*/ 737455 w 1749170"/>
              <a:gd name="connsiteY34" fmla="*/ 2294995 h 2417544"/>
              <a:gd name="connsiteX35" fmla="*/ 878857 w 1749170"/>
              <a:gd name="connsiteY35" fmla="*/ 2417544 h 2417544"/>
              <a:gd name="connsiteX0" fmla="*/ 878857 w 1749170"/>
              <a:gd name="connsiteY0" fmla="*/ 2417544 h 2417544"/>
              <a:gd name="connsiteX1" fmla="*/ 878857 w 1749170"/>
              <a:gd name="connsiteY1" fmla="*/ 2417544 h 2417544"/>
              <a:gd name="connsiteX2" fmla="*/ 1065586 w 1749170"/>
              <a:gd name="connsiteY2" fmla="*/ 2264908 h 2417544"/>
              <a:gd name="connsiteX3" fmla="*/ 1206127 w 1749170"/>
              <a:gd name="connsiteY3" fmla="*/ 2122817 h 2417544"/>
              <a:gd name="connsiteX4" fmla="*/ 1340770 w 1749170"/>
              <a:gd name="connsiteY4" fmla="*/ 1974484 h 2417544"/>
              <a:gd name="connsiteX5" fmla="*/ 1410961 w 1749170"/>
              <a:gd name="connsiteY5" fmla="*/ 1866783 h 2417544"/>
              <a:gd name="connsiteX6" fmla="*/ 1501026 w 1749170"/>
              <a:gd name="connsiteY6" fmla="*/ 1701107 h 2417544"/>
              <a:gd name="connsiteX7" fmla="*/ 1614148 w 1749170"/>
              <a:gd name="connsiteY7" fmla="*/ 1484290 h 2417544"/>
              <a:gd name="connsiteX8" fmla="*/ 1698989 w 1749170"/>
              <a:gd name="connsiteY8" fmla="*/ 1248620 h 2417544"/>
              <a:gd name="connsiteX9" fmla="*/ 1736696 w 1749170"/>
              <a:gd name="connsiteY9" fmla="*/ 1135498 h 2417544"/>
              <a:gd name="connsiteX10" fmla="*/ 1736696 w 1749170"/>
              <a:gd name="connsiteY10" fmla="*/ 805560 h 2417544"/>
              <a:gd name="connsiteX11" fmla="*/ 1655946 w 1749170"/>
              <a:gd name="connsiteY11" fmla="*/ 561434 h 2417544"/>
              <a:gd name="connsiteX12" fmla="*/ 1604721 w 1749170"/>
              <a:gd name="connsiteY12" fmla="*/ 447342 h 2417544"/>
              <a:gd name="connsiteX13" fmla="*/ 1510453 w 1749170"/>
              <a:gd name="connsiteY13" fmla="*/ 305940 h 2417544"/>
              <a:gd name="connsiteX14" fmla="*/ 1416185 w 1749170"/>
              <a:gd name="connsiteY14" fmla="*/ 211672 h 2417544"/>
              <a:gd name="connsiteX15" fmla="*/ 1331343 w 1749170"/>
              <a:gd name="connsiteY15" fmla="*/ 155111 h 2417544"/>
              <a:gd name="connsiteX16" fmla="*/ 1246502 w 1749170"/>
              <a:gd name="connsiteY16" fmla="*/ 107977 h 2417544"/>
              <a:gd name="connsiteX17" fmla="*/ 1030275 w 1749170"/>
              <a:gd name="connsiteY17" fmla="*/ 19326 h 2417544"/>
              <a:gd name="connsiteX18" fmla="*/ 916564 w 1749170"/>
              <a:gd name="connsiteY18" fmla="*/ 4282 h 2417544"/>
              <a:gd name="connsiteX19" fmla="*/ 801252 w 1749170"/>
              <a:gd name="connsiteY19" fmla="*/ 276 h 2417544"/>
              <a:gd name="connsiteX20" fmla="*/ 688364 w 1749170"/>
              <a:gd name="connsiteY20" fmla="*/ 21970 h 2417544"/>
              <a:gd name="connsiteX21" fmla="*/ 590239 w 1749170"/>
              <a:gd name="connsiteY21" fmla="*/ 56836 h 2417544"/>
              <a:gd name="connsiteX22" fmla="*/ 422991 w 1749170"/>
              <a:gd name="connsiteY22" fmla="*/ 142218 h 2417544"/>
              <a:gd name="connsiteX23" fmla="*/ 307435 w 1749170"/>
              <a:gd name="connsiteY23" fmla="*/ 225105 h 2417544"/>
              <a:gd name="connsiteX24" fmla="*/ 209554 w 1749170"/>
              <a:gd name="connsiteY24" fmla="*/ 334220 h 2417544"/>
              <a:gd name="connsiteX25" fmla="*/ 112618 w 1749170"/>
              <a:gd name="connsiteY25" fmla="*/ 473683 h 2417544"/>
              <a:gd name="connsiteX26" fmla="*/ 11591 w 1749170"/>
              <a:gd name="connsiteY26" fmla="*/ 687448 h 2417544"/>
              <a:gd name="connsiteX27" fmla="*/ 1968 w 1749170"/>
              <a:gd name="connsiteY27" fmla="*/ 899671 h 2417544"/>
              <a:gd name="connsiteX28" fmla="*/ 39871 w 1749170"/>
              <a:gd name="connsiteY28" fmla="*/ 1154352 h 2417544"/>
              <a:gd name="connsiteX29" fmla="*/ 108527 w 1749170"/>
              <a:gd name="connsiteY29" fmla="*/ 1396954 h 2417544"/>
              <a:gd name="connsiteX30" fmla="*/ 237834 w 1749170"/>
              <a:gd name="connsiteY30" fmla="*/ 1701107 h 2417544"/>
              <a:gd name="connsiteX31" fmla="*/ 350956 w 1749170"/>
              <a:gd name="connsiteY31" fmla="*/ 1870789 h 2417544"/>
              <a:gd name="connsiteX32" fmla="*/ 454651 w 1749170"/>
              <a:gd name="connsiteY32" fmla="*/ 2002764 h 2417544"/>
              <a:gd name="connsiteX33" fmla="*/ 539492 w 1749170"/>
              <a:gd name="connsiteY33" fmla="*/ 2106459 h 2417544"/>
              <a:gd name="connsiteX34" fmla="*/ 737455 w 1749170"/>
              <a:gd name="connsiteY34" fmla="*/ 2294995 h 2417544"/>
              <a:gd name="connsiteX35" fmla="*/ 878857 w 1749170"/>
              <a:gd name="connsiteY35" fmla="*/ 2417544 h 2417544"/>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0275 w 1749170"/>
              <a:gd name="connsiteY17" fmla="*/ 15044 h 2413262"/>
              <a:gd name="connsiteX18" fmla="*/ 916564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0275 w 1749170"/>
              <a:gd name="connsiteY17" fmla="*/ 15044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3655 w 1749170"/>
              <a:gd name="connsiteY17" fmla="*/ 28907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7035 w 1749170"/>
              <a:gd name="connsiteY17" fmla="*/ 25442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7035 w 1749170"/>
              <a:gd name="connsiteY17" fmla="*/ 25442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7640 w 1747953"/>
              <a:gd name="connsiteY0" fmla="*/ 2413262 h 2413262"/>
              <a:gd name="connsiteX1" fmla="*/ 877640 w 1747953"/>
              <a:gd name="connsiteY1" fmla="*/ 2413262 h 2413262"/>
              <a:gd name="connsiteX2" fmla="*/ 1064369 w 1747953"/>
              <a:gd name="connsiteY2" fmla="*/ 2260626 h 2413262"/>
              <a:gd name="connsiteX3" fmla="*/ 1204910 w 1747953"/>
              <a:gd name="connsiteY3" fmla="*/ 2118535 h 2413262"/>
              <a:gd name="connsiteX4" fmla="*/ 1339553 w 1747953"/>
              <a:gd name="connsiteY4" fmla="*/ 1970202 h 2413262"/>
              <a:gd name="connsiteX5" fmla="*/ 1409744 w 1747953"/>
              <a:gd name="connsiteY5" fmla="*/ 1862501 h 2413262"/>
              <a:gd name="connsiteX6" fmla="*/ 1499809 w 1747953"/>
              <a:gd name="connsiteY6" fmla="*/ 1696825 h 2413262"/>
              <a:gd name="connsiteX7" fmla="*/ 1612931 w 1747953"/>
              <a:gd name="connsiteY7" fmla="*/ 1480008 h 2413262"/>
              <a:gd name="connsiteX8" fmla="*/ 1697772 w 1747953"/>
              <a:gd name="connsiteY8" fmla="*/ 1244338 h 2413262"/>
              <a:gd name="connsiteX9" fmla="*/ 1735479 w 1747953"/>
              <a:gd name="connsiteY9" fmla="*/ 1131216 h 2413262"/>
              <a:gd name="connsiteX10" fmla="*/ 1735479 w 1747953"/>
              <a:gd name="connsiteY10" fmla="*/ 801278 h 2413262"/>
              <a:gd name="connsiteX11" fmla="*/ 1654729 w 1747953"/>
              <a:gd name="connsiteY11" fmla="*/ 557152 h 2413262"/>
              <a:gd name="connsiteX12" fmla="*/ 1603504 w 1747953"/>
              <a:gd name="connsiteY12" fmla="*/ 443060 h 2413262"/>
              <a:gd name="connsiteX13" fmla="*/ 1509236 w 1747953"/>
              <a:gd name="connsiteY13" fmla="*/ 301658 h 2413262"/>
              <a:gd name="connsiteX14" fmla="*/ 1414968 w 1747953"/>
              <a:gd name="connsiteY14" fmla="*/ 207390 h 2413262"/>
              <a:gd name="connsiteX15" fmla="*/ 1330126 w 1747953"/>
              <a:gd name="connsiteY15" fmla="*/ 150829 h 2413262"/>
              <a:gd name="connsiteX16" fmla="*/ 1245285 w 1747953"/>
              <a:gd name="connsiteY16" fmla="*/ 103695 h 2413262"/>
              <a:gd name="connsiteX17" fmla="*/ 1035818 w 1747953"/>
              <a:gd name="connsiteY17" fmla="*/ 25442 h 2413262"/>
              <a:gd name="connsiteX18" fmla="*/ 813961 w 1747953"/>
              <a:gd name="connsiteY18" fmla="*/ 0 h 2413262"/>
              <a:gd name="connsiteX19" fmla="*/ 687147 w 1747953"/>
              <a:gd name="connsiteY19" fmla="*/ 17688 h 2413262"/>
              <a:gd name="connsiteX20" fmla="*/ 589022 w 1747953"/>
              <a:gd name="connsiteY20" fmla="*/ 52554 h 2413262"/>
              <a:gd name="connsiteX21" fmla="*/ 421774 w 1747953"/>
              <a:gd name="connsiteY21" fmla="*/ 137936 h 2413262"/>
              <a:gd name="connsiteX22" fmla="*/ 306218 w 1747953"/>
              <a:gd name="connsiteY22" fmla="*/ 220823 h 2413262"/>
              <a:gd name="connsiteX23" fmla="*/ 208337 w 1747953"/>
              <a:gd name="connsiteY23" fmla="*/ 329938 h 2413262"/>
              <a:gd name="connsiteX24" fmla="*/ 111401 w 1747953"/>
              <a:gd name="connsiteY24" fmla="*/ 469401 h 2413262"/>
              <a:gd name="connsiteX25" fmla="*/ 17281 w 1747953"/>
              <a:gd name="connsiteY25" fmla="*/ 686707 h 2413262"/>
              <a:gd name="connsiteX26" fmla="*/ 751 w 1747953"/>
              <a:gd name="connsiteY26" fmla="*/ 895389 h 2413262"/>
              <a:gd name="connsiteX27" fmla="*/ 38654 w 1747953"/>
              <a:gd name="connsiteY27" fmla="*/ 1150070 h 2413262"/>
              <a:gd name="connsiteX28" fmla="*/ 107310 w 1747953"/>
              <a:gd name="connsiteY28" fmla="*/ 1392672 h 2413262"/>
              <a:gd name="connsiteX29" fmla="*/ 236617 w 1747953"/>
              <a:gd name="connsiteY29" fmla="*/ 1696825 h 2413262"/>
              <a:gd name="connsiteX30" fmla="*/ 349739 w 1747953"/>
              <a:gd name="connsiteY30" fmla="*/ 1866507 h 2413262"/>
              <a:gd name="connsiteX31" fmla="*/ 453434 w 1747953"/>
              <a:gd name="connsiteY31" fmla="*/ 1998482 h 2413262"/>
              <a:gd name="connsiteX32" fmla="*/ 538275 w 1747953"/>
              <a:gd name="connsiteY32" fmla="*/ 2102177 h 2413262"/>
              <a:gd name="connsiteX33" fmla="*/ 736238 w 1747953"/>
              <a:gd name="connsiteY33" fmla="*/ 2290713 h 2413262"/>
              <a:gd name="connsiteX34" fmla="*/ 877640 w 1747953"/>
              <a:gd name="connsiteY34" fmla="*/ 2413262 h 2413262"/>
              <a:gd name="connsiteX0" fmla="*/ 879603 w 1749916"/>
              <a:gd name="connsiteY0" fmla="*/ 2413262 h 2413262"/>
              <a:gd name="connsiteX1" fmla="*/ 879603 w 1749916"/>
              <a:gd name="connsiteY1" fmla="*/ 2413262 h 2413262"/>
              <a:gd name="connsiteX2" fmla="*/ 1066332 w 1749916"/>
              <a:gd name="connsiteY2" fmla="*/ 2260626 h 2413262"/>
              <a:gd name="connsiteX3" fmla="*/ 1206873 w 1749916"/>
              <a:gd name="connsiteY3" fmla="*/ 2118535 h 2413262"/>
              <a:gd name="connsiteX4" fmla="*/ 1341516 w 1749916"/>
              <a:gd name="connsiteY4" fmla="*/ 1970202 h 2413262"/>
              <a:gd name="connsiteX5" fmla="*/ 1411707 w 1749916"/>
              <a:gd name="connsiteY5" fmla="*/ 1862501 h 2413262"/>
              <a:gd name="connsiteX6" fmla="*/ 1501772 w 1749916"/>
              <a:gd name="connsiteY6" fmla="*/ 1696825 h 2413262"/>
              <a:gd name="connsiteX7" fmla="*/ 1614894 w 1749916"/>
              <a:gd name="connsiteY7" fmla="*/ 1480008 h 2413262"/>
              <a:gd name="connsiteX8" fmla="*/ 1699735 w 1749916"/>
              <a:gd name="connsiteY8" fmla="*/ 1244338 h 2413262"/>
              <a:gd name="connsiteX9" fmla="*/ 1737442 w 1749916"/>
              <a:gd name="connsiteY9" fmla="*/ 1131216 h 2413262"/>
              <a:gd name="connsiteX10" fmla="*/ 1737442 w 1749916"/>
              <a:gd name="connsiteY10" fmla="*/ 801278 h 2413262"/>
              <a:gd name="connsiteX11" fmla="*/ 1656692 w 1749916"/>
              <a:gd name="connsiteY11" fmla="*/ 557152 h 2413262"/>
              <a:gd name="connsiteX12" fmla="*/ 1605467 w 1749916"/>
              <a:gd name="connsiteY12" fmla="*/ 443060 h 2413262"/>
              <a:gd name="connsiteX13" fmla="*/ 1511199 w 1749916"/>
              <a:gd name="connsiteY13" fmla="*/ 301658 h 2413262"/>
              <a:gd name="connsiteX14" fmla="*/ 1416931 w 1749916"/>
              <a:gd name="connsiteY14" fmla="*/ 207390 h 2413262"/>
              <a:gd name="connsiteX15" fmla="*/ 1332089 w 1749916"/>
              <a:gd name="connsiteY15" fmla="*/ 150829 h 2413262"/>
              <a:gd name="connsiteX16" fmla="*/ 1247248 w 1749916"/>
              <a:gd name="connsiteY16" fmla="*/ 103695 h 2413262"/>
              <a:gd name="connsiteX17" fmla="*/ 1037781 w 1749916"/>
              <a:gd name="connsiteY17" fmla="*/ 25442 h 2413262"/>
              <a:gd name="connsiteX18" fmla="*/ 815924 w 1749916"/>
              <a:gd name="connsiteY18" fmla="*/ 0 h 2413262"/>
              <a:gd name="connsiteX19" fmla="*/ 689110 w 1749916"/>
              <a:gd name="connsiteY19" fmla="*/ 17688 h 2413262"/>
              <a:gd name="connsiteX20" fmla="*/ 590985 w 1749916"/>
              <a:gd name="connsiteY20" fmla="*/ 52554 h 2413262"/>
              <a:gd name="connsiteX21" fmla="*/ 423737 w 1749916"/>
              <a:gd name="connsiteY21" fmla="*/ 137936 h 2413262"/>
              <a:gd name="connsiteX22" fmla="*/ 308181 w 1749916"/>
              <a:gd name="connsiteY22" fmla="*/ 220823 h 2413262"/>
              <a:gd name="connsiteX23" fmla="*/ 210300 w 1749916"/>
              <a:gd name="connsiteY23" fmla="*/ 329938 h 2413262"/>
              <a:gd name="connsiteX24" fmla="*/ 113364 w 1749916"/>
              <a:gd name="connsiteY24" fmla="*/ 469401 h 2413262"/>
              <a:gd name="connsiteX25" fmla="*/ 19244 w 1749916"/>
              <a:gd name="connsiteY25" fmla="*/ 686707 h 2413262"/>
              <a:gd name="connsiteX26" fmla="*/ 2714 w 1749916"/>
              <a:gd name="connsiteY26" fmla="*/ 895389 h 2413262"/>
              <a:gd name="connsiteX27" fmla="*/ 40617 w 1749916"/>
              <a:gd name="connsiteY27" fmla="*/ 1150070 h 2413262"/>
              <a:gd name="connsiteX28" fmla="*/ 109273 w 1749916"/>
              <a:gd name="connsiteY28" fmla="*/ 1392672 h 2413262"/>
              <a:gd name="connsiteX29" fmla="*/ 238580 w 1749916"/>
              <a:gd name="connsiteY29" fmla="*/ 1696825 h 2413262"/>
              <a:gd name="connsiteX30" fmla="*/ 351702 w 1749916"/>
              <a:gd name="connsiteY30" fmla="*/ 1866507 h 2413262"/>
              <a:gd name="connsiteX31" fmla="*/ 455397 w 1749916"/>
              <a:gd name="connsiteY31" fmla="*/ 1998482 h 2413262"/>
              <a:gd name="connsiteX32" fmla="*/ 540238 w 1749916"/>
              <a:gd name="connsiteY32" fmla="*/ 2102177 h 2413262"/>
              <a:gd name="connsiteX33" fmla="*/ 738201 w 1749916"/>
              <a:gd name="connsiteY33" fmla="*/ 2290713 h 2413262"/>
              <a:gd name="connsiteX34" fmla="*/ 879603 w 1749916"/>
              <a:gd name="connsiteY34" fmla="*/ 2413262 h 241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49916" h="2413262">
                <a:moveTo>
                  <a:pt x="879603" y="2413262"/>
                </a:moveTo>
                <a:lnTo>
                  <a:pt x="879603" y="2413262"/>
                </a:lnTo>
                <a:cubicBezTo>
                  <a:pt x="910724" y="2387823"/>
                  <a:pt x="1011787" y="2309747"/>
                  <a:pt x="1066332" y="2260626"/>
                </a:cubicBezTo>
                <a:cubicBezTo>
                  <a:pt x="1120877" y="2211505"/>
                  <a:pt x="1161009" y="2166939"/>
                  <a:pt x="1206873" y="2118535"/>
                </a:cubicBezTo>
                <a:cubicBezTo>
                  <a:pt x="1252737" y="2070131"/>
                  <a:pt x="1307377" y="2012874"/>
                  <a:pt x="1341516" y="1970202"/>
                </a:cubicBezTo>
                <a:cubicBezTo>
                  <a:pt x="1375655" y="1927530"/>
                  <a:pt x="1384998" y="1908064"/>
                  <a:pt x="1411707" y="1862501"/>
                </a:cubicBezTo>
                <a:cubicBezTo>
                  <a:pt x="1438416" y="1816938"/>
                  <a:pt x="1467908" y="1760574"/>
                  <a:pt x="1501772" y="1696825"/>
                </a:cubicBezTo>
                <a:lnTo>
                  <a:pt x="1614894" y="1480008"/>
                </a:lnTo>
                <a:cubicBezTo>
                  <a:pt x="1633748" y="1431303"/>
                  <a:pt x="1679310" y="1302470"/>
                  <a:pt x="1699735" y="1244338"/>
                </a:cubicBezTo>
                <a:lnTo>
                  <a:pt x="1737442" y="1131216"/>
                </a:lnTo>
                <a:cubicBezTo>
                  <a:pt x="1756975" y="994487"/>
                  <a:pt x="1750900" y="896955"/>
                  <a:pt x="1737442" y="801278"/>
                </a:cubicBezTo>
                <a:cubicBezTo>
                  <a:pt x="1723984" y="705601"/>
                  <a:pt x="1678688" y="616855"/>
                  <a:pt x="1656692" y="557152"/>
                </a:cubicBezTo>
                <a:lnTo>
                  <a:pt x="1605467" y="443060"/>
                </a:lnTo>
                <a:cubicBezTo>
                  <a:pt x="1583471" y="402211"/>
                  <a:pt x="1542622" y="340936"/>
                  <a:pt x="1511199" y="301658"/>
                </a:cubicBezTo>
                <a:lnTo>
                  <a:pt x="1416931" y="207390"/>
                </a:lnTo>
                <a:cubicBezTo>
                  <a:pt x="1391793" y="183823"/>
                  <a:pt x="1360369" y="168111"/>
                  <a:pt x="1332089" y="150829"/>
                </a:cubicBezTo>
                <a:cubicBezTo>
                  <a:pt x="1303809" y="133547"/>
                  <a:pt x="1296299" y="124593"/>
                  <a:pt x="1247248" y="103695"/>
                </a:cubicBezTo>
                <a:cubicBezTo>
                  <a:pt x="1198197" y="82797"/>
                  <a:pt x="1092771" y="42724"/>
                  <a:pt x="1037781" y="25442"/>
                </a:cubicBezTo>
                <a:cubicBezTo>
                  <a:pt x="963829" y="6565"/>
                  <a:pt x="889876" y="8481"/>
                  <a:pt x="815924" y="0"/>
                </a:cubicBezTo>
                <a:cubicBezTo>
                  <a:pt x="758939" y="441"/>
                  <a:pt x="726600" y="8929"/>
                  <a:pt x="689110" y="17688"/>
                </a:cubicBezTo>
                <a:cubicBezTo>
                  <a:pt x="651620" y="26447"/>
                  <a:pt x="635214" y="32513"/>
                  <a:pt x="590985" y="52554"/>
                </a:cubicBezTo>
                <a:cubicBezTo>
                  <a:pt x="546756" y="72595"/>
                  <a:pt x="467492" y="102961"/>
                  <a:pt x="423737" y="137936"/>
                </a:cubicBezTo>
                <a:cubicBezTo>
                  <a:pt x="379982" y="172911"/>
                  <a:pt x="343754" y="188823"/>
                  <a:pt x="308181" y="220823"/>
                </a:cubicBezTo>
                <a:cubicBezTo>
                  <a:pt x="272608" y="252823"/>
                  <a:pt x="242770" y="288508"/>
                  <a:pt x="210300" y="329938"/>
                </a:cubicBezTo>
                <a:cubicBezTo>
                  <a:pt x="187860" y="362609"/>
                  <a:pt x="145207" y="409940"/>
                  <a:pt x="113364" y="469401"/>
                </a:cubicBezTo>
                <a:cubicBezTo>
                  <a:pt x="81521" y="528862"/>
                  <a:pt x="37686" y="615709"/>
                  <a:pt x="19244" y="686707"/>
                </a:cubicBezTo>
                <a:cubicBezTo>
                  <a:pt x="-4947" y="834963"/>
                  <a:pt x="-848" y="818162"/>
                  <a:pt x="2714" y="895389"/>
                </a:cubicBezTo>
                <a:cubicBezTo>
                  <a:pt x="6276" y="972616"/>
                  <a:pt x="34333" y="1131216"/>
                  <a:pt x="40617" y="1150070"/>
                </a:cubicBezTo>
                <a:lnTo>
                  <a:pt x="109273" y="1392672"/>
                </a:lnTo>
                <a:lnTo>
                  <a:pt x="238580" y="1696825"/>
                </a:lnTo>
                <a:cubicBezTo>
                  <a:pt x="259005" y="1729819"/>
                  <a:pt x="315566" y="1816231"/>
                  <a:pt x="351702" y="1866507"/>
                </a:cubicBezTo>
                <a:lnTo>
                  <a:pt x="455397" y="1998482"/>
                </a:lnTo>
                <a:cubicBezTo>
                  <a:pt x="482106" y="2034618"/>
                  <a:pt x="507244" y="2067612"/>
                  <a:pt x="540238" y="2102177"/>
                </a:cubicBezTo>
                <a:lnTo>
                  <a:pt x="738201" y="2290713"/>
                </a:lnTo>
                <a:cubicBezTo>
                  <a:pt x="775908" y="2325278"/>
                  <a:pt x="856036" y="2392837"/>
                  <a:pt x="879603" y="2413262"/>
                </a:cubicBezTo>
                <a:close/>
              </a:path>
            </a:pathLst>
          </a:custGeom>
          <a:blipFill>
            <a:blip r:embed="rId3"/>
            <a:tile tx="0" ty="0" sx="100000" sy="100000" flip="none" algn="tl"/>
          </a:blipFill>
          <a:ln w="50800" cap="flat" cmpd="sng" algn="ctr">
            <a:solidFill>
              <a:sysClr val="windowText" lastClr="000000"/>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Constantia"/>
            </a:endParaRPr>
          </a:p>
        </p:txBody>
      </p:sp>
      <p:sp>
        <p:nvSpPr>
          <p:cNvPr id="33" name="TextBox 32">
            <a:extLst>
              <a:ext uri="{FF2B5EF4-FFF2-40B4-BE49-F238E27FC236}">
                <a16:creationId xmlns:a16="http://schemas.microsoft.com/office/drawing/2014/main" id="{81B7EB66-1077-497E-AA51-EF134D32D6A2}"/>
              </a:ext>
            </a:extLst>
          </p:cNvPr>
          <p:cNvSpPr txBox="1"/>
          <p:nvPr/>
        </p:nvSpPr>
        <p:spPr>
          <a:xfrm>
            <a:off x="2551932" y="2205145"/>
            <a:ext cx="2439896" cy="769441"/>
          </a:xfrm>
          <a:prstGeom prst="rect">
            <a:avLst/>
          </a:prstGeom>
          <a:noFill/>
        </p:spPr>
        <p:txBody>
          <a:bodyPr wrap="square" rtlCol="0">
            <a:spAutoFit/>
          </a:bodyPr>
          <a:lstStyle/>
          <a:p>
            <a:pPr algn="ctr"/>
            <a:r>
              <a:rPr lang="en-US" sz="2200">
                <a:solidFill>
                  <a:schemeClr val="bg1"/>
                </a:solidFill>
                <a:latin typeface="Perpetua Titling MT" panose="02020502060505020804" pitchFamily="18" charset="0"/>
              </a:rPr>
              <a:t>Biophysical </a:t>
            </a:r>
          </a:p>
          <a:p>
            <a:pPr algn="ctr"/>
            <a:r>
              <a:rPr lang="en-US" sz="2200">
                <a:solidFill>
                  <a:schemeClr val="bg1"/>
                </a:solidFill>
                <a:latin typeface="Perpetua Titling MT" panose="02020502060505020804" pitchFamily="18" charset="0"/>
              </a:rPr>
              <a:t>Environments</a:t>
            </a:r>
          </a:p>
        </p:txBody>
      </p:sp>
      <p:sp>
        <p:nvSpPr>
          <p:cNvPr id="34" name="TextBox 33">
            <a:extLst>
              <a:ext uri="{FF2B5EF4-FFF2-40B4-BE49-F238E27FC236}">
                <a16:creationId xmlns:a16="http://schemas.microsoft.com/office/drawing/2014/main" id="{8769EE36-72B4-49B6-9317-7F500A867C92}"/>
              </a:ext>
            </a:extLst>
          </p:cNvPr>
          <p:cNvSpPr txBox="1"/>
          <p:nvPr/>
        </p:nvSpPr>
        <p:spPr>
          <a:xfrm rot="5400000">
            <a:off x="2565204" y="3776486"/>
            <a:ext cx="2413351" cy="769441"/>
          </a:xfrm>
          <a:prstGeom prst="rect">
            <a:avLst/>
          </a:prstGeom>
          <a:noFill/>
        </p:spPr>
        <p:txBody>
          <a:bodyPr wrap="square" rtlCol="0">
            <a:spAutoFit/>
          </a:bodyPr>
          <a:lstStyle/>
          <a:p>
            <a:pPr algn="ctr"/>
            <a:r>
              <a:rPr lang="en-US" sz="2200" b="1" dirty="0">
                <a:latin typeface="Perpetua Titling MT" panose="02020502060505020804" pitchFamily="18" charset="0"/>
              </a:rPr>
              <a:t>Wilderness</a:t>
            </a:r>
          </a:p>
          <a:p>
            <a:pPr algn="ctr"/>
            <a:r>
              <a:rPr lang="en-US" sz="2200" b="1" dirty="0">
                <a:latin typeface="Perpetua Titling MT" panose="02020502060505020804" pitchFamily="18" charset="0"/>
              </a:rPr>
              <a:t>Character</a:t>
            </a:r>
          </a:p>
        </p:txBody>
      </p:sp>
      <p:cxnSp>
        <p:nvCxnSpPr>
          <p:cNvPr id="35" name="Straight Arrow Connector 34">
            <a:extLst>
              <a:ext uri="{FF2B5EF4-FFF2-40B4-BE49-F238E27FC236}">
                <a16:creationId xmlns:a16="http://schemas.microsoft.com/office/drawing/2014/main" id="{37826540-2609-4115-B179-A70454852207}"/>
              </a:ext>
            </a:extLst>
          </p:cNvPr>
          <p:cNvCxnSpPr>
            <a:cxnSpLocks/>
            <a:stCxn id="32" idx="13"/>
          </p:cNvCxnSpPr>
          <p:nvPr/>
        </p:nvCxnSpPr>
        <p:spPr>
          <a:xfrm flipV="1">
            <a:off x="4381693" y="2333777"/>
            <a:ext cx="1446906" cy="1055864"/>
          </a:xfrm>
          <a:prstGeom prst="straightConnector1">
            <a:avLst/>
          </a:prstGeom>
          <a:noFill/>
          <a:ln w="57150" cap="flat" cmpd="sng" algn="ctr">
            <a:solidFill>
              <a:sysClr val="windowText" lastClr="000000"/>
            </a:solidFill>
            <a:prstDash val="solid"/>
            <a:miter lim="800000"/>
            <a:tailEnd type="triangle"/>
          </a:ln>
          <a:effectLst/>
        </p:spPr>
      </p:cxnSp>
      <p:sp>
        <p:nvSpPr>
          <p:cNvPr id="36" name="Rectangle 35">
            <a:extLst>
              <a:ext uri="{FF2B5EF4-FFF2-40B4-BE49-F238E27FC236}">
                <a16:creationId xmlns:a16="http://schemas.microsoft.com/office/drawing/2014/main" id="{0AA43965-FA76-459D-BE04-2A2113B1411D}"/>
              </a:ext>
            </a:extLst>
          </p:cNvPr>
          <p:cNvSpPr/>
          <p:nvPr/>
        </p:nvSpPr>
        <p:spPr>
          <a:xfrm>
            <a:off x="5914797" y="1321573"/>
            <a:ext cx="2655997" cy="2246769"/>
          </a:xfrm>
          <a:prstGeom prst="rect">
            <a:avLst/>
          </a:prstGeom>
        </p:spPr>
        <p:txBody>
          <a:bodyPr wrap="square">
            <a:spAutoFit/>
          </a:bodyPr>
          <a:lstStyle/>
          <a:p>
            <a:pPr fontAlgn="base">
              <a:spcBef>
                <a:spcPct val="50000"/>
              </a:spcBef>
              <a:spcAft>
                <a:spcPct val="0"/>
              </a:spcAft>
            </a:pPr>
            <a:r>
              <a:rPr lang="en-US" sz="2000">
                <a:solidFill>
                  <a:schemeClr val="bg1"/>
                </a:solidFill>
                <a:latin typeface="Calibri" panose="020F0502020204030204" pitchFamily="34" charset="0"/>
              </a:rPr>
              <a:t>Taken together, these </a:t>
            </a:r>
            <a:r>
              <a:rPr lang="en-US" sz="2000" b="1">
                <a:solidFill>
                  <a:schemeClr val="accent6">
                    <a:lumMod val="40000"/>
                    <a:lumOff val="60000"/>
                  </a:schemeClr>
                </a:solidFill>
                <a:latin typeface="Calibri" panose="020F0502020204030204" pitchFamily="34" charset="0"/>
              </a:rPr>
              <a:t>tangible and intangible</a:t>
            </a:r>
            <a:r>
              <a:rPr lang="en-US" sz="2000">
                <a:solidFill>
                  <a:schemeClr val="accent6">
                    <a:lumMod val="40000"/>
                    <a:lumOff val="60000"/>
                  </a:schemeClr>
                </a:solidFill>
                <a:latin typeface="Calibri" panose="020F0502020204030204" pitchFamily="34" charset="0"/>
              </a:rPr>
              <a:t> </a:t>
            </a:r>
            <a:r>
              <a:rPr lang="en-US" sz="2000">
                <a:solidFill>
                  <a:schemeClr val="bg1"/>
                </a:solidFill>
                <a:latin typeface="Calibri" panose="020F0502020204030204" pitchFamily="34" charset="0"/>
              </a:rPr>
              <a:t>values define wilderness character and distinguish wilderness from all other lands.</a:t>
            </a:r>
          </a:p>
        </p:txBody>
      </p:sp>
      <p:sp>
        <p:nvSpPr>
          <p:cNvPr id="13" name="Text Box 167">
            <a:extLst>
              <a:ext uri="{FF2B5EF4-FFF2-40B4-BE49-F238E27FC236}">
                <a16:creationId xmlns:a16="http://schemas.microsoft.com/office/drawing/2014/main" id="{CAEF6D60-E84D-42CE-8BC6-4D3273C094F5}"/>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6</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4518205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4A26156D-5ECB-4A8D-9B53-C339678E5B1D}"/>
              </a:ext>
            </a:extLst>
          </p:cNvPr>
          <p:cNvSpPr txBox="1">
            <a:spLocks noChangeArrowheads="1"/>
          </p:cNvSpPr>
          <p:nvPr/>
        </p:nvSpPr>
        <p:spPr bwMode="auto">
          <a:xfrm>
            <a:off x="632163" y="1905505"/>
            <a:ext cx="4578484" cy="3046988"/>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kumimoji="1" lang="en-US" sz="3200" b="1" dirty="0">
                <a:solidFill>
                  <a:schemeClr val="bg1"/>
                </a:solidFill>
                <a:latin typeface="Centaur" pitchFamily="18" charset="0"/>
              </a:rPr>
              <a:t>“The purpose of the Wilderness Act is to ______ the _______  ______ of the areas to be included in the wilderness system, not to establish any particular use.”</a:t>
            </a:r>
          </a:p>
        </p:txBody>
      </p:sp>
      <p:sp>
        <p:nvSpPr>
          <p:cNvPr id="14" name="Rectangle 2">
            <a:extLst>
              <a:ext uri="{FF2B5EF4-FFF2-40B4-BE49-F238E27FC236}">
                <a16:creationId xmlns:a16="http://schemas.microsoft.com/office/drawing/2014/main" id="{7DA506D1-1B4E-4DF6-A990-F0F4722F169C}"/>
              </a:ext>
            </a:extLst>
          </p:cNvPr>
          <p:cNvSpPr txBox="1">
            <a:spLocks noChangeArrowheads="1"/>
          </p:cNvSpPr>
          <p:nvPr/>
        </p:nvSpPr>
        <p:spPr bwMode="auto">
          <a:xfrm>
            <a:off x="533400" y="34148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Managed For?</a:t>
            </a:r>
            <a:r>
              <a:rPr lang="en-US" sz="4200" kern="0">
                <a:solidFill>
                  <a:schemeClr val="bg1"/>
                </a:solidFill>
                <a:latin typeface="Calibri" panose="020F0502020204030204"/>
              </a:rPr>
              <a:t> </a:t>
            </a:r>
          </a:p>
        </p:txBody>
      </p:sp>
      <p:pic>
        <p:nvPicPr>
          <p:cNvPr id="15" name="Picture 6">
            <a:extLst>
              <a:ext uri="{FF2B5EF4-FFF2-40B4-BE49-F238E27FC236}">
                <a16:creationId xmlns:a16="http://schemas.microsoft.com/office/drawing/2014/main" id="{5A1DB86C-F17B-4549-8D2E-1633547C7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445570" y="2201442"/>
            <a:ext cx="3039956" cy="245511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Tree>
    <p:extLst>
      <p:ext uri="{BB962C8B-B14F-4D97-AF65-F5344CB8AC3E}">
        <p14:creationId xmlns:p14="http://schemas.microsoft.com/office/powerpoint/2010/main" val="244373567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Text Box 5">
            <a:extLst>
              <a:ext uri="{FF2B5EF4-FFF2-40B4-BE49-F238E27FC236}">
                <a16:creationId xmlns:a16="http://schemas.microsoft.com/office/drawing/2014/main" id="{65CD28B0-AB8B-408F-B480-0CF09B876F68}"/>
              </a:ext>
            </a:extLst>
          </p:cNvPr>
          <p:cNvSpPr txBox="1">
            <a:spLocks noChangeArrowheads="1"/>
          </p:cNvSpPr>
          <p:nvPr/>
        </p:nvSpPr>
        <p:spPr bwMode="auto">
          <a:xfrm>
            <a:off x="725034" y="1662560"/>
            <a:ext cx="7693932" cy="3231654"/>
          </a:xfrm>
          <a:prstGeom prst="rect">
            <a:avLst/>
          </a:prstGeom>
          <a:noFill/>
          <a:ln w="9525">
            <a:noFill/>
            <a:miter lim="800000"/>
            <a:headEnd/>
            <a:tailEnd/>
          </a:ln>
          <a:effectLst/>
        </p:spPr>
        <p:txBody>
          <a:bodyPr wrap="square">
            <a:spAutoFit/>
          </a:bodyPr>
          <a:lstStyle/>
          <a:p>
            <a:pPr algn="ctr">
              <a:defRPr/>
            </a:pPr>
            <a:r>
              <a:rPr lang="en-US" sz="3200" b="1">
                <a:solidFill>
                  <a:prstClr val="black"/>
                </a:solidFill>
                <a:cs typeface="Arial" panose="020B0604020202020204" pitchFamily="34" charset="0"/>
              </a:rPr>
              <a:t>Where did the authors of KIW2 find the qualities of wilderness character?</a:t>
            </a:r>
          </a:p>
          <a:p>
            <a:pPr>
              <a:defRPr/>
            </a:pPr>
            <a:endParaRPr lang="en-US" sz="2800">
              <a:solidFill>
                <a:prstClr val="black"/>
              </a:solidFill>
              <a:cs typeface="Arial" panose="020B0604020202020204" pitchFamily="34" charset="0"/>
            </a:endParaRPr>
          </a:p>
          <a:p>
            <a:pPr marL="457200" indent="-457200">
              <a:buFontTx/>
              <a:buAutoNum type="alphaLcPeriod"/>
              <a:defRPr/>
            </a:pPr>
            <a:r>
              <a:rPr lang="en-US" sz="2800">
                <a:solidFill>
                  <a:prstClr val="black"/>
                </a:solidFill>
                <a:cs typeface="Arial" panose="020B0604020202020204" pitchFamily="34" charset="0"/>
              </a:rPr>
              <a:t>Merriam-Webster dictionary, 1916 edition</a:t>
            </a:r>
          </a:p>
          <a:p>
            <a:pPr marL="457200" indent="-457200">
              <a:buFontTx/>
              <a:buAutoNum type="alphaLcPeriod"/>
              <a:defRPr/>
            </a:pPr>
            <a:r>
              <a:rPr lang="en-US" sz="2800">
                <a:solidFill>
                  <a:prstClr val="black"/>
                </a:solidFill>
                <a:cs typeface="Arial" panose="020B0604020202020204" pitchFamily="34" charset="0"/>
              </a:rPr>
              <a:t>Wikipedia, 2001</a:t>
            </a:r>
          </a:p>
          <a:p>
            <a:pPr marL="457200" indent="-457200">
              <a:buFontTx/>
              <a:buAutoNum type="alphaLcPeriod"/>
              <a:defRPr/>
            </a:pPr>
            <a:r>
              <a:rPr lang="en-US" sz="2800">
                <a:solidFill>
                  <a:prstClr val="black"/>
                </a:solidFill>
                <a:cs typeface="Arial" panose="020B0604020202020204" pitchFamily="34" charset="0"/>
              </a:rPr>
              <a:t>Wilderness Act, 1964</a:t>
            </a:r>
          </a:p>
          <a:p>
            <a:pPr marL="457200" indent="-457200">
              <a:buFontTx/>
              <a:buAutoNum type="alphaLcPeriod"/>
              <a:defRPr/>
            </a:pPr>
            <a:r>
              <a:rPr lang="en-US" sz="2800">
                <a:solidFill>
                  <a:prstClr val="black"/>
                </a:solidFill>
                <a:cs typeface="Arial" panose="020B0604020202020204" pitchFamily="34" charset="0"/>
              </a:rPr>
              <a:t>Out of thin air, 2020</a:t>
            </a:r>
          </a:p>
        </p:txBody>
      </p:sp>
    </p:spTree>
    <p:extLst>
      <p:ext uri="{BB962C8B-B14F-4D97-AF65-F5344CB8AC3E}">
        <p14:creationId xmlns:p14="http://schemas.microsoft.com/office/powerpoint/2010/main" val="278114234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Text Box 5">
            <a:extLst>
              <a:ext uri="{FF2B5EF4-FFF2-40B4-BE49-F238E27FC236}">
                <a16:creationId xmlns:a16="http://schemas.microsoft.com/office/drawing/2014/main" id="{65CD28B0-AB8B-408F-B480-0CF09B876F68}"/>
              </a:ext>
            </a:extLst>
          </p:cNvPr>
          <p:cNvSpPr txBox="1">
            <a:spLocks noChangeArrowheads="1"/>
          </p:cNvSpPr>
          <p:nvPr/>
        </p:nvSpPr>
        <p:spPr bwMode="auto">
          <a:xfrm>
            <a:off x="725034" y="1662560"/>
            <a:ext cx="7693932" cy="3231654"/>
          </a:xfrm>
          <a:prstGeom prst="rect">
            <a:avLst/>
          </a:prstGeom>
          <a:noFill/>
          <a:ln w="9525">
            <a:noFill/>
            <a:miter lim="800000"/>
            <a:headEnd/>
            <a:tailEnd/>
          </a:ln>
          <a:effectLst/>
        </p:spPr>
        <p:txBody>
          <a:bodyPr wrap="square">
            <a:spAutoFit/>
          </a:bodyPr>
          <a:lstStyle/>
          <a:p>
            <a:pPr algn="ctr">
              <a:defRPr/>
            </a:pPr>
            <a:r>
              <a:rPr lang="en-US" sz="3200" b="1">
                <a:solidFill>
                  <a:prstClr val="black"/>
                </a:solidFill>
                <a:cs typeface="Arial" panose="020B0604020202020204" pitchFamily="34" charset="0"/>
              </a:rPr>
              <a:t>Where did the authors of KIW2 find the qualities of wilderness character?</a:t>
            </a:r>
          </a:p>
          <a:p>
            <a:pPr>
              <a:defRPr/>
            </a:pPr>
            <a:endParaRPr lang="en-US" sz="2800">
              <a:solidFill>
                <a:prstClr val="black"/>
              </a:solidFill>
              <a:cs typeface="Arial" panose="020B0604020202020204" pitchFamily="34" charset="0"/>
            </a:endParaRPr>
          </a:p>
          <a:p>
            <a:pPr marL="457200" indent="-457200">
              <a:buFontTx/>
              <a:buAutoNum type="alphaLcPeriod"/>
              <a:defRPr/>
            </a:pPr>
            <a:r>
              <a:rPr lang="en-US" sz="2800">
                <a:solidFill>
                  <a:prstClr val="black"/>
                </a:solidFill>
                <a:cs typeface="Arial" panose="020B0604020202020204" pitchFamily="34" charset="0"/>
              </a:rPr>
              <a:t>Merriam-Webster dictionary, 1916 edition</a:t>
            </a:r>
          </a:p>
          <a:p>
            <a:pPr marL="457200" indent="-457200">
              <a:buFontTx/>
              <a:buAutoNum type="alphaLcPeriod"/>
              <a:defRPr/>
            </a:pPr>
            <a:r>
              <a:rPr lang="en-US" sz="2800">
                <a:solidFill>
                  <a:prstClr val="black"/>
                </a:solidFill>
                <a:cs typeface="Arial" panose="020B0604020202020204" pitchFamily="34" charset="0"/>
              </a:rPr>
              <a:t>Wikipedia, 2001</a:t>
            </a:r>
          </a:p>
          <a:p>
            <a:pPr marL="457200" indent="-457200">
              <a:buFontTx/>
              <a:buAutoNum type="alphaLcPeriod"/>
              <a:defRPr/>
            </a:pPr>
            <a:r>
              <a:rPr lang="en-US" sz="2800">
                <a:solidFill>
                  <a:prstClr val="black"/>
                </a:solidFill>
                <a:highlight>
                  <a:srgbClr val="FFFF00"/>
                </a:highlight>
                <a:cs typeface="Arial" panose="020B0604020202020204" pitchFamily="34" charset="0"/>
              </a:rPr>
              <a:t>Wilderness Act, 1964</a:t>
            </a:r>
          </a:p>
          <a:p>
            <a:pPr marL="457200" indent="-457200">
              <a:buFontTx/>
              <a:buAutoNum type="alphaLcPeriod"/>
              <a:defRPr/>
            </a:pPr>
            <a:r>
              <a:rPr lang="en-US" sz="2800">
                <a:solidFill>
                  <a:prstClr val="black"/>
                </a:solidFill>
                <a:cs typeface="Arial" panose="020B0604020202020204" pitchFamily="34" charset="0"/>
              </a:rPr>
              <a:t>Out of thin air, 2020</a:t>
            </a:r>
          </a:p>
        </p:txBody>
      </p:sp>
    </p:spTree>
    <p:extLst>
      <p:ext uri="{BB962C8B-B14F-4D97-AF65-F5344CB8AC3E}">
        <p14:creationId xmlns:p14="http://schemas.microsoft.com/office/powerpoint/2010/main" val="75635432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9889C168-02CE-4D5E-8976-5FF42BF8B9BB}"/>
              </a:ext>
            </a:extLst>
          </p:cNvPr>
          <p:cNvSpPr>
            <a:spLocks noChangeArrowheads="1"/>
          </p:cNvSpPr>
          <p:nvPr/>
        </p:nvSpPr>
        <p:spPr bwMode="auto">
          <a:xfrm flipV="1">
            <a:off x="508378" y="1522760"/>
            <a:ext cx="8127243" cy="4622404"/>
          </a:xfrm>
          <a:prstGeom prst="verticalScroll">
            <a:avLst>
              <a:gd name="adj" fmla="val 12500"/>
            </a:avLst>
          </a:prstGeom>
          <a:blipFill>
            <a:blip r:embed="rId3">
              <a:extLst>
                <a:ext uri="{28A0092B-C50C-407E-A947-70E740481C1C}">
                  <a14:useLocalDpi xmlns:a14="http://schemas.microsoft.com/office/drawing/2010/main" val="0"/>
                </a:ext>
              </a:extLst>
            </a:blip>
            <a:tile tx="0" ty="0" sx="100000" sy="100000" flip="none" algn="tl"/>
          </a:blipFill>
          <a:ln w="22225">
            <a:solidFill>
              <a:srgbClr val="401D06"/>
            </a:solidFill>
            <a:round/>
            <a:headEnd/>
            <a:tailEnd/>
          </a:ln>
        </p:spPr>
        <p:txBody>
          <a:bodyPr wrap="none" anchor="ctr"/>
          <a:lstStyle/>
          <a:p>
            <a:pPr>
              <a:defRPr/>
            </a:pPr>
            <a:endParaRPr lang="en-US" sz="1350">
              <a:solidFill>
                <a:srgbClr val="000000"/>
              </a:solidFill>
              <a:latin typeface="Calibri" panose="020F0502020204030204"/>
            </a:endParaRPr>
          </a:p>
        </p:txBody>
      </p:sp>
      <p:sp>
        <p:nvSpPr>
          <p:cNvPr id="11" name="Text Box 3">
            <a:extLst>
              <a:ext uri="{FF2B5EF4-FFF2-40B4-BE49-F238E27FC236}">
                <a16:creationId xmlns:a16="http://schemas.microsoft.com/office/drawing/2014/main" id="{1C0B4A91-CB74-439A-BDE2-A20F41EDE7C2}"/>
              </a:ext>
            </a:extLst>
          </p:cNvPr>
          <p:cNvSpPr txBox="1">
            <a:spLocks noChangeArrowheads="1"/>
          </p:cNvSpPr>
          <p:nvPr/>
        </p:nvSpPr>
        <p:spPr bwMode="auto">
          <a:xfrm>
            <a:off x="1091821" y="1683549"/>
            <a:ext cx="6858000" cy="3867918"/>
          </a:xfrm>
          <a:prstGeom prst="rect">
            <a:avLst/>
          </a:prstGeom>
          <a:noFill/>
          <a:ln w="9525">
            <a:noFill/>
            <a:miter lim="800000"/>
            <a:headEnd/>
            <a:tailEnd/>
          </a:ln>
          <a:effectLst/>
        </p:spPr>
        <p:txBody>
          <a:bodyPr wrap="square">
            <a:spAutoFit/>
          </a:bodyPr>
          <a:lstStyle/>
          <a:p>
            <a:pPr marL="86916" indent="-86916" fontAlgn="base">
              <a:lnSpc>
                <a:spcPts val="2100"/>
              </a:lnSpc>
              <a:spcAft>
                <a:spcPct val="0"/>
              </a:spcAft>
              <a:defRPr/>
            </a:pPr>
            <a:r>
              <a:rPr lang="en-US" sz="1600" b="1" dirty="0">
                <a:solidFill>
                  <a:srgbClr val="000000"/>
                </a:solidFill>
                <a:cs typeface="Arial" panose="020B0604020202020204" pitchFamily="34" charset="0"/>
              </a:rPr>
              <a:t>DEFINITION OF WILDERNESS: </a:t>
            </a:r>
            <a:r>
              <a:rPr lang="en-US" sz="2000" b="1" i="1" dirty="0">
                <a:solidFill>
                  <a:srgbClr val="000000"/>
                </a:solidFill>
                <a:latin typeface="Centaur" pitchFamily="18" charset="0"/>
              </a:rPr>
              <a:t>“</a:t>
            </a:r>
            <a:r>
              <a:rPr lang="en-US" i="1" dirty="0">
                <a:solidFill>
                  <a:srgbClr val="000000"/>
                </a:solidFill>
                <a:latin typeface="Centaur" pitchFamily="18" charset="0"/>
              </a:rPr>
              <a:t>A wilderness, in contrast with those areas where man and his own works dominate the landscape, is hereby recognized as an area where the earth and its community of life are </a:t>
            </a:r>
            <a:r>
              <a:rPr lang="en-US" i="1" dirty="0">
                <a:solidFill>
                  <a:srgbClr val="000000"/>
                </a:solidFill>
                <a:highlight>
                  <a:srgbClr val="FFFF00"/>
                </a:highlight>
                <a:latin typeface="Centaur" pitchFamily="18" charset="0"/>
              </a:rPr>
              <a:t>untrammeled</a:t>
            </a:r>
            <a:r>
              <a:rPr lang="en-US" i="1" dirty="0">
                <a:solidFill>
                  <a:srgbClr val="000000"/>
                </a:solidFill>
                <a:latin typeface="Centaur" pitchFamily="18" charset="0"/>
              </a:rPr>
              <a:t> by man, where man himself is a visitor who does not remain. An area of wilderness is further defined to mean in this Act an area of </a:t>
            </a:r>
            <a:r>
              <a:rPr lang="en-US" i="1" dirty="0">
                <a:solidFill>
                  <a:srgbClr val="000000"/>
                </a:solidFill>
                <a:highlight>
                  <a:srgbClr val="FFFF00"/>
                </a:highlight>
                <a:latin typeface="Centaur" pitchFamily="18" charset="0"/>
              </a:rPr>
              <a:t>undeveloped</a:t>
            </a:r>
            <a:r>
              <a:rPr lang="en-US" i="1" dirty="0">
                <a:solidFill>
                  <a:srgbClr val="000000"/>
                </a:solidFill>
                <a:latin typeface="Centaur" pitchFamily="18" charset="0"/>
              </a:rPr>
              <a:t> Federal land retaining its primeval character and influence, without permanent improvements or human habitation, which is protected and managed so as to preserve its </a:t>
            </a:r>
            <a:r>
              <a:rPr lang="en-US" i="1" dirty="0">
                <a:solidFill>
                  <a:srgbClr val="000000"/>
                </a:solidFill>
                <a:highlight>
                  <a:srgbClr val="FFFF00"/>
                </a:highlight>
                <a:latin typeface="Centaur" pitchFamily="18" charset="0"/>
              </a:rPr>
              <a:t>natural </a:t>
            </a:r>
            <a:r>
              <a:rPr lang="en-US" i="1" dirty="0">
                <a:solidFill>
                  <a:srgbClr val="000000"/>
                </a:solidFill>
                <a:latin typeface="Centaur" pitchFamily="18" charset="0"/>
              </a:rPr>
              <a:t>conditions and which (1) generally appears to have been affected primarily by the forces of nature, with the imprint of man's work substantially unnoticeable; (2) has </a:t>
            </a:r>
            <a:r>
              <a:rPr lang="en-US" i="1" dirty="0">
                <a:solidFill>
                  <a:prstClr val="black"/>
                </a:solidFill>
                <a:highlight>
                  <a:srgbClr val="FFFF00"/>
                </a:highlight>
                <a:latin typeface="Centaur" pitchFamily="18" charset="0"/>
              </a:rPr>
              <a:t>outstanding opportunities </a:t>
            </a:r>
            <a:r>
              <a:rPr lang="en-US" i="1" dirty="0">
                <a:solidFill>
                  <a:srgbClr val="000000"/>
                </a:solidFill>
                <a:highlight>
                  <a:srgbClr val="FFFF00"/>
                </a:highlight>
                <a:latin typeface="Centaur" pitchFamily="18" charset="0"/>
              </a:rPr>
              <a:t>for solitude or a primitive and unconfined type of recreation</a:t>
            </a:r>
            <a:r>
              <a:rPr lang="en-US" i="1" dirty="0">
                <a:solidFill>
                  <a:srgbClr val="000000"/>
                </a:solidFill>
                <a:latin typeface="Centaur" pitchFamily="18" charset="0"/>
              </a:rPr>
              <a:t>; (3) has at least five thousand acres of land or is of sufficient size as to make practicable its preservation and use in an unimpaired condition; and (4) may also contain ecological, geological, or </a:t>
            </a:r>
            <a:r>
              <a:rPr lang="en-US" i="1" dirty="0">
                <a:solidFill>
                  <a:prstClr val="black"/>
                </a:solidFill>
                <a:highlight>
                  <a:srgbClr val="FFFF00"/>
                </a:highlight>
                <a:latin typeface="Centaur" pitchFamily="18" charset="0"/>
              </a:rPr>
              <a:t>other features of </a:t>
            </a:r>
            <a:r>
              <a:rPr lang="en-US" i="1" dirty="0">
                <a:solidFill>
                  <a:srgbClr val="000000"/>
                </a:solidFill>
                <a:latin typeface="Centaur" pitchFamily="18" charset="0"/>
              </a:rPr>
              <a:t>scientific, educational, scenic, or historical </a:t>
            </a:r>
            <a:r>
              <a:rPr lang="en-US" i="1" dirty="0">
                <a:solidFill>
                  <a:prstClr val="black"/>
                </a:solidFill>
                <a:highlight>
                  <a:srgbClr val="FFFF00"/>
                </a:highlight>
                <a:latin typeface="Centaur" pitchFamily="18" charset="0"/>
              </a:rPr>
              <a:t>value</a:t>
            </a:r>
            <a:r>
              <a:rPr lang="en-US" i="1" dirty="0">
                <a:solidFill>
                  <a:srgbClr val="0432FF"/>
                </a:solidFill>
                <a:latin typeface="Centaur" pitchFamily="18" charset="0"/>
              </a:rPr>
              <a:t> </a:t>
            </a:r>
            <a:r>
              <a:rPr lang="en-US" i="1" dirty="0">
                <a:solidFill>
                  <a:srgbClr val="000000"/>
                </a:solidFill>
                <a:latin typeface="Centaur" pitchFamily="18" charset="0"/>
              </a:rPr>
              <a:t>...”</a:t>
            </a:r>
            <a:r>
              <a:rPr lang="en-US" sz="1900" i="1" dirty="0">
                <a:solidFill>
                  <a:srgbClr val="000000"/>
                </a:solidFill>
                <a:latin typeface="Centaur" pitchFamily="18" charset="0"/>
              </a:rPr>
              <a:t>	</a:t>
            </a:r>
            <a:r>
              <a:rPr lang="en-US" b="1" i="1" dirty="0">
                <a:solidFill>
                  <a:srgbClr val="000000"/>
                </a:solidFill>
                <a:latin typeface="Centaur" pitchFamily="18" charset="0"/>
              </a:rPr>
              <a:t>	</a:t>
            </a:r>
          </a:p>
        </p:txBody>
      </p:sp>
      <p:sp>
        <p:nvSpPr>
          <p:cNvPr id="12" name="Rectangle 2">
            <a:extLst>
              <a:ext uri="{FF2B5EF4-FFF2-40B4-BE49-F238E27FC236}">
                <a16:creationId xmlns:a16="http://schemas.microsoft.com/office/drawing/2014/main" id="{871D9582-1906-4206-9250-BD6F58B61B85}"/>
              </a:ext>
            </a:extLst>
          </p:cNvPr>
          <p:cNvSpPr txBox="1">
            <a:spLocks noChangeArrowheads="1"/>
          </p:cNvSpPr>
          <p:nvPr/>
        </p:nvSpPr>
        <p:spPr bwMode="auto">
          <a:xfrm>
            <a:off x="457200" y="359209"/>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dirty="0">
                <a:solidFill>
                  <a:schemeClr val="bg1"/>
                </a:solidFill>
                <a:latin typeface="Calibri" panose="020F0502020204030204"/>
              </a:rPr>
              <a:t>Wilderness Act of 1964</a:t>
            </a:r>
          </a:p>
          <a:p>
            <a:pPr algn="ctr" fontAlgn="base">
              <a:spcBef>
                <a:spcPct val="0"/>
              </a:spcBef>
              <a:spcAft>
                <a:spcPct val="0"/>
              </a:spcAft>
              <a:defRPr/>
            </a:pPr>
            <a:r>
              <a:rPr lang="en-US" sz="2400" b="1" i="1" dirty="0">
                <a:solidFill>
                  <a:schemeClr val="bg1"/>
                </a:solidFill>
                <a:latin typeface="Centaur" pitchFamily="18" charset="0"/>
              </a:rPr>
              <a:t>Section 2(c)</a:t>
            </a:r>
            <a:endParaRPr lang="en-US" sz="2400" kern="0" dirty="0">
              <a:solidFill>
                <a:schemeClr val="bg1"/>
              </a:solidFill>
              <a:latin typeface="Calibri" panose="020F0502020204030204"/>
            </a:endParaRPr>
          </a:p>
        </p:txBody>
      </p:sp>
    </p:spTree>
    <p:extLst>
      <p:ext uri="{BB962C8B-B14F-4D97-AF65-F5344CB8AC3E}">
        <p14:creationId xmlns:p14="http://schemas.microsoft.com/office/powerpoint/2010/main" val="194098694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C4623B1-E1E1-4F78-9F91-CD81BD5498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2432" y="1669204"/>
            <a:ext cx="2948785" cy="3198578"/>
          </a:xfrm>
          <a:prstGeom prst="rect">
            <a:avLst/>
          </a:prstGeom>
          <a:ln w="254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4" name="Text Box 7">
            <a:extLst>
              <a:ext uri="{FF2B5EF4-FFF2-40B4-BE49-F238E27FC236}">
                <a16:creationId xmlns:a16="http://schemas.microsoft.com/office/drawing/2014/main" id="{11EE4614-61A6-4F81-83DC-73A6ABF5785C}"/>
              </a:ext>
            </a:extLst>
          </p:cNvPr>
          <p:cNvSpPr txBox="1">
            <a:spLocks noChangeArrowheads="1"/>
          </p:cNvSpPr>
          <p:nvPr/>
        </p:nvSpPr>
        <p:spPr bwMode="auto">
          <a:xfrm>
            <a:off x="736932" y="5234387"/>
            <a:ext cx="3502152" cy="658368"/>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Other Features of Value</a:t>
            </a:r>
          </a:p>
        </p:txBody>
      </p:sp>
      <p:sp>
        <p:nvSpPr>
          <p:cNvPr id="25" name="Text Box 6">
            <a:extLst>
              <a:ext uri="{FF2B5EF4-FFF2-40B4-BE49-F238E27FC236}">
                <a16:creationId xmlns:a16="http://schemas.microsoft.com/office/drawing/2014/main" id="{C5010BFA-2EAF-4E01-BED3-1834487914D7}"/>
              </a:ext>
            </a:extLst>
          </p:cNvPr>
          <p:cNvSpPr txBox="1">
            <a:spLocks noChangeArrowheads="1"/>
          </p:cNvSpPr>
          <p:nvPr/>
        </p:nvSpPr>
        <p:spPr bwMode="auto">
          <a:xfrm>
            <a:off x="736932" y="4319987"/>
            <a:ext cx="3505200" cy="658368"/>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Outstanding Opportunities</a:t>
            </a:r>
          </a:p>
        </p:txBody>
      </p:sp>
      <p:sp>
        <p:nvSpPr>
          <p:cNvPr id="26" name="Text Box 7">
            <a:extLst>
              <a:ext uri="{FF2B5EF4-FFF2-40B4-BE49-F238E27FC236}">
                <a16:creationId xmlns:a16="http://schemas.microsoft.com/office/drawing/2014/main" id="{3DE1F4B2-A95B-4C21-B181-58CC70415003}"/>
              </a:ext>
            </a:extLst>
          </p:cNvPr>
          <p:cNvSpPr txBox="1">
            <a:spLocks noChangeArrowheads="1"/>
          </p:cNvSpPr>
          <p:nvPr/>
        </p:nvSpPr>
        <p:spPr bwMode="auto">
          <a:xfrm>
            <a:off x="736932" y="3405587"/>
            <a:ext cx="3505200" cy="658368"/>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Undeveloped</a:t>
            </a:r>
          </a:p>
        </p:txBody>
      </p:sp>
      <p:sp>
        <p:nvSpPr>
          <p:cNvPr id="27" name="Text Box 3">
            <a:extLst>
              <a:ext uri="{FF2B5EF4-FFF2-40B4-BE49-F238E27FC236}">
                <a16:creationId xmlns:a16="http://schemas.microsoft.com/office/drawing/2014/main" id="{B0CAA2E6-3231-4A72-9F8B-F337CDC8FF84}"/>
              </a:ext>
            </a:extLst>
          </p:cNvPr>
          <p:cNvSpPr txBox="1">
            <a:spLocks noChangeArrowheads="1"/>
          </p:cNvSpPr>
          <p:nvPr/>
        </p:nvSpPr>
        <p:spPr bwMode="auto">
          <a:xfrm>
            <a:off x="736932" y="2491187"/>
            <a:ext cx="3505200" cy="658368"/>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Natural</a:t>
            </a:r>
          </a:p>
        </p:txBody>
      </p:sp>
      <p:sp>
        <p:nvSpPr>
          <p:cNvPr id="28" name="Text Box 7">
            <a:extLst>
              <a:ext uri="{FF2B5EF4-FFF2-40B4-BE49-F238E27FC236}">
                <a16:creationId xmlns:a16="http://schemas.microsoft.com/office/drawing/2014/main" id="{14C85C9E-F158-4F80-9F70-CC88556862E3}"/>
              </a:ext>
            </a:extLst>
          </p:cNvPr>
          <p:cNvSpPr txBox="1">
            <a:spLocks noChangeArrowheads="1"/>
          </p:cNvSpPr>
          <p:nvPr/>
        </p:nvSpPr>
        <p:spPr bwMode="auto">
          <a:xfrm>
            <a:off x="736932" y="1500587"/>
            <a:ext cx="3505200" cy="658368"/>
          </a:xfrm>
          <a:prstGeom prst="rect">
            <a:avLst/>
          </a:prstGeom>
          <a:blipFill>
            <a:blip r:embed="rId4">
              <a:extLst>
                <a:ext uri="{28A0092B-C50C-407E-A947-70E740481C1C}">
                  <a14:useLocalDpi xmlns:a14="http://schemas.microsoft.com/office/drawing/2010/main" val="0"/>
                </a:ext>
              </a:extLst>
            </a:blip>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Untrammeled</a:t>
            </a:r>
          </a:p>
        </p:txBody>
      </p:sp>
      <p:sp>
        <p:nvSpPr>
          <p:cNvPr id="30" name="Rectangle 2">
            <a:extLst>
              <a:ext uri="{FF2B5EF4-FFF2-40B4-BE49-F238E27FC236}">
                <a16:creationId xmlns:a16="http://schemas.microsoft.com/office/drawing/2014/main" id="{3C8E730C-B1CC-4F98-8780-24065BB581BF}"/>
              </a:ext>
            </a:extLst>
          </p:cNvPr>
          <p:cNvSpPr txBox="1">
            <a:spLocks noChangeArrowheads="1"/>
          </p:cNvSpPr>
          <p:nvPr/>
        </p:nvSpPr>
        <p:spPr bwMode="auto">
          <a:xfrm>
            <a:off x="457200" y="332755"/>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Qualities of Wilderness Character</a:t>
            </a:r>
            <a:endParaRPr lang="en-US" sz="4200" kern="0">
              <a:solidFill>
                <a:schemeClr val="bg1"/>
              </a:solidFill>
              <a:latin typeface="Calibri" panose="020F0502020204030204"/>
            </a:endParaRPr>
          </a:p>
        </p:txBody>
      </p:sp>
      <p:sp>
        <p:nvSpPr>
          <p:cNvPr id="11" name="Text Box 167">
            <a:extLst>
              <a:ext uri="{FF2B5EF4-FFF2-40B4-BE49-F238E27FC236}">
                <a16:creationId xmlns:a16="http://schemas.microsoft.com/office/drawing/2014/main" id="{CE06FCAD-01A7-4B41-BF26-6DF9CE73EC39}"/>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530330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C4623B1-E1E1-4F78-9F91-CD81BD5498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2432" y="1669204"/>
            <a:ext cx="2948785" cy="3198578"/>
          </a:xfrm>
          <a:prstGeom prst="rect">
            <a:avLst/>
          </a:prstGeom>
          <a:ln w="254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23" name="Picture 22">
            <a:extLst>
              <a:ext uri="{FF2B5EF4-FFF2-40B4-BE49-F238E27FC236}">
                <a16:creationId xmlns:a16="http://schemas.microsoft.com/office/drawing/2014/main" id="{3DF4DCB4-34CD-429F-8395-4CD0BC2444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22431" y="1669204"/>
            <a:ext cx="2948785" cy="3198578"/>
          </a:xfrm>
          <a:prstGeom prst="rect">
            <a:avLst/>
          </a:prstGeom>
          <a:ln w="254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4" name="Text Box 7">
            <a:extLst>
              <a:ext uri="{FF2B5EF4-FFF2-40B4-BE49-F238E27FC236}">
                <a16:creationId xmlns:a16="http://schemas.microsoft.com/office/drawing/2014/main" id="{11EE4614-61A6-4F81-83DC-73A6ABF5785C}"/>
              </a:ext>
            </a:extLst>
          </p:cNvPr>
          <p:cNvSpPr txBox="1">
            <a:spLocks noChangeArrowheads="1"/>
          </p:cNvSpPr>
          <p:nvPr/>
        </p:nvSpPr>
        <p:spPr bwMode="auto">
          <a:xfrm>
            <a:off x="736932" y="5234387"/>
            <a:ext cx="3502152" cy="658368"/>
          </a:xfrm>
          <a:prstGeom prst="rect">
            <a:avLst/>
          </a:prstGeom>
          <a:blipFill dpi="0" rotWithShape="1">
            <a:blip r:embed="rId5">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Other Features of Value</a:t>
            </a:r>
          </a:p>
        </p:txBody>
      </p:sp>
      <p:sp>
        <p:nvSpPr>
          <p:cNvPr id="25" name="Text Box 6">
            <a:extLst>
              <a:ext uri="{FF2B5EF4-FFF2-40B4-BE49-F238E27FC236}">
                <a16:creationId xmlns:a16="http://schemas.microsoft.com/office/drawing/2014/main" id="{C5010BFA-2EAF-4E01-BED3-1834487914D7}"/>
              </a:ext>
            </a:extLst>
          </p:cNvPr>
          <p:cNvSpPr txBox="1">
            <a:spLocks noChangeArrowheads="1"/>
          </p:cNvSpPr>
          <p:nvPr/>
        </p:nvSpPr>
        <p:spPr bwMode="auto">
          <a:xfrm>
            <a:off x="736932" y="4319987"/>
            <a:ext cx="3505200" cy="658368"/>
          </a:xfrm>
          <a:prstGeom prst="rect">
            <a:avLst/>
          </a:prstGeom>
          <a:blipFill dpi="0" rotWithShape="1">
            <a:blip r:embed="rId5">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Outstanding Opportunities</a:t>
            </a:r>
          </a:p>
        </p:txBody>
      </p:sp>
      <p:sp>
        <p:nvSpPr>
          <p:cNvPr id="26" name="Text Box 7">
            <a:extLst>
              <a:ext uri="{FF2B5EF4-FFF2-40B4-BE49-F238E27FC236}">
                <a16:creationId xmlns:a16="http://schemas.microsoft.com/office/drawing/2014/main" id="{3DE1F4B2-A95B-4C21-B181-58CC70415003}"/>
              </a:ext>
            </a:extLst>
          </p:cNvPr>
          <p:cNvSpPr txBox="1">
            <a:spLocks noChangeArrowheads="1"/>
          </p:cNvSpPr>
          <p:nvPr/>
        </p:nvSpPr>
        <p:spPr bwMode="auto">
          <a:xfrm>
            <a:off x="736932" y="3405587"/>
            <a:ext cx="3505200" cy="658368"/>
          </a:xfrm>
          <a:prstGeom prst="rect">
            <a:avLst/>
          </a:prstGeom>
          <a:blipFill dpi="0" rotWithShape="1">
            <a:blip r:embed="rId5">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Undeveloped</a:t>
            </a:r>
          </a:p>
        </p:txBody>
      </p:sp>
      <p:sp>
        <p:nvSpPr>
          <p:cNvPr id="27" name="Text Box 3">
            <a:extLst>
              <a:ext uri="{FF2B5EF4-FFF2-40B4-BE49-F238E27FC236}">
                <a16:creationId xmlns:a16="http://schemas.microsoft.com/office/drawing/2014/main" id="{B0CAA2E6-3231-4A72-9F8B-F337CDC8FF84}"/>
              </a:ext>
            </a:extLst>
          </p:cNvPr>
          <p:cNvSpPr txBox="1">
            <a:spLocks noChangeArrowheads="1"/>
          </p:cNvSpPr>
          <p:nvPr/>
        </p:nvSpPr>
        <p:spPr bwMode="auto">
          <a:xfrm>
            <a:off x="736932" y="2491187"/>
            <a:ext cx="3505200" cy="658368"/>
          </a:xfrm>
          <a:prstGeom prst="rect">
            <a:avLst/>
          </a:prstGeom>
          <a:blipFill dpi="0" rotWithShape="1">
            <a:blip r:embed="rId5">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Natural</a:t>
            </a:r>
          </a:p>
        </p:txBody>
      </p:sp>
      <p:sp>
        <p:nvSpPr>
          <p:cNvPr id="28" name="Text Box 7">
            <a:extLst>
              <a:ext uri="{FF2B5EF4-FFF2-40B4-BE49-F238E27FC236}">
                <a16:creationId xmlns:a16="http://schemas.microsoft.com/office/drawing/2014/main" id="{14C85C9E-F158-4F80-9F70-CC88556862E3}"/>
              </a:ext>
            </a:extLst>
          </p:cNvPr>
          <p:cNvSpPr txBox="1">
            <a:spLocks noChangeArrowheads="1"/>
          </p:cNvSpPr>
          <p:nvPr/>
        </p:nvSpPr>
        <p:spPr bwMode="auto">
          <a:xfrm>
            <a:off x="736932" y="1500587"/>
            <a:ext cx="3505200" cy="658368"/>
          </a:xfrm>
          <a:prstGeom prst="rect">
            <a:avLst/>
          </a:prstGeom>
          <a:blipFill>
            <a:blip r:embed="rId5">
              <a:extLst>
                <a:ext uri="{28A0092B-C50C-407E-A947-70E740481C1C}">
                  <a14:useLocalDpi xmlns:a14="http://schemas.microsoft.com/office/drawing/2010/main" val="0"/>
                </a:ext>
              </a:extLst>
            </a:blip>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Untrammeled</a:t>
            </a:r>
          </a:p>
        </p:txBody>
      </p:sp>
      <p:sp>
        <p:nvSpPr>
          <p:cNvPr id="29" name="Text Box 7">
            <a:extLst>
              <a:ext uri="{FF2B5EF4-FFF2-40B4-BE49-F238E27FC236}">
                <a16:creationId xmlns:a16="http://schemas.microsoft.com/office/drawing/2014/main" id="{6F36979C-516A-4A37-AC23-7B474A3DD79D}"/>
              </a:ext>
            </a:extLst>
          </p:cNvPr>
          <p:cNvSpPr txBox="1">
            <a:spLocks noChangeArrowheads="1"/>
          </p:cNvSpPr>
          <p:nvPr/>
        </p:nvSpPr>
        <p:spPr bwMode="auto">
          <a:xfrm>
            <a:off x="4956048" y="5239210"/>
            <a:ext cx="3502152" cy="658368"/>
          </a:xfrm>
          <a:prstGeom prst="rect">
            <a:avLst/>
          </a:prstGeom>
          <a:blipFill dpi="0" rotWithShape="1">
            <a:blip r:embed="rId5">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algn="ctr">
              <a:lnSpc>
                <a:spcPts val="3600"/>
              </a:lnSpc>
              <a:defRPr/>
            </a:pPr>
            <a:r>
              <a:rPr lang="en-US" sz="2200">
                <a:solidFill>
                  <a:prstClr val="black"/>
                </a:solidFill>
                <a:effectLst>
                  <a:outerShdw blurRad="38100" dist="38100" dir="2700000" algn="tl">
                    <a:srgbClr val="000000">
                      <a:alpha val="43137"/>
                    </a:srgbClr>
                  </a:outerShdw>
                </a:effectLst>
                <a:ea typeface="Arial Unicode MS" pitchFamily="34" charset="-128"/>
                <a:cs typeface="Arial" panose="020B0604020202020204" pitchFamily="34" charset="0"/>
              </a:rPr>
              <a:t>Intangible</a:t>
            </a:r>
          </a:p>
        </p:txBody>
      </p:sp>
      <p:sp>
        <p:nvSpPr>
          <p:cNvPr id="30" name="Rectangle 2">
            <a:extLst>
              <a:ext uri="{FF2B5EF4-FFF2-40B4-BE49-F238E27FC236}">
                <a16:creationId xmlns:a16="http://schemas.microsoft.com/office/drawing/2014/main" id="{3C8E730C-B1CC-4F98-8780-24065BB581BF}"/>
              </a:ext>
            </a:extLst>
          </p:cNvPr>
          <p:cNvSpPr txBox="1">
            <a:spLocks noChangeArrowheads="1"/>
          </p:cNvSpPr>
          <p:nvPr/>
        </p:nvSpPr>
        <p:spPr bwMode="auto">
          <a:xfrm>
            <a:off x="457200" y="332755"/>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Qualities of Wilderness Character</a:t>
            </a:r>
            <a:endParaRPr lang="en-US" sz="4200" kern="0">
              <a:solidFill>
                <a:schemeClr val="bg1"/>
              </a:solidFill>
              <a:latin typeface="Calibri" panose="020F0502020204030204"/>
            </a:endParaRPr>
          </a:p>
        </p:txBody>
      </p:sp>
      <p:sp>
        <p:nvSpPr>
          <p:cNvPr id="11" name="Text Box 167">
            <a:extLst>
              <a:ext uri="{FF2B5EF4-FFF2-40B4-BE49-F238E27FC236}">
                <a16:creationId xmlns:a16="http://schemas.microsoft.com/office/drawing/2014/main" id="{CE06FCAD-01A7-4B41-BF26-6DF9CE73EC39}"/>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730484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49B957-B9F0-449D-B8CD-D8836D052B9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36463" y="321013"/>
            <a:ext cx="4983480" cy="6007608"/>
          </a:xfrm>
          <a:prstGeom prst="rect">
            <a:avLst/>
          </a:prstGeom>
        </p:spPr>
      </p:pic>
      <p:pic>
        <p:nvPicPr>
          <p:cNvPr id="14" name="Picture 13">
            <a:extLst>
              <a:ext uri="{FF2B5EF4-FFF2-40B4-BE49-F238E27FC236}">
                <a16:creationId xmlns:a16="http://schemas.microsoft.com/office/drawing/2014/main" id="{CF9A600E-92B1-4F72-9444-4C41FF3648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75262" y="1700322"/>
            <a:ext cx="1228327" cy="1332379"/>
          </a:xfrm>
          <a:prstGeom prst="rect">
            <a:avLst/>
          </a:prstGeom>
          <a:ln w="254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5" name="Picture 14">
            <a:extLst>
              <a:ext uri="{FF2B5EF4-FFF2-40B4-BE49-F238E27FC236}">
                <a16:creationId xmlns:a16="http://schemas.microsoft.com/office/drawing/2014/main" id="{218E28C5-BD61-4E90-A510-1BB4A13A2E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30275" y="4498190"/>
            <a:ext cx="1857268" cy="1388383"/>
          </a:xfrm>
          <a:prstGeom prst="rect">
            <a:avLst/>
          </a:prstGeom>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6" name="Picture 15">
            <a:extLst>
              <a:ext uri="{FF2B5EF4-FFF2-40B4-BE49-F238E27FC236}">
                <a16:creationId xmlns:a16="http://schemas.microsoft.com/office/drawing/2014/main" id="{6EA16748-581C-43BA-8F28-520578DEFD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41289" y="2665206"/>
            <a:ext cx="1557624" cy="1557624"/>
          </a:xfrm>
          <a:prstGeom prst="rect">
            <a:avLst/>
          </a:prstGeom>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7" name="Picture 16">
            <a:extLst>
              <a:ext uri="{FF2B5EF4-FFF2-40B4-BE49-F238E27FC236}">
                <a16:creationId xmlns:a16="http://schemas.microsoft.com/office/drawing/2014/main" id="{25FFAD10-9035-46DA-B194-EBDA9DA817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87221" y="620402"/>
            <a:ext cx="1062465" cy="1563167"/>
          </a:xfrm>
          <a:prstGeom prst="rect">
            <a:avLst/>
          </a:prstGeom>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8" name="Rectangle 17">
            <a:extLst>
              <a:ext uri="{FF2B5EF4-FFF2-40B4-BE49-F238E27FC236}">
                <a16:creationId xmlns:a16="http://schemas.microsoft.com/office/drawing/2014/main" id="{0CFBCE41-3C43-4385-B31F-E9009743BC34}"/>
              </a:ext>
            </a:extLst>
          </p:cNvPr>
          <p:cNvSpPr/>
          <p:nvPr/>
        </p:nvSpPr>
        <p:spPr>
          <a:xfrm>
            <a:off x="6724636" y="802150"/>
            <a:ext cx="617477"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Risk</a:t>
            </a:r>
          </a:p>
        </p:txBody>
      </p:sp>
      <p:sp>
        <p:nvSpPr>
          <p:cNvPr id="19" name="Rectangle 18">
            <a:extLst>
              <a:ext uri="{FF2B5EF4-FFF2-40B4-BE49-F238E27FC236}">
                <a16:creationId xmlns:a16="http://schemas.microsoft.com/office/drawing/2014/main" id="{4B13E0AA-07F9-4DEE-98B5-F4A7D8BD21AB}"/>
              </a:ext>
            </a:extLst>
          </p:cNvPr>
          <p:cNvSpPr/>
          <p:nvPr/>
        </p:nvSpPr>
        <p:spPr>
          <a:xfrm>
            <a:off x="5364512" y="1335659"/>
            <a:ext cx="1176924"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Reflection</a:t>
            </a:r>
          </a:p>
        </p:txBody>
      </p:sp>
      <p:sp>
        <p:nvSpPr>
          <p:cNvPr id="20" name="Rectangle 19">
            <a:extLst>
              <a:ext uri="{FF2B5EF4-FFF2-40B4-BE49-F238E27FC236}">
                <a16:creationId xmlns:a16="http://schemas.microsoft.com/office/drawing/2014/main" id="{5756AD67-C0D5-434A-A689-83E0AD4B4DD0}"/>
              </a:ext>
            </a:extLst>
          </p:cNvPr>
          <p:cNvSpPr/>
          <p:nvPr/>
        </p:nvSpPr>
        <p:spPr>
          <a:xfrm>
            <a:off x="6331760" y="5952676"/>
            <a:ext cx="1164101"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Challenge</a:t>
            </a:r>
          </a:p>
        </p:txBody>
      </p:sp>
      <p:sp>
        <p:nvSpPr>
          <p:cNvPr id="21" name="Rectangle 20">
            <a:extLst>
              <a:ext uri="{FF2B5EF4-FFF2-40B4-BE49-F238E27FC236}">
                <a16:creationId xmlns:a16="http://schemas.microsoft.com/office/drawing/2014/main" id="{BEB6BAD8-E6CB-4E9F-8355-A29192D499E4}"/>
              </a:ext>
            </a:extLst>
          </p:cNvPr>
          <p:cNvSpPr/>
          <p:nvPr/>
        </p:nvSpPr>
        <p:spPr>
          <a:xfrm>
            <a:off x="5753132" y="3743638"/>
            <a:ext cx="1234633"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Inspiration</a:t>
            </a:r>
          </a:p>
        </p:txBody>
      </p:sp>
      <p:sp>
        <p:nvSpPr>
          <p:cNvPr id="11" name="Text Box 167">
            <a:extLst>
              <a:ext uri="{FF2B5EF4-FFF2-40B4-BE49-F238E27FC236}">
                <a16:creationId xmlns:a16="http://schemas.microsoft.com/office/drawing/2014/main" id="{1083BBDA-1FFE-4EA5-9551-77322CFDC8F7}"/>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8</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633467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8A849D-6086-4416-AA97-4B0774781A67}"/>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341240" y="321013"/>
            <a:ext cx="4983480" cy="6011693"/>
          </a:xfrm>
          <a:prstGeom prst="rect">
            <a:avLst/>
          </a:prstGeom>
        </p:spPr>
      </p:pic>
      <p:sp>
        <p:nvSpPr>
          <p:cNvPr id="23" name="Rectangle 22">
            <a:extLst>
              <a:ext uri="{FF2B5EF4-FFF2-40B4-BE49-F238E27FC236}">
                <a16:creationId xmlns:a16="http://schemas.microsoft.com/office/drawing/2014/main" id="{10558817-A040-483C-9B98-1DDD0DC9B778}"/>
              </a:ext>
            </a:extLst>
          </p:cNvPr>
          <p:cNvSpPr/>
          <p:nvPr/>
        </p:nvSpPr>
        <p:spPr>
          <a:xfrm>
            <a:off x="5516715" y="2675012"/>
            <a:ext cx="698500" cy="338554"/>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Free</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a16="http://schemas.microsoft.com/office/drawing/2014/main" id="{09A1D457-C584-466E-A5BA-841E72B00F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49149" y="544357"/>
            <a:ext cx="1849071" cy="1052267"/>
          </a:xfrm>
          <a:prstGeom prst="rect">
            <a:avLst/>
          </a:prstGeom>
          <a:ln w="12700" cmpd="sng">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25" name="Picture 24">
            <a:extLst>
              <a:ext uri="{FF2B5EF4-FFF2-40B4-BE49-F238E27FC236}">
                <a16:creationId xmlns:a16="http://schemas.microsoft.com/office/drawing/2014/main" id="{4B228C68-9FCD-4B69-B511-BF515BB8D0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85742" y="3013566"/>
            <a:ext cx="1507499" cy="1240040"/>
          </a:xfrm>
          <a:prstGeom prst="rect">
            <a:avLst/>
          </a:prstGeom>
          <a:ln w="1905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26" name="Picture 25">
            <a:extLst>
              <a:ext uri="{FF2B5EF4-FFF2-40B4-BE49-F238E27FC236}">
                <a16:creationId xmlns:a16="http://schemas.microsoft.com/office/drawing/2014/main" id="{0142E192-E065-4479-A641-D0F1DF0C00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14530" y="4704148"/>
            <a:ext cx="2734542" cy="1403570"/>
          </a:xfrm>
          <a:prstGeom prst="rect">
            <a:avLst/>
          </a:prstGeom>
          <a:ln w="15875">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27" name="Picture 26">
            <a:extLst>
              <a:ext uri="{FF2B5EF4-FFF2-40B4-BE49-F238E27FC236}">
                <a16:creationId xmlns:a16="http://schemas.microsoft.com/office/drawing/2014/main" id="{DC661B0C-253C-44F2-91CF-F5A3AD34A0E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93985" y="2055866"/>
            <a:ext cx="1855773" cy="1319209"/>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8" name="Rectangle 27">
            <a:extLst>
              <a:ext uri="{FF2B5EF4-FFF2-40B4-BE49-F238E27FC236}">
                <a16:creationId xmlns:a16="http://schemas.microsoft.com/office/drawing/2014/main" id="{9E817295-7721-480D-B413-A7923632E5D4}"/>
              </a:ext>
            </a:extLst>
          </p:cNvPr>
          <p:cNvSpPr/>
          <p:nvPr/>
        </p:nvSpPr>
        <p:spPr>
          <a:xfrm>
            <a:off x="5439972" y="1637428"/>
            <a:ext cx="1665841"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Unmanipulated</a:t>
            </a:r>
          </a:p>
        </p:txBody>
      </p:sp>
      <p:sp>
        <p:nvSpPr>
          <p:cNvPr id="29" name="Rectangle 28">
            <a:extLst>
              <a:ext uri="{FF2B5EF4-FFF2-40B4-BE49-F238E27FC236}">
                <a16:creationId xmlns:a16="http://schemas.microsoft.com/office/drawing/2014/main" id="{BDB3BC9D-75A4-482F-922A-4D85E8C9F100}"/>
              </a:ext>
            </a:extLst>
          </p:cNvPr>
          <p:cNvSpPr/>
          <p:nvPr/>
        </p:nvSpPr>
        <p:spPr>
          <a:xfrm>
            <a:off x="7762412" y="4327665"/>
            <a:ext cx="617284"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Wild</a:t>
            </a:r>
          </a:p>
        </p:txBody>
      </p:sp>
      <p:sp>
        <p:nvSpPr>
          <p:cNvPr id="30" name="Rectangle 29">
            <a:extLst>
              <a:ext uri="{FF2B5EF4-FFF2-40B4-BE49-F238E27FC236}">
                <a16:creationId xmlns:a16="http://schemas.microsoft.com/office/drawing/2014/main" id="{55FF8AA8-4CD2-4339-871E-684DDF49CD81}"/>
              </a:ext>
            </a:extLst>
          </p:cNvPr>
          <p:cNvSpPr/>
          <p:nvPr/>
        </p:nvSpPr>
        <p:spPr>
          <a:xfrm>
            <a:off x="7304879" y="3430857"/>
            <a:ext cx="1449436"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Uncontrolled</a:t>
            </a:r>
          </a:p>
        </p:txBody>
      </p:sp>
      <p:sp>
        <p:nvSpPr>
          <p:cNvPr id="2" name="Rectangle: Rounded Corners 1">
            <a:extLst>
              <a:ext uri="{FF2B5EF4-FFF2-40B4-BE49-F238E27FC236}">
                <a16:creationId xmlns:a16="http://schemas.microsoft.com/office/drawing/2014/main" id="{6DC0E2F7-F471-40C1-9BBF-944E948F1C30}"/>
              </a:ext>
            </a:extLst>
          </p:cNvPr>
          <p:cNvSpPr/>
          <p:nvPr/>
        </p:nvSpPr>
        <p:spPr bwMode="auto">
          <a:xfrm>
            <a:off x="764304" y="4663869"/>
            <a:ext cx="4366022" cy="1038545"/>
          </a:xfrm>
          <a:prstGeom prst="roundRect">
            <a:avLst/>
          </a:prstGeom>
          <a:pattFill prst="zigZag">
            <a:fgClr>
              <a:srgbClr val="AAA6A2"/>
            </a:fgClr>
            <a:bgClr>
              <a:srgbClr val="C5C0BC"/>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Text Box 167">
            <a:extLst>
              <a:ext uri="{FF2B5EF4-FFF2-40B4-BE49-F238E27FC236}">
                <a16:creationId xmlns:a16="http://schemas.microsoft.com/office/drawing/2014/main" id="{E8BF8595-3364-43C5-85E2-040B43C8EC9C}"/>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8</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158227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8A849D-6086-4416-AA97-4B0774781A67}"/>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341240" y="321013"/>
            <a:ext cx="4983480" cy="6011693"/>
          </a:xfrm>
          <a:prstGeom prst="rect">
            <a:avLst/>
          </a:prstGeom>
        </p:spPr>
      </p:pic>
      <p:sp>
        <p:nvSpPr>
          <p:cNvPr id="23" name="Rectangle 22">
            <a:extLst>
              <a:ext uri="{FF2B5EF4-FFF2-40B4-BE49-F238E27FC236}">
                <a16:creationId xmlns:a16="http://schemas.microsoft.com/office/drawing/2014/main" id="{10558817-A040-483C-9B98-1DDD0DC9B778}"/>
              </a:ext>
            </a:extLst>
          </p:cNvPr>
          <p:cNvSpPr/>
          <p:nvPr/>
        </p:nvSpPr>
        <p:spPr>
          <a:xfrm>
            <a:off x="5516715" y="2675012"/>
            <a:ext cx="698500" cy="338554"/>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Free</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a16="http://schemas.microsoft.com/office/drawing/2014/main" id="{09A1D457-C584-466E-A5BA-841E72B00F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49149" y="544357"/>
            <a:ext cx="1849071" cy="1052267"/>
          </a:xfrm>
          <a:prstGeom prst="rect">
            <a:avLst/>
          </a:prstGeom>
          <a:ln w="12700" cmpd="sng">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25" name="Picture 24">
            <a:extLst>
              <a:ext uri="{FF2B5EF4-FFF2-40B4-BE49-F238E27FC236}">
                <a16:creationId xmlns:a16="http://schemas.microsoft.com/office/drawing/2014/main" id="{4B228C68-9FCD-4B69-B511-BF515BB8D0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85742" y="3013566"/>
            <a:ext cx="1507499" cy="1240040"/>
          </a:xfrm>
          <a:prstGeom prst="rect">
            <a:avLst/>
          </a:prstGeom>
          <a:ln w="1905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26" name="Picture 25">
            <a:extLst>
              <a:ext uri="{FF2B5EF4-FFF2-40B4-BE49-F238E27FC236}">
                <a16:creationId xmlns:a16="http://schemas.microsoft.com/office/drawing/2014/main" id="{0142E192-E065-4479-A641-D0F1DF0C00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14530" y="4704148"/>
            <a:ext cx="2734542" cy="1403570"/>
          </a:xfrm>
          <a:prstGeom prst="rect">
            <a:avLst/>
          </a:prstGeom>
          <a:ln w="15875">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27" name="Picture 26">
            <a:extLst>
              <a:ext uri="{FF2B5EF4-FFF2-40B4-BE49-F238E27FC236}">
                <a16:creationId xmlns:a16="http://schemas.microsoft.com/office/drawing/2014/main" id="{DC661B0C-253C-44F2-91CF-F5A3AD34A0E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93985" y="2055866"/>
            <a:ext cx="1855773" cy="1319209"/>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8" name="Rectangle 27">
            <a:extLst>
              <a:ext uri="{FF2B5EF4-FFF2-40B4-BE49-F238E27FC236}">
                <a16:creationId xmlns:a16="http://schemas.microsoft.com/office/drawing/2014/main" id="{9E817295-7721-480D-B413-A7923632E5D4}"/>
              </a:ext>
            </a:extLst>
          </p:cNvPr>
          <p:cNvSpPr/>
          <p:nvPr/>
        </p:nvSpPr>
        <p:spPr>
          <a:xfrm>
            <a:off x="5439972" y="1637428"/>
            <a:ext cx="1665841"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Unmanipulated</a:t>
            </a:r>
          </a:p>
        </p:txBody>
      </p:sp>
      <p:sp>
        <p:nvSpPr>
          <p:cNvPr id="29" name="Rectangle 28">
            <a:extLst>
              <a:ext uri="{FF2B5EF4-FFF2-40B4-BE49-F238E27FC236}">
                <a16:creationId xmlns:a16="http://schemas.microsoft.com/office/drawing/2014/main" id="{BDB3BC9D-75A4-482F-922A-4D85E8C9F100}"/>
              </a:ext>
            </a:extLst>
          </p:cNvPr>
          <p:cNvSpPr/>
          <p:nvPr/>
        </p:nvSpPr>
        <p:spPr>
          <a:xfrm>
            <a:off x="7762412" y="4327665"/>
            <a:ext cx="617284"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Wild</a:t>
            </a:r>
          </a:p>
        </p:txBody>
      </p:sp>
      <p:sp>
        <p:nvSpPr>
          <p:cNvPr id="30" name="Rectangle 29">
            <a:extLst>
              <a:ext uri="{FF2B5EF4-FFF2-40B4-BE49-F238E27FC236}">
                <a16:creationId xmlns:a16="http://schemas.microsoft.com/office/drawing/2014/main" id="{55FF8AA8-4CD2-4339-871E-684DDF49CD81}"/>
              </a:ext>
            </a:extLst>
          </p:cNvPr>
          <p:cNvSpPr/>
          <p:nvPr/>
        </p:nvSpPr>
        <p:spPr>
          <a:xfrm>
            <a:off x="7304879" y="3430857"/>
            <a:ext cx="1449436"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Uncontrolled</a:t>
            </a:r>
          </a:p>
        </p:txBody>
      </p:sp>
      <p:sp>
        <p:nvSpPr>
          <p:cNvPr id="2" name="Rectangle: Rounded Corners 1">
            <a:extLst>
              <a:ext uri="{FF2B5EF4-FFF2-40B4-BE49-F238E27FC236}">
                <a16:creationId xmlns:a16="http://schemas.microsoft.com/office/drawing/2014/main" id="{6DC0E2F7-F471-40C1-9BBF-944E948F1C30}"/>
              </a:ext>
            </a:extLst>
          </p:cNvPr>
          <p:cNvSpPr/>
          <p:nvPr/>
        </p:nvSpPr>
        <p:spPr bwMode="auto">
          <a:xfrm>
            <a:off x="764304" y="4663869"/>
            <a:ext cx="4366022" cy="1038545"/>
          </a:xfrm>
          <a:prstGeom prst="roundRect">
            <a:avLst/>
          </a:prstGeom>
          <a:pattFill prst="zigZag">
            <a:fgClr>
              <a:srgbClr val="AAA6A2"/>
            </a:fgClr>
            <a:bgClr>
              <a:srgbClr val="C5C0BC"/>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3BE6139E-CA1A-424A-B765-06B40E34A2BB}"/>
              </a:ext>
            </a:extLst>
          </p:cNvPr>
          <p:cNvSpPr txBox="1"/>
          <p:nvPr/>
        </p:nvSpPr>
        <p:spPr>
          <a:xfrm>
            <a:off x="1869050" y="4859975"/>
            <a:ext cx="2156530" cy="646331"/>
          </a:xfrm>
          <a:prstGeom prst="rect">
            <a:avLst/>
          </a:prstGeom>
          <a:noFill/>
        </p:spPr>
        <p:txBody>
          <a:bodyPr wrap="square" rtlCol="0">
            <a:spAutoFit/>
          </a:bodyPr>
          <a:lstStyle/>
          <a:p>
            <a:pPr algn="ctr"/>
            <a:r>
              <a:rPr lang="en-US"/>
              <a:t>Type your answers in the Chat Box</a:t>
            </a:r>
          </a:p>
        </p:txBody>
      </p:sp>
      <p:sp>
        <p:nvSpPr>
          <p:cNvPr id="13" name="Text Box 167">
            <a:extLst>
              <a:ext uri="{FF2B5EF4-FFF2-40B4-BE49-F238E27FC236}">
                <a16:creationId xmlns:a16="http://schemas.microsoft.com/office/drawing/2014/main" id="{E8BF8595-3364-43C5-85E2-040B43C8EC9C}"/>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8</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934970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65270-9DDA-4BCD-962D-F081557E73DC}"/>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341240" y="321013"/>
            <a:ext cx="4983480" cy="6011693"/>
          </a:xfrm>
          <a:prstGeom prst="rect">
            <a:avLst/>
          </a:prstGeom>
        </p:spPr>
      </p:pic>
      <p:pic>
        <p:nvPicPr>
          <p:cNvPr id="5" name="Picture 4">
            <a:extLst>
              <a:ext uri="{FF2B5EF4-FFF2-40B4-BE49-F238E27FC236}">
                <a16:creationId xmlns:a16="http://schemas.microsoft.com/office/drawing/2014/main" id="{70FEC97E-A1CD-4C83-92E6-C623DB56F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732623" y="983769"/>
            <a:ext cx="1112264" cy="1598499"/>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6" name="Picture 15">
            <a:extLst>
              <a:ext uri="{FF2B5EF4-FFF2-40B4-BE49-F238E27FC236}">
                <a16:creationId xmlns:a16="http://schemas.microsoft.com/office/drawing/2014/main" id="{E7596381-C495-4430-83EB-4CE54046F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374955" y="599244"/>
            <a:ext cx="1162547" cy="1600784"/>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7" name="Picture 24">
            <a:extLst>
              <a:ext uri="{FF2B5EF4-FFF2-40B4-BE49-F238E27FC236}">
                <a16:creationId xmlns:a16="http://schemas.microsoft.com/office/drawing/2014/main" id="{79BAFD7F-F88D-49DA-A1FF-EBB8FA8D69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619405" y="2494395"/>
            <a:ext cx="1004340" cy="1119991"/>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9" name="Picture 10">
            <a:extLst>
              <a:ext uri="{FF2B5EF4-FFF2-40B4-BE49-F238E27FC236}">
                <a16:creationId xmlns:a16="http://schemas.microsoft.com/office/drawing/2014/main" id="{F07AC988-A40A-4558-9AA0-03A16E4F08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267551" y="4630768"/>
            <a:ext cx="1186039" cy="888008"/>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0" name="Rectangle 9">
            <a:extLst>
              <a:ext uri="{FF2B5EF4-FFF2-40B4-BE49-F238E27FC236}">
                <a16:creationId xmlns:a16="http://schemas.microsoft.com/office/drawing/2014/main" id="{BAD4AF33-4942-4913-98F9-06E994E22E45}"/>
              </a:ext>
            </a:extLst>
          </p:cNvPr>
          <p:cNvSpPr/>
          <p:nvPr/>
        </p:nvSpPr>
        <p:spPr>
          <a:xfrm>
            <a:off x="5429964" y="5895001"/>
            <a:ext cx="943668" cy="338554"/>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Agency</a:t>
            </a:r>
          </a:p>
        </p:txBody>
      </p:sp>
      <p:sp>
        <p:nvSpPr>
          <p:cNvPr id="11" name="Rectangle 10">
            <a:extLst>
              <a:ext uri="{FF2B5EF4-FFF2-40B4-BE49-F238E27FC236}">
                <a16:creationId xmlns:a16="http://schemas.microsoft.com/office/drawing/2014/main" id="{D1241B93-D6AC-4781-A0F3-3B37715C72ED}"/>
              </a:ext>
            </a:extLst>
          </p:cNvPr>
          <p:cNvSpPr/>
          <p:nvPr/>
        </p:nvSpPr>
        <p:spPr>
          <a:xfrm>
            <a:off x="5389157" y="568609"/>
            <a:ext cx="1973617"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Natural Processes</a:t>
            </a:r>
          </a:p>
        </p:txBody>
      </p:sp>
      <p:sp>
        <p:nvSpPr>
          <p:cNvPr id="12" name="Rectangle 11">
            <a:extLst>
              <a:ext uri="{FF2B5EF4-FFF2-40B4-BE49-F238E27FC236}">
                <a16:creationId xmlns:a16="http://schemas.microsoft.com/office/drawing/2014/main" id="{0A983207-8D20-4CFC-8001-F94BFD792229}"/>
              </a:ext>
            </a:extLst>
          </p:cNvPr>
          <p:cNvSpPr/>
          <p:nvPr/>
        </p:nvSpPr>
        <p:spPr>
          <a:xfrm>
            <a:off x="5392075" y="2785271"/>
            <a:ext cx="1529586" cy="584775"/>
          </a:xfrm>
          <a:prstGeom prst="rect">
            <a:avLst/>
          </a:prstGeom>
        </p:spPr>
        <p:txBody>
          <a:bodyPr wrap="non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Predator Prey</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Relationship</a:t>
            </a:r>
          </a:p>
        </p:txBody>
      </p:sp>
      <p:sp>
        <p:nvSpPr>
          <p:cNvPr id="13" name="Rectangle 12">
            <a:extLst>
              <a:ext uri="{FF2B5EF4-FFF2-40B4-BE49-F238E27FC236}">
                <a16:creationId xmlns:a16="http://schemas.microsoft.com/office/drawing/2014/main" id="{6F9ECC37-456B-43D8-AF49-E73FAF03625E}"/>
              </a:ext>
            </a:extLst>
          </p:cNvPr>
          <p:cNvSpPr/>
          <p:nvPr/>
        </p:nvSpPr>
        <p:spPr>
          <a:xfrm>
            <a:off x="7332950" y="3698923"/>
            <a:ext cx="1438214" cy="584775"/>
          </a:xfrm>
          <a:prstGeom prst="rect">
            <a:avLst/>
          </a:prstGeom>
        </p:spPr>
        <p:txBody>
          <a:bodyPr wrap="none">
            <a:spAutoFit/>
          </a:bodyPr>
          <a:lstStyle/>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Vegetation</a:t>
            </a:r>
          </a:p>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Management</a:t>
            </a:r>
          </a:p>
        </p:txBody>
      </p:sp>
      <p:sp>
        <p:nvSpPr>
          <p:cNvPr id="14" name="Rectangle 13">
            <a:extLst>
              <a:ext uri="{FF2B5EF4-FFF2-40B4-BE49-F238E27FC236}">
                <a16:creationId xmlns:a16="http://schemas.microsoft.com/office/drawing/2014/main" id="{BE7ADC33-570F-4207-835C-1A037E9FBC48}"/>
              </a:ext>
            </a:extLst>
          </p:cNvPr>
          <p:cNvSpPr/>
          <p:nvPr/>
        </p:nvSpPr>
        <p:spPr>
          <a:xfrm>
            <a:off x="7860570" y="5556447"/>
            <a:ext cx="800219"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Public</a:t>
            </a:r>
          </a:p>
        </p:txBody>
      </p:sp>
      <p:pic>
        <p:nvPicPr>
          <p:cNvPr id="15" name="Picture 6">
            <a:extLst>
              <a:ext uri="{FF2B5EF4-FFF2-40B4-BE49-F238E27FC236}">
                <a16:creationId xmlns:a16="http://schemas.microsoft.com/office/drawing/2014/main" id="{AD88C45B-D9A8-4B5D-BC3C-10919553C6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493837" y="3427698"/>
            <a:ext cx="1731890" cy="853210"/>
          </a:xfrm>
          <a:prstGeom prst="rect">
            <a:avLst/>
          </a:prstGeom>
          <a:noFill/>
          <a:effectLst>
            <a:outerShdw blurRad="292100" dist="139700" dir="2700000" algn="tl" rotWithShape="0">
              <a:prstClr val="black">
                <a:alpha val="65000"/>
              </a:prstClr>
            </a:outerShdw>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87C8CA-1581-4D08-BD8C-0D1E653EE73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06743" y="4913356"/>
            <a:ext cx="1730963" cy="971769"/>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6" name="Text Box 167">
            <a:extLst>
              <a:ext uri="{FF2B5EF4-FFF2-40B4-BE49-F238E27FC236}">
                <a16:creationId xmlns:a16="http://schemas.microsoft.com/office/drawing/2014/main" id="{23BD3858-B6DF-4EF3-B4B9-AEBF796AF53C}"/>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8</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7509024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D99E7-E486-4A5E-B75B-0FCB5B3C634B}"/>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2010" y="325098"/>
            <a:ext cx="4983480" cy="6007608"/>
          </a:xfrm>
          <a:prstGeom prst="rect">
            <a:avLst/>
          </a:prstGeom>
        </p:spPr>
      </p:pic>
      <p:pic>
        <p:nvPicPr>
          <p:cNvPr id="5" name="Picture 20">
            <a:extLst>
              <a:ext uri="{FF2B5EF4-FFF2-40B4-BE49-F238E27FC236}">
                <a16:creationId xmlns:a16="http://schemas.microsoft.com/office/drawing/2014/main" id="{002B9131-4E06-4D7F-AC49-5E1EB069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122962" y="2872916"/>
            <a:ext cx="1506132" cy="1135673"/>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6" name="Picture 5">
            <a:extLst>
              <a:ext uri="{FF2B5EF4-FFF2-40B4-BE49-F238E27FC236}">
                <a16:creationId xmlns:a16="http://schemas.microsoft.com/office/drawing/2014/main" id="{0AE5C63B-043B-4972-AC02-CF0C47FA8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165555" y="4963088"/>
            <a:ext cx="1420946" cy="1068093"/>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7" name="Picture 11">
            <a:extLst>
              <a:ext uri="{FF2B5EF4-FFF2-40B4-BE49-F238E27FC236}">
                <a16:creationId xmlns:a16="http://schemas.microsoft.com/office/drawing/2014/main" id="{D8275744-1932-4546-BBE1-D4EB70B197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541255" y="2518860"/>
            <a:ext cx="1271786" cy="1843785"/>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8" name="Rectangle 7">
            <a:extLst>
              <a:ext uri="{FF2B5EF4-FFF2-40B4-BE49-F238E27FC236}">
                <a16:creationId xmlns:a16="http://schemas.microsoft.com/office/drawing/2014/main" id="{E84919DB-5E1D-401F-9C67-D2C28D4193EE}"/>
              </a:ext>
            </a:extLst>
          </p:cNvPr>
          <p:cNvSpPr/>
          <p:nvPr/>
        </p:nvSpPr>
        <p:spPr>
          <a:xfrm>
            <a:off x="5541255" y="5831699"/>
            <a:ext cx="1212063"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Vegetation</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6D2E890-6B4D-4C8E-B838-6B6A6C36DE34}"/>
              </a:ext>
            </a:extLst>
          </p:cNvPr>
          <p:cNvSpPr/>
          <p:nvPr/>
        </p:nvSpPr>
        <p:spPr>
          <a:xfrm>
            <a:off x="8047018" y="4628179"/>
            <a:ext cx="5613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Soil</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D907204-6D7A-409F-B3C7-8AD231A00315}"/>
              </a:ext>
            </a:extLst>
          </p:cNvPr>
          <p:cNvSpPr/>
          <p:nvPr/>
        </p:nvSpPr>
        <p:spPr>
          <a:xfrm>
            <a:off x="7052566" y="4076800"/>
            <a:ext cx="75572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Water</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9E895EB-645A-416A-B35E-C5389D04AC17}"/>
              </a:ext>
            </a:extLst>
          </p:cNvPr>
          <p:cNvSpPr/>
          <p:nvPr/>
        </p:nvSpPr>
        <p:spPr>
          <a:xfrm>
            <a:off x="5475984" y="1918893"/>
            <a:ext cx="1210588" cy="584775"/>
          </a:xfrm>
          <a:prstGeom prst="rect">
            <a:avLst/>
          </a:prstGeom>
        </p:spPr>
        <p:txBody>
          <a:bodyPr wrap="none">
            <a:spAutoFit/>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Ecological</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processes</a:t>
            </a:r>
          </a:p>
        </p:txBody>
      </p:sp>
      <p:sp>
        <p:nvSpPr>
          <p:cNvPr id="12" name="Rectangle 11">
            <a:extLst>
              <a:ext uri="{FF2B5EF4-FFF2-40B4-BE49-F238E27FC236}">
                <a16:creationId xmlns:a16="http://schemas.microsoft.com/office/drawing/2014/main" id="{315F4C35-B780-469B-A7A9-0F6B4F4744C6}"/>
              </a:ext>
            </a:extLst>
          </p:cNvPr>
          <p:cNvSpPr/>
          <p:nvPr/>
        </p:nvSpPr>
        <p:spPr>
          <a:xfrm>
            <a:off x="7649540" y="2312180"/>
            <a:ext cx="922047"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Wildlife</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3" name="Picture 40">
            <a:extLst>
              <a:ext uri="{FF2B5EF4-FFF2-40B4-BE49-F238E27FC236}">
                <a16:creationId xmlns:a16="http://schemas.microsoft.com/office/drawing/2014/main" id="{282D594D-2C63-4CCE-BAAF-97189D196A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494927" y="665832"/>
            <a:ext cx="1748615" cy="974838"/>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4" name="Rectangle 13">
            <a:extLst>
              <a:ext uri="{FF2B5EF4-FFF2-40B4-BE49-F238E27FC236}">
                <a16:creationId xmlns:a16="http://schemas.microsoft.com/office/drawing/2014/main" id="{A28451CF-BD65-463E-AFF7-117F9BC6CA07}"/>
              </a:ext>
            </a:extLst>
          </p:cNvPr>
          <p:cNvSpPr/>
          <p:nvPr/>
        </p:nvSpPr>
        <p:spPr>
          <a:xfrm>
            <a:off x="6774257" y="1694639"/>
            <a:ext cx="4700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Air</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E267F22-B0BC-439D-A638-88274977A4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29444" y="4690438"/>
            <a:ext cx="1117616" cy="109939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6" name="Picture 15">
            <a:extLst>
              <a:ext uri="{FF2B5EF4-FFF2-40B4-BE49-F238E27FC236}">
                <a16:creationId xmlns:a16="http://schemas.microsoft.com/office/drawing/2014/main" id="{2A213ED2-9DEA-41A1-839C-024FC923710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85833" y="689694"/>
            <a:ext cx="1047311" cy="1564877"/>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8" name="Rectangle: Rounded Corners 17">
            <a:extLst>
              <a:ext uri="{FF2B5EF4-FFF2-40B4-BE49-F238E27FC236}">
                <a16:creationId xmlns:a16="http://schemas.microsoft.com/office/drawing/2014/main" id="{203A36AB-0998-4DBF-9A06-1EE441066AAC}"/>
              </a:ext>
            </a:extLst>
          </p:cNvPr>
          <p:cNvSpPr/>
          <p:nvPr/>
        </p:nvSpPr>
        <p:spPr bwMode="auto">
          <a:xfrm>
            <a:off x="734502" y="4362645"/>
            <a:ext cx="4366022" cy="1038545"/>
          </a:xfrm>
          <a:prstGeom prst="roundRect">
            <a:avLst/>
          </a:prstGeom>
          <a:pattFill prst="zigZag">
            <a:fgClr>
              <a:srgbClr val="D2C9BF"/>
            </a:fgClr>
            <a:bgClr>
              <a:srgbClr val="ACB2A9"/>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Text Box 167">
            <a:extLst>
              <a:ext uri="{FF2B5EF4-FFF2-40B4-BE49-F238E27FC236}">
                <a16:creationId xmlns:a16="http://schemas.microsoft.com/office/drawing/2014/main" id="{EE61382F-4A0B-44A5-A8D6-254FDF884A44}"/>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9</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6890267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4A26156D-5ECB-4A8D-9B53-C339678E5B1D}"/>
              </a:ext>
            </a:extLst>
          </p:cNvPr>
          <p:cNvSpPr txBox="1">
            <a:spLocks noChangeArrowheads="1"/>
          </p:cNvSpPr>
          <p:nvPr/>
        </p:nvSpPr>
        <p:spPr bwMode="auto">
          <a:xfrm>
            <a:off x="632163" y="1905505"/>
            <a:ext cx="4578484" cy="3046988"/>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kumimoji="1" lang="en-US" sz="3200" b="1">
                <a:solidFill>
                  <a:schemeClr val="bg1"/>
                </a:solidFill>
                <a:latin typeface="Centaur" pitchFamily="18" charset="0"/>
              </a:rPr>
              <a:t>“The purpose of the Wilderness Act is to </a:t>
            </a:r>
            <a:r>
              <a:rPr kumimoji="1" lang="en-US" sz="3200" b="1" u="sng">
                <a:solidFill>
                  <a:schemeClr val="bg1"/>
                </a:solidFill>
                <a:latin typeface="Centaur" pitchFamily="18" charset="0"/>
              </a:rPr>
              <a:t>preserve </a:t>
            </a:r>
            <a:r>
              <a:rPr kumimoji="1" lang="en-US" sz="3200" b="1">
                <a:solidFill>
                  <a:schemeClr val="bg1"/>
                </a:solidFill>
                <a:latin typeface="Centaur" pitchFamily="18" charset="0"/>
              </a:rPr>
              <a:t>the </a:t>
            </a:r>
            <a:r>
              <a:rPr kumimoji="1" lang="en-US" sz="3200" b="1" u="sng">
                <a:solidFill>
                  <a:schemeClr val="bg1"/>
                </a:solidFill>
                <a:latin typeface="Centaur" pitchFamily="18" charset="0"/>
              </a:rPr>
              <a:t>wilderness</a:t>
            </a:r>
            <a:r>
              <a:rPr kumimoji="1" lang="en-US" sz="3200" b="1">
                <a:solidFill>
                  <a:schemeClr val="bg1"/>
                </a:solidFill>
                <a:latin typeface="Centaur" pitchFamily="18" charset="0"/>
              </a:rPr>
              <a:t> </a:t>
            </a:r>
            <a:r>
              <a:rPr kumimoji="1" lang="en-US" sz="3200" b="1" u="sng">
                <a:solidFill>
                  <a:schemeClr val="bg1"/>
                </a:solidFill>
                <a:latin typeface="Centaur" pitchFamily="18" charset="0"/>
              </a:rPr>
              <a:t>character</a:t>
            </a:r>
            <a:r>
              <a:rPr kumimoji="1" lang="en-US" sz="3200" b="1">
                <a:solidFill>
                  <a:schemeClr val="bg1"/>
                </a:solidFill>
                <a:latin typeface="Centaur" pitchFamily="18" charset="0"/>
              </a:rPr>
              <a:t> of the areas to be included in the wilderness system, not to establish any particular use.”</a:t>
            </a:r>
          </a:p>
        </p:txBody>
      </p:sp>
      <p:sp>
        <p:nvSpPr>
          <p:cNvPr id="14" name="Rectangle 2">
            <a:extLst>
              <a:ext uri="{FF2B5EF4-FFF2-40B4-BE49-F238E27FC236}">
                <a16:creationId xmlns:a16="http://schemas.microsoft.com/office/drawing/2014/main" id="{7DA506D1-1B4E-4DF6-A990-F0F4722F169C}"/>
              </a:ext>
            </a:extLst>
          </p:cNvPr>
          <p:cNvSpPr txBox="1">
            <a:spLocks noChangeArrowheads="1"/>
          </p:cNvSpPr>
          <p:nvPr/>
        </p:nvSpPr>
        <p:spPr bwMode="auto">
          <a:xfrm>
            <a:off x="533400" y="34148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Managed For?</a:t>
            </a:r>
            <a:r>
              <a:rPr lang="en-US" sz="4200" kern="0">
                <a:solidFill>
                  <a:schemeClr val="bg1"/>
                </a:solidFill>
                <a:latin typeface="Calibri" panose="020F0502020204030204"/>
              </a:rPr>
              <a:t> </a:t>
            </a:r>
          </a:p>
        </p:txBody>
      </p:sp>
      <p:pic>
        <p:nvPicPr>
          <p:cNvPr id="15" name="Picture 6">
            <a:extLst>
              <a:ext uri="{FF2B5EF4-FFF2-40B4-BE49-F238E27FC236}">
                <a16:creationId xmlns:a16="http://schemas.microsoft.com/office/drawing/2014/main" id="{5A1DB86C-F17B-4549-8D2E-1633547C7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445570" y="2201442"/>
            <a:ext cx="3039956" cy="245511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Tree>
    <p:extLst>
      <p:ext uri="{BB962C8B-B14F-4D97-AF65-F5344CB8AC3E}">
        <p14:creationId xmlns:p14="http://schemas.microsoft.com/office/powerpoint/2010/main" val="179145564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D99E7-E486-4A5E-B75B-0FCB5B3C634B}"/>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2010" y="325098"/>
            <a:ext cx="4983480" cy="6007608"/>
          </a:xfrm>
          <a:prstGeom prst="rect">
            <a:avLst/>
          </a:prstGeom>
        </p:spPr>
      </p:pic>
      <p:pic>
        <p:nvPicPr>
          <p:cNvPr id="5" name="Picture 20">
            <a:extLst>
              <a:ext uri="{FF2B5EF4-FFF2-40B4-BE49-F238E27FC236}">
                <a16:creationId xmlns:a16="http://schemas.microsoft.com/office/drawing/2014/main" id="{002B9131-4E06-4D7F-AC49-5E1EB069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122962" y="2872916"/>
            <a:ext cx="1506132" cy="1135673"/>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6" name="Picture 5">
            <a:extLst>
              <a:ext uri="{FF2B5EF4-FFF2-40B4-BE49-F238E27FC236}">
                <a16:creationId xmlns:a16="http://schemas.microsoft.com/office/drawing/2014/main" id="{0AE5C63B-043B-4972-AC02-CF0C47FA8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165555" y="4963088"/>
            <a:ext cx="1420946" cy="1068093"/>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7" name="Picture 11">
            <a:extLst>
              <a:ext uri="{FF2B5EF4-FFF2-40B4-BE49-F238E27FC236}">
                <a16:creationId xmlns:a16="http://schemas.microsoft.com/office/drawing/2014/main" id="{D8275744-1932-4546-BBE1-D4EB70B197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541255" y="2518860"/>
            <a:ext cx="1271786" cy="1843785"/>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8" name="Rectangle 7">
            <a:extLst>
              <a:ext uri="{FF2B5EF4-FFF2-40B4-BE49-F238E27FC236}">
                <a16:creationId xmlns:a16="http://schemas.microsoft.com/office/drawing/2014/main" id="{E84919DB-5E1D-401F-9C67-D2C28D4193EE}"/>
              </a:ext>
            </a:extLst>
          </p:cNvPr>
          <p:cNvSpPr/>
          <p:nvPr/>
        </p:nvSpPr>
        <p:spPr>
          <a:xfrm>
            <a:off x="5541255" y="5831699"/>
            <a:ext cx="1212063"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Vegetation</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6D2E890-6B4D-4C8E-B838-6B6A6C36DE34}"/>
              </a:ext>
            </a:extLst>
          </p:cNvPr>
          <p:cNvSpPr/>
          <p:nvPr/>
        </p:nvSpPr>
        <p:spPr>
          <a:xfrm>
            <a:off x="8047018" y="4628179"/>
            <a:ext cx="5613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Soil</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D907204-6D7A-409F-B3C7-8AD231A00315}"/>
              </a:ext>
            </a:extLst>
          </p:cNvPr>
          <p:cNvSpPr/>
          <p:nvPr/>
        </p:nvSpPr>
        <p:spPr>
          <a:xfrm>
            <a:off x="7052566" y="4076800"/>
            <a:ext cx="75572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Water</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9E895EB-645A-416A-B35E-C5389D04AC17}"/>
              </a:ext>
            </a:extLst>
          </p:cNvPr>
          <p:cNvSpPr/>
          <p:nvPr/>
        </p:nvSpPr>
        <p:spPr>
          <a:xfrm>
            <a:off x="5475984" y="1918893"/>
            <a:ext cx="1210588" cy="584775"/>
          </a:xfrm>
          <a:prstGeom prst="rect">
            <a:avLst/>
          </a:prstGeom>
        </p:spPr>
        <p:txBody>
          <a:bodyPr wrap="none">
            <a:spAutoFit/>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Ecological</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processes</a:t>
            </a:r>
          </a:p>
        </p:txBody>
      </p:sp>
      <p:sp>
        <p:nvSpPr>
          <p:cNvPr id="12" name="Rectangle 11">
            <a:extLst>
              <a:ext uri="{FF2B5EF4-FFF2-40B4-BE49-F238E27FC236}">
                <a16:creationId xmlns:a16="http://schemas.microsoft.com/office/drawing/2014/main" id="{315F4C35-B780-469B-A7A9-0F6B4F4744C6}"/>
              </a:ext>
            </a:extLst>
          </p:cNvPr>
          <p:cNvSpPr/>
          <p:nvPr/>
        </p:nvSpPr>
        <p:spPr>
          <a:xfrm>
            <a:off x="7649540" y="2312180"/>
            <a:ext cx="922047"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Wildlife</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3" name="Picture 40">
            <a:extLst>
              <a:ext uri="{FF2B5EF4-FFF2-40B4-BE49-F238E27FC236}">
                <a16:creationId xmlns:a16="http://schemas.microsoft.com/office/drawing/2014/main" id="{282D594D-2C63-4CCE-BAAF-97189D196A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494927" y="665832"/>
            <a:ext cx="1748615" cy="974838"/>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4" name="Rectangle 13">
            <a:extLst>
              <a:ext uri="{FF2B5EF4-FFF2-40B4-BE49-F238E27FC236}">
                <a16:creationId xmlns:a16="http://schemas.microsoft.com/office/drawing/2014/main" id="{A28451CF-BD65-463E-AFF7-117F9BC6CA07}"/>
              </a:ext>
            </a:extLst>
          </p:cNvPr>
          <p:cNvSpPr/>
          <p:nvPr/>
        </p:nvSpPr>
        <p:spPr>
          <a:xfrm>
            <a:off x="6774257" y="1694639"/>
            <a:ext cx="4700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Air</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E267F22-B0BC-439D-A638-88274977A4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29444" y="4690438"/>
            <a:ext cx="1117616" cy="109939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6" name="Picture 15">
            <a:extLst>
              <a:ext uri="{FF2B5EF4-FFF2-40B4-BE49-F238E27FC236}">
                <a16:creationId xmlns:a16="http://schemas.microsoft.com/office/drawing/2014/main" id="{2A213ED2-9DEA-41A1-839C-024FC923710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85833" y="689694"/>
            <a:ext cx="1047311" cy="1564877"/>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8" name="Rectangle: Rounded Corners 17">
            <a:extLst>
              <a:ext uri="{FF2B5EF4-FFF2-40B4-BE49-F238E27FC236}">
                <a16:creationId xmlns:a16="http://schemas.microsoft.com/office/drawing/2014/main" id="{203A36AB-0998-4DBF-9A06-1EE441066AAC}"/>
              </a:ext>
            </a:extLst>
          </p:cNvPr>
          <p:cNvSpPr/>
          <p:nvPr/>
        </p:nvSpPr>
        <p:spPr bwMode="auto">
          <a:xfrm>
            <a:off x="734502" y="4362645"/>
            <a:ext cx="4366022" cy="1038545"/>
          </a:xfrm>
          <a:prstGeom prst="roundRect">
            <a:avLst/>
          </a:prstGeom>
          <a:pattFill prst="zigZag">
            <a:fgClr>
              <a:srgbClr val="D2C9BF"/>
            </a:fgClr>
            <a:bgClr>
              <a:srgbClr val="ACB2A9"/>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TextBox 18">
            <a:extLst>
              <a:ext uri="{FF2B5EF4-FFF2-40B4-BE49-F238E27FC236}">
                <a16:creationId xmlns:a16="http://schemas.microsoft.com/office/drawing/2014/main" id="{1E659813-5EAD-4857-A04E-04FD3EBC5EDB}"/>
              </a:ext>
            </a:extLst>
          </p:cNvPr>
          <p:cNvSpPr txBox="1"/>
          <p:nvPr/>
        </p:nvSpPr>
        <p:spPr>
          <a:xfrm>
            <a:off x="1839248" y="4558751"/>
            <a:ext cx="2156530" cy="646331"/>
          </a:xfrm>
          <a:prstGeom prst="rect">
            <a:avLst/>
          </a:prstGeom>
          <a:noFill/>
        </p:spPr>
        <p:txBody>
          <a:bodyPr wrap="square" rtlCol="0">
            <a:spAutoFit/>
          </a:bodyPr>
          <a:lstStyle/>
          <a:p>
            <a:pPr algn="ctr"/>
            <a:r>
              <a:rPr lang="en-US"/>
              <a:t>Type your answers in the Chat Box</a:t>
            </a:r>
          </a:p>
        </p:txBody>
      </p:sp>
      <p:sp>
        <p:nvSpPr>
          <p:cNvPr id="17" name="Text Box 167">
            <a:extLst>
              <a:ext uri="{FF2B5EF4-FFF2-40B4-BE49-F238E27FC236}">
                <a16:creationId xmlns:a16="http://schemas.microsoft.com/office/drawing/2014/main" id="{EE61382F-4A0B-44A5-A8D6-254FDF884A44}"/>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9</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7111019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1F2F9-8B09-4012-B420-1D5A97856843}"/>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2010" y="325098"/>
            <a:ext cx="4983480" cy="6007608"/>
          </a:xfrm>
          <a:prstGeom prst="rect">
            <a:avLst/>
          </a:prstGeom>
        </p:spPr>
      </p:pic>
      <p:pic>
        <p:nvPicPr>
          <p:cNvPr id="5" name="Picture 21">
            <a:extLst>
              <a:ext uri="{FF2B5EF4-FFF2-40B4-BE49-F238E27FC236}">
                <a16:creationId xmlns:a16="http://schemas.microsoft.com/office/drawing/2014/main" id="{FBE4C473-EB3D-4E92-A40E-A130A7E87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175783" y="4260292"/>
            <a:ext cx="1309220" cy="882962"/>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6" name="Picture 36">
            <a:extLst>
              <a:ext uri="{FF2B5EF4-FFF2-40B4-BE49-F238E27FC236}">
                <a16:creationId xmlns:a16="http://schemas.microsoft.com/office/drawing/2014/main" id="{FE5CC526-010C-4834-9D90-D5A4392D2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582366" y="2717330"/>
            <a:ext cx="1296619" cy="1370013"/>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7" name="Picture 37">
            <a:extLst>
              <a:ext uri="{FF2B5EF4-FFF2-40B4-BE49-F238E27FC236}">
                <a16:creationId xmlns:a16="http://schemas.microsoft.com/office/drawing/2014/main" id="{79626043-C7F6-476C-81F1-FE891D889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400543" y="2198508"/>
            <a:ext cx="774191" cy="762000"/>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8" name="Picture 5">
            <a:extLst>
              <a:ext uri="{FF2B5EF4-FFF2-40B4-BE49-F238E27FC236}">
                <a16:creationId xmlns:a16="http://schemas.microsoft.com/office/drawing/2014/main" id="{01A3D4C7-6A9E-4897-8307-71ECB61267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507918" y="1205668"/>
            <a:ext cx="1067020" cy="1530412"/>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9" name="Rectangle 8">
            <a:extLst>
              <a:ext uri="{FF2B5EF4-FFF2-40B4-BE49-F238E27FC236}">
                <a16:creationId xmlns:a16="http://schemas.microsoft.com/office/drawing/2014/main" id="{FF88BD81-8FA1-49BF-A42D-69A31AD70788}"/>
              </a:ext>
            </a:extLst>
          </p:cNvPr>
          <p:cNvSpPr/>
          <p:nvPr/>
        </p:nvSpPr>
        <p:spPr>
          <a:xfrm>
            <a:off x="7392934" y="2800254"/>
            <a:ext cx="1296987" cy="584775"/>
          </a:xfrm>
          <a:prstGeom prst="rect">
            <a:avLst/>
          </a:prstGeom>
        </p:spPr>
        <p:txBody>
          <a:bodyPr wrap="square">
            <a:spAutoFit/>
          </a:bodyPr>
          <a:lstStyle/>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Non-native</a:t>
            </a:r>
          </a:p>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species</a:t>
            </a:r>
          </a:p>
        </p:txBody>
      </p:sp>
      <p:pic>
        <p:nvPicPr>
          <p:cNvPr id="10" name="Picture 9">
            <a:extLst>
              <a:ext uri="{FF2B5EF4-FFF2-40B4-BE49-F238E27FC236}">
                <a16:creationId xmlns:a16="http://schemas.microsoft.com/office/drawing/2014/main" id="{5C9644B6-DD9E-41B6-9C81-300051C06D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08953" y="4665141"/>
            <a:ext cx="1580802" cy="1094402"/>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1" name="Rectangle 10">
            <a:extLst>
              <a:ext uri="{FF2B5EF4-FFF2-40B4-BE49-F238E27FC236}">
                <a16:creationId xmlns:a16="http://schemas.microsoft.com/office/drawing/2014/main" id="{FE7AC872-7283-4810-8D21-160584663980}"/>
              </a:ext>
            </a:extLst>
          </p:cNvPr>
          <p:cNvSpPr/>
          <p:nvPr/>
        </p:nvSpPr>
        <p:spPr>
          <a:xfrm>
            <a:off x="5473210" y="4132732"/>
            <a:ext cx="1255472"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Extirpation</a:t>
            </a:r>
          </a:p>
        </p:txBody>
      </p:sp>
      <p:sp>
        <p:nvSpPr>
          <p:cNvPr id="12" name="Rectangle 11">
            <a:extLst>
              <a:ext uri="{FF2B5EF4-FFF2-40B4-BE49-F238E27FC236}">
                <a16:creationId xmlns:a16="http://schemas.microsoft.com/office/drawing/2014/main" id="{58E2297E-6EB8-4A22-9415-BB8590877F59}"/>
              </a:ext>
            </a:extLst>
          </p:cNvPr>
          <p:cNvSpPr/>
          <p:nvPr/>
        </p:nvSpPr>
        <p:spPr>
          <a:xfrm>
            <a:off x="5323386" y="5810693"/>
            <a:ext cx="3526928" cy="338554"/>
          </a:xfrm>
          <a:prstGeom prst="rect">
            <a:avLst/>
          </a:prstGeom>
        </p:spPr>
        <p:txBody>
          <a:bodyPr wrap="non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Alteration of ecological processes</a:t>
            </a:r>
          </a:p>
        </p:txBody>
      </p:sp>
      <p:pic>
        <p:nvPicPr>
          <p:cNvPr id="13" name="Picture 39">
            <a:extLst>
              <a:ext uri="{FF2B5EF4-FFF2-40B4-BE49-F238E27FC236}">
                <a16:creationId xmlns:a16="http://schemas.microsoft.com/office/drawing/2014/main" id="{A8C1258A-A610-477C-A647-C2DA669D43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5507421" y="659912"/>
            <a:ext cx="1746504" cy="985831"/>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4" name="Rectangle 13">
            <a:extLst>
              <a:ext uri="{FF2B5EF4-FFF2-40B4-BE49-F238E27FC236}">
                <a16:creationId xmlns:a16="http://schemas.microsoft.com/office/drawing/2014/main" id="{CD134B70-7361-4CEB-B123-B963B54E4F47}"/>
              </a:ext>
            </a:extLst>
          </p:cNvPr>
          <p:cNvSpPr/>
          <p:nvPr/>
        </p:nvSpPr>
        <p:spPr>
          <a:xfrm>
            <a:off x="6150689" y="1688379"/>
            <a:ext cx="1219200" cy="338554"/>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Pollution</a:t>
            </a:r>
          </a:p>
        </p:txBody>
      </p:sp>
      <p:sp>
        <p:nvSpPr>
          <p:cNvPr id="15" name="Text Box 167">
            <a:extLst>
              <a:ext uri="{FF2B5EF4-FFF2-40B4-BE49-F238E27FC236}">
                <a16:creationId xmlns:a16="http://schemas.microsoft.com/office/drawing/2014/main" id="{696FCE81-5E31-4C67-8EC8-6C886A04877D}"/>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9</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422269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Text Box 5">
            <a:extLst>
              <a:ext uri="{FF2B5EF4-FFF2-40B4-BE49-F238E27FC236}">
                <a16:creationId xmlns:a16="http://schemas.microsoft.com/office/drawing/2014/main" id="{346BF72D-E29A-4753-B8F8-E5DF5E1FFD6B}"/>
              </a:ext>
            </a:extLst>
          </p:cNvPr>
          <p:cNvSpPr txBox="1">
            <a:spLocks noChangeArrowheads="1"/>
          </p:cNvSpPr>
          <p:nvPr/>
        </p:nvSpPr>
        <p:spPr bwMode="auto">
          <a:xfrm>
            <a:off x="741733" y="682460"/>
            <a:ext cx="7660532" cy="954107"/>
          </a:xfrm>
          <a:prstGeom prst="rect">
            <a:avLst/>
          </a:prstGeom>
          <a:noFill/>
          <a:ln w="9525">
            <a:noFill/>
            <a:miter lim="800000"/>
            <a:headEnd/>
            <a:tailEnd/>
          </a:ln>
          <a:effectLst/>
        </p:spPr>
        <p:txBody>
          <a:bodyPr wrap="square">
            <a:spAutoFit/>
          </a:bodyPr>
          <a:lstStyle/>
          <a:p>
            <a:pPr algn="ctr">
              <a:defRPr/>
            </a:pPr>
            <a:r>
              <a:rPr lang="en-US" sz="2800" b="1" dirty="0">
                <a:solidFill>
                  <a:prstClr val="black"/>
                </a:solidFill>
                <a:cs typeface="Arial" panose="020B0604020202020204" pitchFamily="34" charset="0"/>
              </a:rPr>
              <a:t>Which of these statements about the Untrammeled and Natural Qualities is true?</a:t>
            </a:r>
          </a:p>
        </p:txBody>
      </p:sp>
      <p:sp>
        <p:nvSpPr>
          <p:cNvPr id="5" name="TextBox 4">
            <a:extLst>
              <a:ext uri="{FF2B5EF4-FFF2-40B4-BE49-F238E27FC236}">
                <a16:creationId xmlns:a16="http://schemas.microsoft.com/office/drawing/2014/main" id="{81C2A1C1-C9B1-4808-A9D2-940443C8595E}"/>
              </a:ext>
            </a:extLst>
          </p:cNvPr>
          <p:cNvSpPr txBox="1"/>
          <p:nvPr/>
        </p:nvSpPr>
        <p:spPr>
          <a:xfrm>
            <a:off x="741733" y="1998014"/>
            <a:ext cx="7660532" cy="4093428"/>
          </a:xfrm>
          <a:prstGeom prst="rect">
            <a:avLst/>
          </a:prstGeom>
          <a:noFill/>
        </p:spPr>
        <p:txBody>
          <a:bodyPr wrap="square" rtlCol="0">
            <a:spAutoFit/>
          </a:bodyPr>
          <a:lstStyle/>
          <a:p>
            <a:pPr marL="465887" lvl="0" indent="-465887" defTabSz="914400">
              <a:buFontTx/>
              <a:buAutoNum type="alphaLcPeriod"/>
              <a:defRPr/>
            </a:pPr>
            <a:r>
              <a:rPr lang="en-US" sz="2000" b="1" dirty="0">
                <a:solidFill>
                  <a:prstClr val="black"/>
                </a:solidFill>
                <a:latin typeface="Arial" panose="020B0604020202020204" pitchFamily="34" charset="0"/>
                <a:cs typeface="Arial" panose="020B0604020202020204" pitchFamily="34" charset="0"/>
              </a:rPr>
              <a:t>Untrammeled = free from effects of modern civilization, Natural = intentional actions that manipulate the earth and its community of life (</a:t>
            </a:r>
            <a:r>
              <a:rPr lang="en-US" sz="2000" b="1" dirty="0"/>
              <a:t>biophysical environment)</a:t>
            </a:r>
            <a:endParaRPr lang="en-US" sz="2000" b="1" dirty="0">
              <a:solidFill>
                <a:prstClr val="black"/>
              </a:solidFill>
              <a:latin typeface="Arial" panose="020B0604020202020204" pitchFamily="34" charset="0"/>
              <a:cs typeface="Arial" panose="020B0604020202020204" pitchFamily="34" charset="0"/>
            </a:endParaRPr>
          </a:p>
          <a:p>
            <a:pPr marL="465887" lvl="0" indent="-465887" defTabSz="914400">
              <a:buFontTx/>
              <a:buAutoNum type="alphaLcPeriod"/>
              <a:defRPr/>
            </a:pPr>
            <a:endParaRPr lang="en-US" sz="2000" b="1" dirty="0">
              <a:solidFill>
                <a:prstClr val="black"/>
              </a:solidFill>
              <a:latin typeface="Arial" panose="020B0604020202020204" pitchFamily="34" charset="0"/>
              <a:cs typeface="Arial" panose="020B0604020202020204" pitchFamily="34" charset="0"/>
            </a:endParaRPr>
          </a:p>
          <a:p>
            <a:pPr marL="465887" lvl="0" indent="-465887" defTabSz="465887">
              <a:buFontTx/>
              <a:buAutoNum type="alphaLcPeriod"/>
              <a:defRPr/>
            </a:pPr>
            <a:r>
              <a:rPr lang="en-US" sz="2000" b="1" dirty="0">
                <a:solidFill>
                  <a:prstClr val="black"/>
                </a:solidFill>
                <a:latin typeface="Arial" panose="020B0604020202020204" pitchFamily="34" charset="0"/>
                <a:cs typeface="Arial" panose="020B0604020202020204" pitchFamily="34" charset="0"/>
              </a:rPr>
              <a:t>Untrammeled = not trampled/stomped on,                Natural = pristine</a:t>
            </a:r>
          </a:p>
          <a:p>
            <a:pPr marL="465887" lvl="0" indent="-465887" defTabSz="465887">
              <a:buFontTx/>
              <a:buAutoNum type="alphaLcPeriod"/>
              <a:defRPr/>
            </a:pPr>
            <a:endParaRPr lang="en-US" sz="2000" b="1" dirty="0">
              <a:solidFill>
                <a:prstClr val="black"/>
              </a:solidFill>
              <a:latin typeface="Arial" panose="020B0604020202020204" pitchFamily="34" charset="0"/>
              <a:cs typeface="Arial" panose="020B0604020202020204" pitchFamily="34" charset="0"/>
            </a:endParaRPr>
          </a:p>
          <a:p>
            <a:pPr marL="465887" lvl="0" indent="-465887" defTabSz="914400">
              <a:buFontTx/>
              <a:buAutoNum type="alphaLcPeriod"/>
              <a:defRPr/>
            </a:pPr>
            <a:r>
              <a:rPr lang="en-US" sz="2000" b="1" dirty="0">
                <a:solidFill>
                  <a:prstClr val="black"/>
                </a:solidFill>
                <a:latin typeface="Arial" panose="020B0604020202020204" pitchFamily="34" charset="0"/>
                <a:cs typeface="Arial" panose="020B0604020202020204" pitchFamily="34" charset="0"/>
              </a:rPr>
              <a:t>Untrammeled = intentional actions that manipulate the earth and its community of life (</a:t>
            </a:r>
            <a:r>
              <a:rPr lang="en-US" sz="2000" b="1" dirty="0"/>
              <a:t>biophysical environment)</a:t>
            </a:r>
            <a:r>
              <a:rPr lang="en-US" sz="2000" b="1" dirty="0">
                <a:solidFill>
                  <a:prstClr val="black"/>
                </a:solidFill>
                <a:latin typeface="Arial" panose="020B0604020202020204" pitchFamily="34" charset="0"/>
                <a:cs typeface="Arial" panose="020B0604020202020204" pitchFamily="34" charset="0"/>
              </a:rPr>
              <a:t>,</a:t>
            </a:r>
          </a:p>
          <a:p>
            <a:pPr marL="457200" lvl="0" defTabSz="914400">
              <a:defRPr/>
            </a:pPr>
            <a:r>
              <a:rPr lang="en-US" sz="2000" b="1" dirty="0">
                <a:solidFill>
                  <a:prstClr val="black"/>
                </a:solidFill>
                <a:latin typeface="Arial" panose="020B0604020202020204" pitchFamily="34" charset="0"/>
                <a:cs typeface="Arial" panose="020B0604020202020204" pitchFamily="34" charset="0"/>
              </a:rPr>
              <a:t>Natural = free from effects of modern civilization</a:t>
            </a:r>
          </a:p>
          <a:p>
            <a:pPr marL="465887" lvl="0" indent="-465887" defTabSz="914400">
              <a:buFontTx/>
              <a:buAutoNum type="alphaLcPeriod"/>
              <a:defRPr/>
            </a:pPr>
            <a:endParaRPr lang="en-US" sz="2000" b="1" dirty="0">
              <a:solidFill>
                <a:prstClr val="black"/>
              </a:solidFill>
              <a:latin typeface="Arial" panose="020B0604020202020204" pitchFamily="34" charset="0"/>
              <a:cs typeface="Arial" panose="020B0604020202020204" pitchFamily="34" charset="0"/>
            </a:endParaRPr>
          </a:p>
          <a:p>
            <a:pPr marL="465887" lvl="0" indent="-465887" defTabSz="465887">
              <a:buFont typeface="+mj-lt"/>
              <a:buAutoNum type="alphaLcPeriod" startAt="4"/>
              <a:defRPr/>
            </a:pPr>
            <a:r>
              <a:rPr lang="en-US" sz="2000" b="1" dirty="0">
                <a:solidFill>
                  <a:prstClr val="black"/>
                </a:solidFill>
                <a:latin typeface="Arial" panose="020B0604020202020204" pitchFamily="34" charset="0"/>
                <a:cs typeface="Arial" panose="020B0604020202020204" pitchFamily="34" charset="0"/>
              </a:rPr>
              <a:t>Untrammeled = restrained,                                          Natural = ecosystem</a:t>
            </a:r>
          </a:p>
        </p:txBody>
      </p:sp>
    </p:spTree>
    <p:extLst>
      <p:ext uri="{BB962C8B-B14F-4D97-AF65-F5344CB8AC3E}">
        <p14:creationId xmlns:p14="http://schemas.microsoft.com/office/powerpoint/2010/main" val="274354118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96193016-228B-4BC1-8B53-6FEC494C07B5}"/>
              </a:ext>
            </a:extLst>
          </p:cNvPr>
          <p:cNvSpPr txBox="1"/>
          <p:nvPr/>
        </p:nvSpPr>
        <p:spPr>
          <a:xfrm>
            <a:off x="741733" y="1998014"/>
            <a:ext cx="7660532" cy="4093428"/>
          </a:xfrm>
          <a:prstGeom prst="rect">
            <a:avLst/>
          </a:prstGeom>
          <a:noFill/>
        </p:spPr>
        <p:txBody>
          <a:bodyPr wrap="square" rtlCol="0">
            <a:spAutoFit/>
          </a:bodyPr>
          <a:lstStyle/>
          <a:p>
            <a:pPr marL="465887" lvl="0" indent="-465887" defTabSz="914400">
              <a:buFontTx/>
              <a:buAutoNum type="alphaLcPeriod"/>
              <a:defRPr/>
            </a:pPr>
            <a:r>
              <a:rPr lang="en-US" sz="2000" b="1" dirty="0">
                <a:solidFill>
                  <a:prstClr val="black"/>
                </a:solidFill>
                <a:latin typeface="Arial" panose="020B0604020202020204" pitchFamily="34" charset="0"/>
                <a:cs typeface="Arial" panose="020B0604020202020204" pitchFamily="34" charset="0"/>
              </a:rPr>
              <a:t>Untrammeled = free from effects of modern civilization, Natural = intentional actions that manipulate the earth and its community of life (</a:t>
            </a:r>
            <a:r>
              <a:rPr lang="en-US" sz="2000" b="1" dirty="0"/>
              <a:t>biophysical environment)</a:t>
            </a:r>
            <a:endParaRPr lang="en-US" sz="2000" b="1" dirty="0">
              <a:solidFill>
                <a:prstClr val="black"/>
              </a:solidFill>
              <a:latin typeface="Arial" panose="020B0604020202020204" pitchFamily="34" charset="0"/>
              <a:cs typeface="Arial" panose="020B0604020202020204" pitchFamily="34" charset="0"/>
            </a:endParaRPr>
          </a:p>
          <a:p>
            <a:pPr marL="465887" lvl="0" indent="-465887" defTabSz="914400">
              <a:buFontTx/>
              <a:buAutoNum type="alphaLcPeriod"/>
              <a:defRPr/>
            </a:pPr>
            <a:endParaRPr lang="en-US" sz="2000" b="1" dirty="0">
              <a:solidFill>
                <a:prstClr val="black"/>
              </a:solidFill>
              <a:latin typeface="Arial" panose="020B0604020202020204" pitchFamily="34" charset="0"/>
              <a:cs typeface="Arial" panose="020B0604020202020204" pitchFamily="34" charset="0"/>
            </a:endParaRPr>
          </a:p>
          <a:p>
            <a:pPr marL="465887" lvl="0" indent="-465887" defTabSz="465887">
              <a:buFontTx/>
              <a:buAutoNum type="alphaLcPeriod"/>
              <a:defRPr/>
            </a:pPr>
            <a:r>
              <a:rPr lang="en-US" sz="2000" b="1" dirty="0">
                <a:solidFill>
                  <a:prstClr val="black"/>
                </a:solidFill>
                <a:latin typeface="Arial" panose="020B0604020202020204" pitchFamily="34" charset="0"/>
                <a:cs typeface="Arial" panose="020B0604020202020204" pitchFamily="34" charset="0"/>
              </a:rPr>
              <a:t>Untrammeled = not trampled/stomped on,                Natural = pristine</a:t>
            </a:r>
          </a:p>
          <a:p>
            <a:pPr marL="465887" lvl="0" indent="-465887" defTabSz="465887">
              <a:buFontTx/>
              <a:buAutoNum type="alphaLcPeriod"/>
              <a:defRPr/>
            </a:pPr>
            <a:endParaRPr lang="en-US" sz="2000" b="1" dirty="0">
              <a:solidFill>
                <a:prstClr val="black"/>
              </a:solidFill>
              <a:latin typeface="Arial" panose="020B0604020202020204" pitchFamily="34" charset="0"/>
              <a:cs typeface="Arial" panose="020B0604020202020204" pitchFamily="34" charset="0"/>
            </a:endParaRPr>
          </a:p>
          <a:p>
            <a:pPr marL="465887" lvl="0" indent="-465887" defTabSz="914400">
              <a:buFontTx/>
              <a:buAutoNum type="alphaLcPeriod"/>
              <a:defRPr/>
            </a:pPr>
            <a:r>
              <a:rPr lang="en-US" sz="2000" b="1" dirty="0">
                <a:solidFill>
                  <a:prstClr val="black"/>
                </a:solidFill>
                <a:highlight>
                  <a:srgbClr val="FFFF00"/>
                </a:highlight>
                <a:latin typeface="Arial" panose="020B0604020202020204" pitchFamily="34" charset="0"/>
                <a:cs typeface="Arial" panose="020B0604020202020204" pitchFamily="34" charset="0"/>
              </a:rPr>
              <a:t>Untrammeled = intentional actions that manipulate the earth and its community of life (</a:t>
            </a:r>
            <a:r>
              <a:rPr lang="en-US" sz="2000" b="1" dirty="0">
                <a:highlight>
                  <a:srgbClr val="FFFF00"/>
                </a:highlight>
              </a:rPr>
              <a:t>biophysical environment)</a:t>
            </a:r>
            <a:r>
              <a:rPr lang="en-US" sz="2000" b="1" dirty="0">
                <a:solidFill>
                  <a:prstClr val="black"/>
                </a:solidFill>
                <a:highlight>
                  <a:srgbClr val="FFFF00"/>
                </a:highlight>
                <a:latin typeface="Arial" panose="020B0604020202020204" pitchFamily="34" charset="0"/>
                <a:cs typeface="Arial" panose="020B0604020202020204" pitchFamily="34" charset="0"/>
              </a:rPr>
              <a:t>,</a:t>
            </a:r>
          </a:p>
          <a:p>
            <a:pPr marL="457200" lvl="0" defTabSz="914400">
              <a:defRPr/>
            </a:pPr>
            <a:r>
              <a:rPr lang="en-US" sz="2000" b="1" dirty="0">
                <a:solidFill>
                  <a:prstClr val="black"/>
                </a:solidFill>
                <a:highlight>
                  <a:srgbClr val="FFFF00"/>
                </a:highlight>
                <a:latin typeface="Arial" panose="020B0604020202020204" pitchFamily="34" charset="0"/>
                <a:cs typeface="Arial" panose="020B0604020202020204" pitchFamily="34" charset="0"/>
              </a:rPr>
              <a:t>Natural = free from effects of modern civilization</a:t>
            </a:r>
          </a:p>
          <a:p>
            <a:pPr marL="465887" lvl="0" indent="-465887" defTabSz="914400">
              <a:buFontTx/>
              <a:buAutoNum type="alphaLcPeriod"/>
              <a:defRPr/>
            </a:pPr>
            <a:endParaRPr lang="en-US" sz="2000" b="1" dirty="0">
              <a:solidFill>
                <a:prstClr val="black"/>
              </a:solidFill>
              <a:latin typeface="Arial" panose="020B0604020202020204" pitchFamily="34" charset="0"/>
              <a:cs typeface="Arial" panose="020B0604020202020204" pitchFamily="34" charset="0"/>
            </a:endParaRPr>
          </a:p>
          <a:p>
            <a:pPr marL="465887" lvl="0" indent="-465887" defTabSz="465887">
              <a:buFont typeface="+mj-lt"/>
              <a:buAutoNum type="alphaLcPeriod" startAt="4"/>
              <a:defRPr/>
            </a:pPr>
            <a:r>
              <a:rPr lang="en-US" sz="2000" b="1" dirty="0">
                <a:solidFill>
                  <a:prstClr val="black"/>
                </a:solidFill>
                <a:latin typeface="Arial" panose="020B0604020202020204" pitchFamily="34" charset="0"/>
                <a:cs typeface="Arial" panose="020B0604020202020204" pitchFamily="34" charset="0"/>
              </a:rPr>
              <a:t>Untrammeled = restrained,                                          Natural = ecosystem</a:t>
            </a:r>
          </a:p>
        </p:txBody>
      </p:sp>
      <p:sp>
        <p:nvSpPr>
          <p:cNvPr id="7" name="Text Box 5">
            <a:extLst>
              <a:ext uri="{FF2B5EF4-FFF2-40B4-BE49-F238E27FC236}">
                <a16:creationId xmlns:a16="http://schemas.microsoft.com/office/drawing/2014/main" id="{8D71F3C0-C6C5-4DB8-A4F2-FA99134C5C24}"/>
              </a:ext>
            </a:extLst>
          </p:cNvPr>
          <p:cNvSpPr txBox="1">
            <a:spLocks noChangeArrowheads="1"/>
          </p:cNvSpPr>
          <p:nvPr/>
        </p:nvSpPr>
        <p:spPr bwMode="auto">
          <a:xfrm>
            <a:off x="741733" y="682460"/>
            <a:ext cx="7660532" cy="954107"/>
          </a:xfrm>
          <a:prstGeom prst="rect">
            <a:avLst/>
          </a:prstGeom>
          <a:noFill/>
          <a:ln w="9525">
            <a:noFill/>
            <a:miter lim="800000"/>
            <a:headEnd/>
            <a:tailEnd/>
          </a:ln>
          <a:effectLst/>
        </p:spPr>
        <p:txBody>
          <a:bodyPr wrap="square">
            <a:spAutoFit/>
          </a:bodyPr>
          <a:lstStyle/>
          <a:p>
            <a:pPr algn="ctr">
              <a:defRPr/>
            </a:pPr>
            <a:r>
              <a:rPr lang="en-US" sz="2800" b="1" dirty="0">
                <a:solidFill>
                  <a:prstClr val="black"/>
                </a:solidFill>
                <a:cs typeface="Arial" panose="020B0604020202020204" pitchFamily="34" charset="0"/>
              </a:rPr>
              <a:t>Which of these statements about the Untrammeled and Natural Qualities is true?</a:t>
            </a:r>
          </a:p>
        </p:txBody>
      </p:sp>
    </p:spTree>
    <p:extLst>
      <p:ext uri="{BB962C8B-B14F-4D97-AF65-F5344CB8AC3E}">
        <p14:creationId xmlns:p14="http://schemas.microsoft.com/office/powerpoint/2010/main" val="2573996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D539B-3460-4870-B094-620A8CDA905C}"/>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1992" y="325692"/>
            <a:ext cx="4983480" cy="6007608"/>
          </a:xfrm>
          <a:prstGeom prst="rect">
            <a:avLst/>
          </a:prstGeom>
        </p:spPr>
      </p:pic>
      <p:pic>
        <p:nvPicPr>
          <p:cNvPr id="11" name="Picture 1031">
            <a:extLst>
              <a:ext uri="{FF2B5EF4-FFF2-40B4-BE49-F238E27FC236}">
                <a16:creationId xmlns:a16="http://schemas.microsoft.com/office/drawing/2014/main" id="{2912B96C-03E2-4029-B0EC-B7728CE82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690030" y="622529"/>
            <a:ext cx="1814292" cy="1362586"/>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3" name="Picture 12">
            <a:extLst>
              <a:ext uri="{FF2B5EF4-FFF2-40B4-BE49-F238E27FC236}">
                <a16:creationId xmlns:a16="http://schemas.microsoft.com/office/drawing/2014/main" id="{AA27C932-4F1D-48C2-ACE4-0BD22BCAAB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38472" y="2432336"/>
            <a:ext cx="2272722" cy="1519199"/>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4" name="Rectangle 13">
            <a:extLst>
              <a:ext uri="{FF2B5EF4-FFF2-40B4-BE49-F238E27FC236}">
                <a16:creationId xmlns:a16="http://schemas.microsoft.com/office/drawing/2014/main" id="{8FC0FF4D-7FBF-4AF8-8B99-C4935D762404}"/>
              </a:ext>
            </a:extLst>
          </p:cNvPr>
          <p:cNvSpPr/>
          <p:nvPr/>
        </p:nvSpPr>
        <p:spPr>
          <a:xfrm>
            <a:off x="5828268" y="2090919"/>
            <a:ext cx="1976823" cy="338554"/>
          </a:xfrm>
          <a:prstGeom prst="rect">
            <a:avLst/>
          </a:prstGeom>
        </p:spPr>
        <p:txBody>
          <a:bodyPr wrap="none">
            <a:spAutoFit/>
          </a:bodyPr>
          <a:lstStyle/>
          <a:p>
            <a:pPr>
              <a:defRPr/>
            </a:pPr>
            <a:r>
              <a:rPr lang="en-US" sz="1600" b="1">
                <a:solidFill>
                  <a:schemeClr val="bg1"/>
                </a:solidFill>
                <a:cs typeface="Arial" panose="020B0604020202020204" pitchFamily="34" charset="0"/>
              </a:rPr>
              <a:t>Feeling a part of…</a:t>
            </a:r>
            <a:endParaRPr lang="en-US" sz="1600">
              <a:solidFill>
                <a:schemeClr val="bg1"/>
              </a:solidFill>
              <a:cs typeface="Arial" panose="020B0604020202020204" pitchFamily="34" charset="0"/>
            </a:endParaRPr>
          </a:p>
        </p:txBody>
      </p:sp>
      <p:sp>
        <p:nvSpPr>
          <p:cNvPr id="15" name="Rectangle 14">
            <a:extLst>
              <a:ext uri="{FF2B5EF4-FFF2-40B4-BE49-F238E27FC236}">
                <a16:creationId xmlns:a16="http://schemas.microsoft.com/office/drawing/2014/main" id="{7A081587-E5BF-4519-8990-FE02BA8CACFD}"/>
              </a:ext>
            </a:extLst>
          </p:cNvPr>
          <p:cNvSpPr/>
          <p:nvPr/>
        </p:nvSpPr>
        <p:spPr>
          <a:xfrm>
            <a:off x="5582393" y="842523"/>
            <a:ext cx="1106393" cy="584775"/>
          </a:xfrm>
          <a:prstGeom prst="rect">
            <a:avLst/>
          </a:prstGeom>
        </p:spPr>
        <p:txBody>
          <a:bodyPr wrap="none">
            <a:spAutoFit/>
          </a:bodyPr>
          <a:lstStyle/>
          <a:p>
            <a:pPr>
              <a:defRPr/>
            </a:pPr>
            <a:r>
              <a:rPr lang="en-US" sz="1600" b="1">
                <a:solidFill>
                  <a:schemeClr val="bg1"/>
                </a:solidFill>
                <a:cs typeface="Arial" panose="020B0604020202020204" pitchFamily="34" charset="0"/>
              </a:rPr>
              <a:t>Primeval</a:t>
            </a:r>
          </a:p>
          <a:p>
            <a:pPr>
              <a:defRPr/>
            </a:pPr>
            <a:r>
              <a:rPr lang="en-US" sz="1600" b="1">
                <a:solidFill>
                  <a:schemeClr val="bg1"/>
                </a:solidFill>
                <a:cs typeface="Arial" panose="020B0604020202020204" pitchFamily="34" charset="0"/>
              </a:rPr>
              <a:t>character</a:t>
            </a:r>
            <a:endParaRPr lang="en-US" sz="1600">
              <a:solidFill>
                <a:schemeClr val="bg1"/>
              </a:solidFill>
              <a:cs typeface="Arial" panose="020B0604020202020204" pitchFamily="34" charset="0"/>
            </a:endParaRPr>
          </a:p>
        </p:txBody>
      </p:sp>
      <p:sp>
        <p:nvSpPr>
          <p:cNvPr id="16" name="Rectangle 15">
            <a:extLst>
              <a:ext uri="{FF2B5EF4-FFF2-40B4-BE49-F238E27FC236}">
                <a16:creationId xmlns:a16="http://schemas.microsoft.com/office/drawing/2014/main" id="{F55BF0A3-2E6B-44BB-9799-5254CCEAEECE}"/>
              </a:ext>
            </a:extLst>
          </p:cNvPr>
          <p:cNvSpPr/>
          <p:nvPr/>
        </p:nvSpPr>
        <p:spPr>
          <a:xfrm>
            <a:off x="5894337" y="5863100"/>
            <a:ext cx="2904962" cy="338554"/>
          </a:xfrm>
          <a:prstGeom prst="rect">
            <a:avLst/>
          </a:prstGeom>
        </p:spPr>
        <p:txBody>
          <a:bodyPr wrap="none">
            <a:spAutoFit/>
          </a:bodyPr>
          <a:lstStyle/>
          <a:p>
            <a:pPr>
              <a:defRPr/>
            </a:pPr>
            <a:r>
              <a:rPr lang="en-US" sz="1600" b="1">
                <a:solidFill>
                  <a:schemeClr val="bg1"/>
                </a:solidFill>
                <a:cs typeface="Arial" panose="020B0604020202020204" pitchFamily="34" charset="0"/>
              </a:rPr>
              <a:t>No permanent improvement</a:t>
            </a:r>
            <a:endParaRPr lang="en-US" sz="1600">
              <a:solidFill>
                <a:schemeClr val="bg1"/>
              </a:solidFill>
              <a:cs typeface="Arial" panose="020B0604020202020204" pitchFamily="34" charset="0"/>
            </a:endParaRPr>
          </a:p>
        </p:txBody>
      </p:sp>
      <p:sp>
        <p:nvSpPr>
          <p:cNvPr id="18" name="Rectangle: Rounded Corners 17">
            <a:extLst>
              <a:ext uri="{FF2B5EF4-FFF2-40B4-BE49-F238E27FC236}">
                <a16:creationId xmlns:a16="http://schemas.microsoft.com/office/drawing/2014/main" id="{46501951-03C6-4D68-98F1-1FACA0B5B844}"/>
              </a:ext>
            </a:extLst>
          </p:cNvPr>
          <p:cNvSpPr/>
          <p:nvPr/>
        </p:nvSpPr>
        <p:spPr bwMode="auto">
          <a:xfrm>
            <a:off x="787484" y="4609467"/>
            <a:ext cx="4366022" cy="1038545"/>
          </a:xfrm>
          <a:prstGeom prst="roundRect">
            <a:avLst/>
          </a:prstGeom>
          <a:pattFill prst="zigZag">
            <a:fgClr>
              <a:srgbClr val="C0BFBD"/>
            </a:fgClr>
            <a:bgClr>
              <a:srgbClr val="E0DED9"/>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7" name="Picture 16">
            <a:extLst>
              <a:ext uri="{FF2B5EF4-FFF2-40B4-BE49-F238E27FC236}">
                <a16:creationId xmlns:a16="http://schemas.microsoft.com/office/drawing/2014/main" id="{B9B143FD-2034-4DBD-9419-F88B511141EC}"/>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645666" y="4276411"/>
            <a:ext cx="2073527" cy="1519199"/>
          </a:xfrm>
          <a:prstGeom prst="rect">
            <a:avLst/>
          </a:prstGeom>
          <a:noFill/>
          <a:effectLst>
            <a:outerShdw blurRad="190500" dist="139700" dir="2700000" algn="tl" rotWithShape="0">
              <a:prstClr val="black">
                <a:alpha val="65000"/>
              </a:prstClr>
            </a:outerShdw>
          </a:effectLst>
          <a:scene3d>
            <a:camera prst="orthographicFront"/>
            <a:lightRig rig="threePt" dir="t"/>
          </a:scene3d>
          <a:sp3d>
            <a:bevelT/>
            <a:bevelB/>
          </a:sp3d>
        </p:spPr>
      </p:pic>
      <p:sp>
        <p:nvSpPr>
          <p:cNvPr id="19" name="Text Box 167">
            <a:extLst>
              <a:ext uri="{FF2B5EF4-FFF2-40B4-BE49-F238E27FC236}">
                <a16:creationId xmlns:a16="http://schemas.microsoft.com/office/drawing/2014/main" id="{3933C202-409F-4BAD-BF16-04A87195482E}"/>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9</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447591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D539B-3460-4870-B094-620A8CDA905C}"/>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1992" y="325692"/>
            <a:ext cx="4983480" cy="6007608"/>
          </a:xfrm>
          <a:prstGeom prst="rect">
            <a:avLst/>
          </a:prstGeom>
        </p:spPr>
      </p:pic>
      <p:pic>
        <p:nvPicPr>
          <p:cNvPr id="11" name="Picture 1031">
            <a:extLst>
              <a:ext uri="{FF2B5EF4-FFF2-40B4-BE49-F238E27FC236}">
                <a16:creationId xmlns:a16="http://schemas.microsoft.com/office/drawing/2014/main" id="{2912B96C-03E2-4029-B0EC-B7728CE82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690030" y="622529"/>
            <a:ext cx="1814292" cy="1362586"/>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3" name="Picture 12">
            <a:extLst>
              <a:ext uri="{FF2B5EF4-FFF2-40B4-BE49-F238E27FC236}">
                <a16:creationId xmlns:a16="http://schemas.microsoft.com/office/drawing/2014/main" id="{AA27C932-4F1D-48C2-ACE4-0BD22BCAAB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38472" y="2432336"/>
            <a:ext cx="2272722" cy="1519199"/>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4" name="Rectangle 13">
            <a:extLst>
              <a:ext uri="{FF2B5EF4-FFF2-40B4-BE49-F238E27FC236}">
                <a16:creationId xmlns:a16="http://schemas.microsoft.com/office/drawing/2014/main" id="{8FC0FF4D-7FBF-4AF8-8B99-C4935D762404}"/>
              </a:ext>
            </a:extLst>
          </p:cNvPr>
          <p:cNvSpPr/>
          <p:nvPr/>
        </p:nvSpPr>
        <p:spPr>
          <a:xfrm>
            <a:off x="5828268" y="2090919"/>
            <a:ext cx="1976823" cy="338554"/>
          </a:xfrm>
          <a:prstGeom prst="rect">
            <a:avLst/>
          </a:prstGeom>
        </p:spPr>
        <p:txBody>
          <a:bodyPr wrap="none">
            <a:spAutoFit/>
          </a:bodyPr>
          <a:lstStyle/>
          <a:p>
            <a:pPr>
              <a:defRPr/>
            </a:pPr>
            <a:r>
              <a:rPr lang="en-US" sz="1600" b="1">
                <a:solidFill>
                  <a:schemeClr val="bg1"/>
                </a:solidFill>
                <a:cs typeface="Arial" panose="020B0604020202020204" pitchFamily="34" charset="0"/>
              </a:rPr>
              <a:t>Feeling a part of…</a:t>
            </a:r>
            <a:endParaRPr lang="en-US" sz="1600">
              <a:solidFill>
                <a:schemeClr val="bg1"/>
              </a:solidFill>
              <a:cs typeface="Arial" panose="020B0604020202020204" pitchFamily="34" charset="0"/>
            </a:endParaRPr>
          </a:p>
        </p:txBody>
      </p:sp>
      <p:sp>
        <p:nvSpPr>
          <p:cNvPr id="15" name="Rectangle 14">
            <a:extLst>
              <a:ext uri="{FF2B5EF4-FFF2-40B4-BE49-F238E27FC236}">
                <a16:creationId xmlns:a16="http://schemas.microsoft.com/office/drawing/2014/main" id="{7A081587-E5BF-4519-8990-FE02BA8CACFD}"/>
              </a:ext>
            </a:extLst>
          </p:cNvPr>
          <p:cNvSpPr/>
          <p:nvPr/>
        </p:nvSpPr>
        <p:spPr>
          <a:xfrm>
            <a:off x="5582393" y="842523"/>
            <a:ext cx="1106393" cy="584775"/>
          </a:xfrm>
          <a:prstGeom prst="rect">
            <a:avLst/>
          </a:prstGeom>
        </p:spPr>
        <p:txBody>
          <a:bodyPr wrap="none">
            <a:spAutoFit/>
          </a:bodyPr>
          <a:lstStyle/>
          <a:p>
            <a:pPr>
              <a:defRPr/>
            </a:pPr>
            <a:r>
              <a:rPr lang="en-US" sz="1600" b="1">
                <a:solidFill>
                  <a:schemeClr val="bg1"/>
                </a:solidFill>
                <a:cs typeface="Arial" panose="020B0604020202020204" pitchFamily="34" charset="0"/>
              </a:rPr>
              <a:t>Primeval</a:t>
            </a:r>
          </a:p>
          <a:p>
            <a:pPr>
              <a:defRPr/>
            </a:pPr>
            <a:r>
              <a:rPr lang="en-US" sz="1600" b="1">
                <a:solidFill>
                  <a:schemeClr val="bg1"/>
                </a:solidFill>
                <a:cs typeface="Arial" panose="020B0604020202020204" pitchFamily="34" charset="0"/>
              </a:rPr>
              <a:t>character</a:t>
            </a:r>
            <a:endParaRPr lang="en-US" sz="1600">
              <a:solidFill>
                <a:schemeClr val="bg1"/>
              </a:solidFill>
              <a:cs typeface="Arial" panose="020B0604020202020204" pitchFamily="34" charset="0"/>
            </a:endParaRPr>
          </a:p>
        </p:txBody>
      </p:sp>
      <p:sp>
        <p:nvSpPr>
          <p:cNvPr id="16" name="Rectangle 15">
            <a:extLst>
              <a:ext uri="{FF2B5EF4-FFF2-40B4-BE49-F238E27FC236}">
                <a16:creationId xmlns:a16="http://schemas.microsoft.com/office/drawing/2014/main" id="{F55BF0A3-2E6B-44BB-9799-5254CCEAEECE}"/>
              </a:ext>
            </a:extLst>
          </p:cNvPr>
          <p:cNvSpPr/>
          <p:nvPr/>
        </p:nvSpPr>
        <p:spPr>
          <a:xfrm>
            <a:off x="5894337" y="5863100"/>
            <a:ext cx="2904962" cy="338554"/>
          </a:xfrm>
          <a:prstGeom prst="rect">
            <a:avLst/>
          </a:prstGeom>
        </p:spPr>
        <p:txBody>
          <a:bodyPr wrap="none">
            <a:spAutoFit/>
          </a:bodyPr>
          <a:lstStyle/>
          <a:p>
            <a:pPr>
              <a:defRPr/>
            </a:pPr>
            <a:r>
              <a:rPr lang="en-US" sz="1600" b="1">
                <a:solidFill>
                  <a:schemeClr val="bg1"/>
                </a:solidFill>
                <a:cs typeface="Arial" panose="020B0604020202020204" pitchFamily="34" charset="0"/>
              </a:rPr>
              <a:t>No permanent improvement</a:t>
            </a:r>
            <a:endParaRPr lang="en-US" sz="1600">
              <a:solidFill>
                <a:schemeClr val="bg1"/>
              </a:solidFill>
              <a:cs typeface="Arial" panose="020B0604020202020204" pitchFamily="34" charset="0"/>
            </a:endParaRPr>
          </a:p>
        </p:txBody>
      </p:sp>
      <p:sp>
        <p:nvSpPr>
          <p:cNvPr id="18" name="Rectangle: Rounded Corners 17">
            <a:extLst>
              <a:ext uri="{FF2B5EF4-FFF2-40B4-BE49-F238E27FC236}">
                <a16:creationId xmlns:a16="http://schemas.microsoft.com/office/drawing/2014/main" id="{46501951-03C6-4D68-98F1-1FACA0B5B844}"/>
              </a:ext>
            </a:extLst>
          </p:cNvPr>
          <p:cNvSpPr/>
          <p:nvPr/>
        </p:nvSpPr>
        <p:spPr bwMode="auto">
          <a:xfrm>
            <a:off x="787484" y="4609467"/>
            <a:ext cx="4366022" cy="1038545"/>
          </a:xfrm>
          <a:prstGeom prst="roundRect">
            <a:avLst/>
          </a:prstGeom>
          <a:pattFill prst="zigZag">
            <a:fgClr>
              <a:srgbClr val="C0BFBD"/>
            </a:fgClr>
            <a:bgClr>
              <a:srgbClr val="E0DED9"/>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936066AC-3B0C-47F3-AA99-08BACEA0615A}"/>
              </a:ext>
            </a:extLst>
          </p:cNvPr>
          <p:cNvSpPr txBox="1"/>
          <p:nvPr/>
        </p:nvSpPr>
        <p:spPr>
          <a:xfrm>
            <a:off x="1892230" y="4805573"/>
            <a:ext cx="2156530" cy="646331"/>
          </a:xfrm>
          <a:prstGeom prst="rect">
            <a:avLst/>
          </a:prstGeom>
          <a:noFill/>
        </p:spPr>
        <p:txBody>
          <a:bodyPr wrap="square" rtlCol="0">
            <a:spAutoFit/>
          </a:bodyPr>
          <a:lstStyle/>
          <a:p>
            <a:pPr algn="ctr"/>
            <a:r>
              <a:rPr lang="en-US"/>
              <a:t>Type your answers in the Chat Box</a:t>
            </a:r>
          </a:p>
        </p:txBody>
      </p:sp>
      <p:pic>
        <p:nvPicPr>
          <p:cNvPr id="17" name="Picture 16">
            <a:extLst>
              <a:ext uri="{FF2B5EF4-FFF2-40B4-BE49-F238E27FC236}">
                <a16:creationId xmlns:a16="http://schemas.microsoft.com/office/drawing/2014/main" id="{B9B143FD-2034-4DBD-9419-F88B511141EC}"/>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645666" y="4276411"/>
            <a:ext cx="2073527" cy="1519199"/>
          </a:xfrm>
          <a:prstGeom prst="rect">
            <a:avLst/>
          </a:prstGeom>
          <a:noFill/>
          <a:effectLst>
            <a:outerShdw blurRad="190500" dist="139700" dir="2700000" algn="tl" rotWithShape="0">
              <a:prstClr val="black">
                <a:alpha val="65000"/>
              </a:prstClr>
            </a:outerShdw>
          </a:effectLst>
          <a:scene3d>
            <a:camera prst="orthographicFront"/>
            <a:lightRig rig="threePt" dir="t"/>
          </a:scene3d>
          <a:sp3d>
            <a:bevelT/>
            <a:bevelB/>
          </a:sp3d>
        </p:spPr>
      </p:pic>
      <p:sp>
        <p:nvSpPr>
          <p:cNvPr id="19" name="Text Box 167">
            <a:extLst>
              <a:ext uri="{FF2B5EF4-FFF2-40B4-BE49-F238E27FC236}">
                <a16:creationId xmlns:a16="http://schemas.microsoft.com/office/drawing/2014/main" id="{3933C202-409F-4BAD-BF16-04A87195482E}"/>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9</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6702376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06C83-3B52-4944-BBAB-6111D342B93B}"/>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2476" y="321013"/>
            <a:ext cx="4983480" cy="6007608"/>
          </a:xfrm>
          <a:prstGeom prst="rect">
            <a:avLst/>
          </a:prstGeom>
        </p:spPr>
      </p:pic>
      <p:pic>
        <p:nvPicPr>
          <p:cNvPr id="16" name="Picture 38">
            <a:extLst>
              <a:ext uri="{FF2B5EF4-FFF2-40B4-BE49-F238E27FC236}">
                <a16:creationId xmlns:a16="http://schemas.microsoft.com/office/drawing/2014/main" id="{02A07152-736F-4460-A3EE-D23643E1D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581047" y="834237"/>
            <a:ext cx="1779606" cy="1196527"/>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7" name="Picture 16">
            <a:extLst>
              <a:ext uri="{FF2B5EF4-FFF2-40B4-BE49-F238E27FC236}">
                <a16:creationId xmlns:a16="http://schemas.microsoft.com/office/drawing/2014/main" id="{D6932B20-97FD-4747-9A0D-058B3959D7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60375" y="3663927"/>
            <a:ext cx="1852421" cy="1054516"/>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8" name="Picture 17">
            <a:extLst>
              <a:ext uri="{FF2B5EF4-FFF2-40B4-BE49-F238E27FC236}">
                <a16:creationId xmlns:a16="http://schemas.microsoft.com/office/drawing/2014/main" id="{CAD92104-6894-4AA7-A8EE-4605C8F876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5540887" y="5148111"/>
            <a:ext cx="1565897" cy="959743"/>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9" name="Picture 18">
            <a:extLst>
              <a:ext uri="{FF2B5EF4-FFF2-40B4-BE49-F238E27FC236}">
                <a16:creationId xmlns:a16="http://schemas.microsoft.com/office/drawing/2014/main" id="{C5E79EB6-628F-426D-9FB8-A536848E7BC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67422" y="2548771"/>
            <a:ext cx="1095132" cy="1308075"/>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0" name="Rectangle 19">
            <a:extLst>
              <a:ext uri="{FF2B5EF4-FFF2-40B4-BE49-F238E27FC236}">
                <a16:creationId xmlns:a16="http://schemas.microsoft.com/office/drawing/2014/main" id="{ADBBC25E-4B02-4416-9BA9-EE9261ABF85A}"/>
              </a:ext>
            </a:extLst>
          </p:cNvPr>
          <p:cNvSpPr/>
          <p:nvPr/>
        </p:nvSpPr>
        <p:spPr>
          <a:xfrm>
            <a:off x="7366401" y="2669121"/>
            <a:ext cx="1328384"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Structures</a:t>
            </a:r>
          </a:p>
        </p:txBody>
      </p:sp>
      <p:pic>
        <p:nvPicPr>
          <p:cNvPr id="21" name="Picture 20">
            <a:extLst>
              <a:ext uri="{FF2B5EF4-FFF2-40B4-BE49-F238E27FC236}">
                <a16:creationId xmlns:a16="http://schemas.microsoft.com/office/drawing/2014/main" id="{D98BBE64-FB5A-473F-A67A-9F2F0C2E243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58245" y="1438241"/>
            <a:ext cx="1626955" cy="1220216"/>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2" name="Rectangle 21">
            <a:extLst>
              <a:ext uri="{FF2B5EF4-FFF2-40B4-BE49-F238E27FC236}">
                <a16:creationId xmlns:a16="http://schemas.microsoft.com/office/drawing/2014/main" id="{45CE721A-6BE2-43AF-A596-5CC7C29ECCF9}"/>
              </a:ext>
            </a:extLst>
          </p:cNvPr>
          <p:cNvSpPr/>
          <p:nvPr/>
        </p:nvSpPr>
        <p:spPr>
          <a:xfrm>
            <a:off x="7235284" y="5596321"/>
            <a:ext cx="1290738" cy="584775"/>
          </a:xfrm>
          <a:prstGeom prst="rect">
            <a:avLst/>
          </a:prstGeom>
        </p:spPr>
        <p:txBody>
          <a:bodyPr wrap="none">
            <a:spAutoFit/>
          </a:bodyPr>
          <a:lstStyle/>
          <a:p>
            <a:pPr fontAlgn="base">
              <a:spcAft>
                <a:spcPct val="0"/>
              </a:spcAft>
              <a:defRPr/>
            </a:pPr>
            <a:r>
              <a:rPr lang="en-US" sz="1600" b="1">
                <a:solidFill>
                  <a:schemeClr val="bg1"/>
                </a:solidFill>
                <a:cs typeface="Arial" panose="020B0604020202020204" pitchFamily="34" charset="0"/>
              </a:rPr>
              <a:t>Mechanical</a:t>
            </a:r>
          </a:p>
          <a:p>
            <a:pPr fontAlgn="base">
              <a:spcAft>
                <a:spcPct val="0"/>
              </a:spcAft>
              <a:defRPr/>
            </a:pPr>
            <a:r>
              <a:rPr lang="en-US" sz="1600" b="1">
                <a:solidFill>
                  <a:schemeClr val="bg1"/>
                </a:solidFill>
                <a:cs typeface="Arial" panose="020B0604020202020204" pitchFamily="34" charset="0"/>
              </a:rPr>
              <a:t>transport</a:t>
            </a:r>
          </a:p>
        </p:txBody>
      </p:sp>
      <p:sp>
        <p:nvSpPr>
          <p:cNvPr id="23" name="Rectangle 22">
            <a:extLst>
              <a:ext uri="{FF2B5EF4-FFF2-40B4-BE49-F238E27FC236}">
                <a16:creationId xmlns:a16="http://schemas.microsoft.com/office/drawing/2014/main" id="{D5FEA254-4113-4A3F-B512-D7F546EC41CE}"/>
              </a:ext>
            </a:extLst>
          </p:cNvPr>
          <p:cNvSpPr/>
          <p:nvPr/>
        </p:nvSpPr>
        <p:spPr>
          <a:xfrm>
            <a:off x="5411190" y="3915024"/>
            <a:ext cx="869149"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Motors</a:t>
            </a:r>
          </a:p>
        </p:txBody>
      </p:sp>
      <p:sp>
        <p:nvSpPr>
          <p:cNvPr id="24" name="Rectangle 23">
            <a:extLst>
              <a:ext uri="{FF2B5EF4-FFF2-40B4-BE49-F238E27FC236}">
                <a16:creationId xmlns:a16="http://schemas.microsoft.com/office/drawing/2014/main" id="{981760F2-D500-4C56-95E9-5CF2073A2277}"/>
              </a:ext>
            </a:extLst>
          </p:cNvPr>
          <p:cNvSpPr/>
          <p:nvPr/>
        </p:nvSpPr>
        <p:spPr>
          <a:xfrm>
            <a:off x="7415476" y="4783141"/>
            <a:ext cx="1169724" cy="584775"/>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Vehicles/Aircraft</a:t>
            </a:r>
          </a:p>
        </p:txBody>
      </p:sp>
      <p:sp>
        <p:nvSpPr>
          <p:cNvPr id="25" name="Rectangle 24">
            <a:extLst>
              <a:ext uri="{FF2B5EF4-FFF2-40B4-BE49-F238E27FC236}">
                <a16:creationId xmlns:a16="http://schemas.microsoft.com/office/drawing/2014/main" id="{87D5A2A8-D215-49D9-B149-CD120B141B67}"/>
              </a:ext>
            </a:extLst>
          </p:cNvPr>
          <p:cNvSpPr/>
          <p:nvPr/>
        </p:nvSpPr>
        <p:spPr>
          <a:xfrm>
            <a:off x="5466466" y="495682"/>
            <a:ext cx="1383712"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Installations</a:t>
            </a:r>
          </a:p>
        </p:txBody>
      </p:sp>
      <p:pic>
        <p:nvPicPr>
          <p:cNvPr id="26" name="Picture 25">
            <a:extLst>
              <a:ext uri="{FF2B5EF4-FFF2-40B4-BE49-F238E27FC236}">
                <a16:creationId xmlns:a16="http://schemas.microsoft.com/office/drawing/2014/main" id="{6464B1EA-92E2-4C4D-8FB7-8BE4571F29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866317" y="3201611"/>
            <a:ext cx="969583" cy="725662"/>
          </a:xfrm>
          <a:prstGeom prst="rect">
            <a:avLst/>
          </a:prstGeom>
          <a:noFill/>
          <a:ln w="25400">
            <a:noFill/>
            <a:miter lim="800000"/>
            <a:headEnd/>
            <a:tailEnd/>
          </a:ln>
          <a:effectLst>
            <a:outerShdw blurRad="292100" dist="139700" dir="2700000" algn="tl" rotWithShape="0">
              <a:prstClr val="black">
                <a:alpha val="65000"/>
              </a:prstClr>
            </a:outerShdw>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14" name="Text Box 167">
            <a:extLst>
              <a:ext uri="{FF2B5EF4-FFF2-40B4-BE49-F238E27FC236}">
                <a16:creationId xmlns:a16="http://schemas.microsoft.com/office/drawing/2014/main" id="{8C4290CA-D503-4B4C-8EAF-15DD1A78D333}"/>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9</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549738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CDE8B-6D53-4696-8BA2-FA10A8BD3C55}"/>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3655" y="322852"/>
            <a:ext cx="4983480" cy="6007608"/>
          </a:xfrm>
          <a:prstGeom prst="rect">
            <a:avLst/>
          </a:prstGeom>
        </p:spPr>
      </p:pic>
      <p:pic>
        <p:nvPicPr>
          <p:cNvPr id="13" name="Picture 12">
            <a:extLst>
              <a:ext uri="{FF2B5EF4-FFF2-40B4-BE49-F238E27FC236}">
                <a16:creationId xmlns:a16="http://schemas.microsoft.com/office/drawing/2014/main" id="{17A7F646-0C8F-4F99-B5B9-9BE580A505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00301" y="616329"/>
            <a:ext cx="3171841" cy="1059310"/>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4" name="Picture 13">
            <a:extLst>
              <a:ext uri="{FF2B5EF4-FFF2-40B4-BE49-F238E27FC236}">
                <a16:creationId xmlns:a16="http://schemas.microsoft.com/office/drawing/2014/main" id="{C9B963DA-7225-498E-9891-CB130E48C1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06580" y="2138427"/>
            <a:ext cx="1716696" cy="1287522"/>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5" name="Picture 14">
            <a:extLst>
              <a:ext uri="{FF2B5EF4-FFF2-40B4-BE49-F238E27FC236}">
                <a16:creationId xmlns:a16="http://schemas.microsoft.com/office/drawing/2014/main" id="{8E3E69C3-5AB7-46A1-829C-59899EAF96F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6929083" y="4509408"/>
            <a:ext cx="1727630" cy="1290976"/>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6" name="Rectangle 15">
            <a:extLst>
              <a:ext uri="{FF2B5EF4-FFF2-40B4-BE49-F238E27FC236}">
                <a16:creationId xmlns:a16="http://schemas.microsoft.com/office/drawing/2014/main" id="{13C0966D-BAE1-463D-A1BB-8DE6CB7C7FDF}"/>
              </a:ext>
            </a:extLst>
          </p:cNvPr>
          <p:cNvSpPr/>
          <p:nvPr/>
        </p:nvSpPr>
        <p:spPr>
          <a:xfrm>
            <a:off x="5437153" y="1743237"/>
            <a:ext cx="1234633"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Inspiration</a:t>
            </a:r>
          </a:p>
        </p:txBody>
      </p:sp>
      <p:sp>
        <p:nvSpPr>
          <p:cNvPr id="17" name="Rectangle 16">
            <a:extLst>
              <a:ext uri="{FF2B5EF4-FFF2-40B4-BE49-F238E27FC236}">
                <a16:creationId xmlns:a16="http://schemas.microsoft.com/office/drawing/2014/main" id="{24FE8FDE-ABD3-4492-96DD-BE7466F1E344}"/>
              </a:ext>
            </a:extLst>
          </p:cNvPr>
          <p:cNvSpPr/>
          <p:nvPr/>
        </p:nvSpPr>
        <p:spPr>
          <a:xfrm>
            <a:off x="7535399" y="3487349"/>
            <a:ext cx="1164101"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Discovery</a:t>
            </a:r>
          </a:p>
        </p:txBody>
      </p:sp>
      <p:sp>
        <p:nvSpPr>
          <p:cNvPr id="18" name="Rectangle 17">
            <a:extLst>
              <a:ext uri="{FF2B5EF4-FFF2-40B4-BE49-F238E27FC236}">
                <a16:creationId xmlns:a16="http://schemas.microsoft.com/office/drawing/2014/main" id="{7359C07B-720E-46A6-A162-7D555AA774FE}"/>
              </a:ext>
            </a:extLst>
          </p:cNvPr>
          <p:cNvSpPr/>
          <p:nvPr/>
        </p:nvSpPr>
        <p:spPr>
          <a:xfrm>
            <a:off x="5437153" y="5315064"/>
            <a:ext cx="1040670"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Freedom</a:t>
            </a:r>
          </a:p>
        </p:txBody>
      </p:sp>
      <p:sp>
        <p:nvSpPr>
          <p:cNvPr id="19" name="Rectangle 18">
            <a:extLst>
              <a:ext uri="{FF2B5EF4-FFF2-40B4-BE49-F238E27FC236}">
                <a16:creationId xmlns:a16="http://schemas.microsoft.com/office/drawing/2014/main" id="{BC4916D6-9E77-4143-A4E7-7BE683F38679}"/>
              </a:ext>
            </a:extLst>
          </p:cNvPr>
          <p:cNvSpPr/>
          <p:nvPr/>
        </p:nvSpPr>
        <p:spPr>
          <a:xfrm>
            <a:off x="7550539" y="5847862"/>
            <a:ext cx="1164101"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Challenge</a:t>
            </a:r>
          </a:p>
        </p:txBody>
      </p:sp>
      <p:pic>
        <p:nvPicPr>
          <p:cNvPr id="20" name="Picture 19">
            <a:extLst>
              <a:ext uri="{FF2B5EF4-FFF2-40B4-BE49-F238E27FC236}">
                <a16:creationId xmlns:a16="http://schemas.microsoft.com/office/drawing/2014/main" id="{99AA1007-D0A4-49B8-9247-67ACAC6AE1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13404" y="3430524"/>
            <a:ext cx="1212310" cy="1815418"/>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2" name="Rectangle: Rounded Corners 21">
            <a:extLst>
              <a:ext uri="{FF2B5EF4-FFF2-40B4-BE49-F238E27FC236}">
                <a16:creationId xmlns:a16="http://schemas.microsoft.com/office/drawing/2014/main" id="{A0DDCAE7-54AD-461B-855A-2C83C96A9D8F}"/>
              </a:ext>
            </a:extLst>
          </p:cNvPr>
          <p:cNvSpPr/>
          <p:nvPr/>
        </p:nvSpPr>
        <p:spPr bwMode="auto">
          <a:xfrm>
            <a:off x="721901" y="4761839"/>
            <a:ext cx="4366022" cy="1350203"/>
          </a:xfrm>
          <a:prstGeom prst="roundRect">
            <a:avLst/>
          </a:prstGeom>
          <a:pattFill prst="zigZag">
            <a:fgClr>
              <a:srgbClr val="C4D1B5"/>
            </a:fgClr>
            <a:bgClr>
              <a:srgbClr val="B5B8A8"/>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1" name="Text Box 167">
            <a:extLst>
              <a:ext uri="{FF2B5EF4-FFF2-40B4-BE49-F238E27FC236}">
                <a16:creationId xmlns:a16="http://schemas.microsoft.com/office/drawing/2014/main" id="{60D37679-26D1-4088-B679-3477B5528F8D}"/>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10</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201689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CDE8B-6D53-4696-8BA2-FA10A8BD3C55}"/>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3655" y="322852"/>
            <a:ext cx="4983480" cy="6007608"/>
          </a:xfrm>
          <a:prstGeom prst="rect">
            <a:avLst/>
          </a:prstGeom>
        </p:spPr>
      </p:pic>
      <p:pic>
        <p:nvPicPr>
          <p:cNvPr id="13" name="Picture 12">
            <a:extLst>
              <a:ext uri="{FF2B5EF4-FFF2-40B4-BE49-F238E27FC236}">
                <a16:creationId xmlns:a16="http://schemas.microsoft.com/office/drawing/2014/main" id="{17A7F646-0C8F-4F99-B5B9-9BE580A505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00301" y="616329"/>
            <a:ext cx="3171841" cy="1059310"/>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4" name="Picture 13">
            <a:extLst>
              <a:ext uri="{FF2B5EF4-FFF2-40B4-BE49-F238E27FC236}">
                <a16:creationId xmlns:a16="http://schemas.microsoft.com/office/drawing/2014/main" id="{C9B963DA-7225-498E-9891-CB130E48C1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06580" y="2138427"/>
            <a:ext cx="1716696" cy="1287522"/>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5" name="Picture 14">
            <a:extLst>
              <a:ext uri="{FF2B5EF4-FFF2-40B4-BE49-F238E27FC236}">
                <a16:creationId xmlns:a16="http://schemas.microsoft.com/office/drawing/2014/main" id="{8E3E69C3-5AB7-46A1-829C-59899EAF96F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6929083" y="4509408"/>
            <a:ext cx="1727630" cy="1290976"/>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6" name="Rectangle 15">
            <a:extLst>
              <a:ext uri="{FF2B5EF4-FFF2-40B4-BE49-F238E27FC236}">
                <a16:creationId xmlns:a16="http://schemas.microsoft.com/office/drawing/2014/main" id="{13C0966D-BAE1-463D-A1BB-8DE6CB7C7FDF}"/>
              </a:ext>
            </a:extLst>
          </p:cNvPr>
          <p:cNvSpPr/>
          <p:nvPr/>
        </p:nvSpPr>
        <p:spPr>
          <a:xfrm>
            <a:off x="5437153" y="1743237"/>
            <a:ext cx="1234633"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Inspiration</a:t>
            </a:r>
          </a:p>
        </p:txBody>
      </p:sp>
      <p:sp>
        <p:nvSpPr>
          <p:cNvPr id="17" name="Rectangle 16">
            <a:extLst>
              <a:ext uri="{FF2B5EF4-FFF2-40B4-BE49-F238E27FC236}">
                <a16:creationId xmlns:a16="http://schemas.microsoft.com/office/drawing/2014/main" id="{24FE8FDE-ABD3-4492-96DD-BE7466F1E344}"/>
              </a:ext>
            </a:extLst>
          </p:cNvPr>
          <p:cNvSpPr/>
          <p:nvPr/>
        </p:nvSpPr>
        <p:spPr>
          <a:xfrm>
            <a:off x="7535399" y="3487349"/>
            <a:ext cx="1164101"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Discovery</a:t>
            </a:r>
          </a:p>
        </p:txBody>
      </p:sp>
      <p:sp>
        <p:nvSpPr>
          <p:cNvPr id="18" name="Rectangle 17">
            <a:extLst>
              <a:ext uri="{FF2B5EF4-FFF2-40B4-BE49-F238E27FC236}">
                <a16:creationId xmlns:a16="http://schemas.microsoft.com/office/drawing/2014/main" id="{7359C07B-720E-46A6-A162-7D555AA774FE}"/>
              </a:ext>
            </a:extLst>
          </p:cNvPr>
          <p:cNvSpPr/>
          <p:nvPr/>
        </p:nvSpPr>
        <p:spPr>
          <a:xfrm>
            <a:off x="5437153" y="5315064"/>
            <a:ext cx="1040670"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Freedom</a:t>
            </a:r>
          </a:p>
        </p:txBody>
      </p:sp>
      <p:sp>
        <p:nvSpPr>
          <p:cNvPr id="19" name="Rectangle 18">
            <a:extLst>
              <a:ext uri="{FF2B5EF4-FFF2-40B4-BE49-F238E27FC236}">
                <a16:creationId xmlns:a16="http://schemas.microsoft.com/office/drawing/2014/main" id="{BC4916D6-9E77-4143-A4E7-7BE683F38679}"/>
              </a:ext>
            </a:extLst>
          </p:cNvPr>
          <p:cNvSpPr/>
          <p:nvPr/>
        </p:nvSpPr>
        <p:spPr>
          <a:xfrm>
            <a:off x="7550539" y="5847862"/>
            <a:ext cx="1164101"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Challenge</a:t>
            </a:r>
          </a:p>
        </p:txBody>
      </p:sp>
      <p:pic>
        <p:nvPicPr>
          <p:cNvPr id="20" name="Picture 19">
            <a:extLst>
              <a:ext uri="{FF2B5EF4-FFF2-40B4-BE49-F238E27FC236}">
                <a16:creationId xmlns:a16="http://schemas.microsoft.com/office/drawing/2014/main" id="{99AA1007-D0A4-49B8-9247-67ACAC6AE1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13404" y="3430524"/>
            <a:ext cx="1212310" cy="1815418"/>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22" name="Rectangle: Rounded Corners 21">
            <a:extLst>
              <a:ext uri="{FF2B5EF4-FFF2-40B4-BE49-F238E27FC236}">
                <a16:creationId xmlns:a16="http://schemas.microsoft.com/office/drawing/2014/main" id="{A0DDCAE7-54AD-461B-855A-2C83C96A9D8F}"/>
              </a:ext>
            </a:extLst>
          </p:cNvPr>
          <p:cNvSpPr/>
          <p:nvPr/>
        </p:nvSpPr>
        <p:spPr bwMode="auto">
          <a:xfrm>
            <a:off x="721901" y="4761839"/>
            <a:ext cx="4366022" cy="1350203"/>
          </a:xfrm>
          <a:prstGeom prst="roundRect">
            <a:avLst/>
          </a:prstGeom>
          <a:pattFill prst="zigZag">
            <a:fgClr>
              <a:srgbClr val="C4D1B5"/>
            </a:fgClr>
            <a:bgClr>
              <a:srgbClr val="B5B8A8"/>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F843BCC2-E8B0-4AFC-9037-BD00045F41AC}"/>
              </a:ext>
            </a:extLst>
          </p:cNvPr>
          <p:cNvSpPr txBox="1"/>
          <p:nvPr/>
        </p:nvSpPr>
        <p:spPr>
          <a:xfrm>
            <a:off x="1826647" y="5113774"/>
            <a:ext cx="2156530" cy="646331"/>
          </a:xfrm>
          <a:prstGeom prst="rect">
            <a:avLst/>
          </a:prstGeom>
          <a:noFill/>
        </p:spPr>
        <p:txBody>
          <a:bodyPr wrap="square" rtlCol="0">
            <a:spAutoFit/>
          </a:bodyPr>
          <a:lstStyle/>
          <a:p>
            <a:pPr algn="ctr"/>
            <a:r>
              <a:rPr lang="en-US"/>
              <a:t>Type your answers in the Chat Box</a:t>
            </a:r>
          </a:p>
        </p:txBody>
      </p:sp>
      <p:sp>
        <p:nvSpPr>
          <p:cNvPr id="21" name="Text Box 167">
            <a:extLst>
              <a:ext uri="{FF2B5EF4-FFF2-40B4-BE49-F238E27FC236}">
                <a16:creationId xmlns:a16="http://schemas.microsoft.com/office/drawing/2014/main" id="{60D37679-26D1-4088-B679-3477B5528F8D}"/>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10</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104787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566E3-2F33-49F6-AFD2-7DEEEC75AED6}"/>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3655" y="322852"/>
            <a:ext cx="4983480" cy="6007608"/>
          </a:xfrm>
          <a:prstGeom prst="rect">
            <a:avLst/>
          </a:prstGeom>
        </p:spPr>
      </p:pic>
      <p:pic>
        <p:nvPicPr>
          <p:cNvPr id="13" name="Picture 9">
            <a:extLst>
              <a:ext uri="{FF2B5EF4-FFF2-40B4-BE49-F238E27FC236}">
                <a16:creationId xmlns:a16="http://schemas.microsoft.com/office/drawing/2014/main" id="{65B46A9C-3036-40F3-922B-1B8309459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536812" y="746550"/>
            <a:ext cx="1312502" cy="1634551"/>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4" name="Picture 13">
            <a:extLst>
              <a:ext uri="{FF2B5EF4-FFF2-40B4-BE49-F238E27FC236}">
                <a16:creationId xmlns:a16="http://schemas.microsoft.com/office/drawing/2014/main" id="{9D074224-F65C-4F5B-9490-9088647E31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591566" y="3159710"/>
            <a:ext cx="1242018" cy="2508391"/>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5" name="Picture 14">
            <a:extLst>
              <a:ext uri="{FF2B5EF4-FFF2-40B4-BE49-F238E27FC236}">
                <a16:creationId xmlns:a16="http://schemas.microsoft.com/office/drawing/2014/main" id="{64919577-421A-441C-B0E5-FA42ED0A8EF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04952" y="525294"/>
            <a:ext cx="1312502" cy="1312502"/>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6" name="Rectangle 15">
            <a:extLst>
              <a:ext uri="{FF2B5EF4-FFF2-40B4-BE49-F238E27FC236}">
                <a16:creationId xmlns:a16="http://schemas.microsoft.com/office/drawing/2014/main" id="{F7B686D4-6F41-4D87-A772-D27A5EE7B7AF}"/>
              </a:ext>
            </a:extLst>
          </p:cNvPr>
          <p:cNvSpPr/>
          <p:nvPr/>
        </p:nvSpPr>
        <p:spPr>
          <a:xfrm>
            <a:off x="7164495" y="3912556"/>
            <a:ext cx="1534420"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Restrictions</a:t>
            </a:r>
          </a:p>
        </p:txBody>
      </p:sp>
      <p:pic>
        <p:nvPicPr>
          <p:cNvPr id="17" name="Picture 16">
            <a:extLst>
              <a:ext uri="{FF2B5EF4-FFF2-40B4-BE49-F238E27FC236}">
                <a16:creationId xmlns:a16="http://schemas.microsoft.com/office/drawing/2014/main" id="{5CB03CC5-8B19-4031-BDC9-AF5E2B8378C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77565" y="4387381"/>
            <a:ext cx="1311579" cy="1689800"/>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8" name="Rectangle 17">
            <a:extLst>
              <a:ext uri="{FF2B5EF4-FFF2-40B4-BE49-F238E27FC236}">
                <a16:creationId xmlns:a16="http://schemas.microsoft.com/office/drawing/2014/main" id="{2DE6620D-C7EC-4995-A905-EE46CD7FAD1A}"/>
              </a:ext>
            </a:extLst>
          </p:cNvPr>
          <p:cNvSpPr/>
          <p:nvPr/>
        </p:nvSpPr>
        <p:spPr>
          <a:xfrm>
            <a:off x="5793517" y="5772896"/>
            <a:ext cx="1311578"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Encounters</a:t>
            </a:r>
          </a:p>
        </p:txBody>
      </p:sp>
      <p:sp>
        <p:nvSpPr>
          <p:cNvPr id="19" name="Rectangle 18">
            <a:extLst>
              <a:ext uri="{FF2B5EF4-FFF2-40B4-BE49-F238E27FC236}">
                <a16:creationId xmlns:a16="http://schemas.microsoft.com/office/drawing/2014/main" id="{D783AD9F-D2DD-48C5-9BA9-51CF7395EA7D}"/>
              </a:ext>
            </a:extLst>
          </p:cNvPr>
          <p:cNvSpPr/>
          <p:nvPr/>
        </p:nvSpPr>
        <p:spPr>
          <a:xfrm>
            <a:off x="6878223" y="1877999"/>
            <a:ext cx="1064715"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Facilities</a:t>
            </a:r>
          </a:p>
        </p:txBody>
      </p:sp>
      <p:pic>
        <p:nvPicPr>
          <p:cNvPr id="20" name="Picture 19">
            <a:extLst>
              <a:ext uri="{FF2B5EF4-FFF2-40B4-BE49-F238E27FC236}">
                <a16:creationId xmlns:a16="http://schemas.microsoft.com/office/drawing/2014/main" id="{F343FCE1-BB16-41B8-9C6F-C641542C59C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67727" y="2361072"/>
            <a:ext cx="1241723" cy="1485199"/>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1" name="Text Box 167">
            <a:extLst>
              <a:ext uri="{FF2B5EF4-FFF2-40B4-BE49-F238E27FC236}">
                <a16:creationId xmlns:a16="http://schemas.microsoft.com/office/drawing/2014/main" id="{A373F913-E972-4AC1-BC12-2B6581459C2A}"/>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10</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7432723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4A26156D-5ECB-4A8D-9B53-C339678E5B1D}"/>
              </a:ext>
            </a:extLst>
          </p:cNvPr>
          <p:cNvSpPr txBox="1">
            <a:spLocks noChangeArrowheads="1"/>
          </p:cNvSpPr>
          <p:nvPr/>
        </p:nvSpPr>
        <p:spPr bwMode="auto">
          <a:xfrm>
            <a:off x="632163" y="1905505"/>
            <a:ext cx="4578484" cy="3046988"/>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kumimoji="1" lang="en-US" sz="3200" b="1">
                <a:solidFill>
                  <a:schemeClr val="bg1"/>
                </a:solidFill>
                <a:latin typeface="Centaur" pitchFamily="18" charset="0"/>
              </a:rPr>
              <a:t>“The purpose of the Wilderness Act is to </a:t>
            </a:r>
            <a:r>
              <a:rPr kumimoji="1" lang="en-US" sz="3200" b="1" u="sng">
                <a:solidFill>
                  <a:schemeClr val="bg1"/>
                </a:solidFill>
                <a:latin typeface="Centaur" pitchFamily="18" charset="0"/>
              </a:rPr>
              <a:t>preserve </a:t>
            </a:r>
            <a:r>
              <a:rPr kumimoji="1" lang="en-US" sz="3200" b="1">
                <a:solidFill>
                  <a:schemeClr val="bg1"/>
                </a:solidFill>
                <a:latin typeface="Centaur" pitchFamily="18" charset="0"/>
              </a:rPr>
              <a:t>the </a:t>
            </a:r>
            <a:r>
              <a:rPr kumimoji="1" lang="en-US" sz="3200" b="1" u="sng">
                <a:solidFill>
                  <a:schemeClr val="bg1"/>
                </a:solidFill>
                <a:latin typeface="Centaur" pitchFamily="18" charset="0"/>
              </a:rPr>
              <a:t>wilderness</a:t>
            </a:r>
            <a:r>
              <a:rPr kumimoji="1" lang="en-US" sz="3200" b="1">
                <a:solidFill>
                  <a:schemeClr val="bg1"/>
                </a:solidFill>
                <a:latin typeface="Centaur" pitchFamily="18" charset="0"/>
              </a:rPr>
              <a:t> </a:t>
            </a:r>
            <a:r>
              <a:rPr kumimoji="1" lang="en-US" sz="3200" b="1" u="sng">
                <a:solidFill>
                  <a:schemeClr val="bg1"/>
                </a:solidFill>
                <a:latin typeface="Centaur" pitchFamily="18" charset="0"/>
              </a:rPr>
              <a:t>character</a:t>
            </a:r>
            <a:r>
              <a:rPr kumimoji="1" lang="en-US" sz="3200" b="1">
                <a:solidFill>
                  <a:schemeClr val="bg1"/>
                </a:solidFill>
                <a:latin typeface="Centaur" pitchFamily="18" charset="0"/>
              </a:rPr>
              <a:t> of the areas to be included in the wilderness system, not to establish any particular use.”</a:t>
            </a:r>
          </a:p>
        </p:txBody>
      </p:sp>
      <p:sp>
        <p:nvSpPr>
          <p:cNvPr id="13" name="Text Box 7">
            <a:extLst>
              <a:ext uri="{FF2B5EF4-FFF2-40B4-BE49-F238E27FC236}">
                <a16:creationId xmlns:a16="http://schemas.microsoft.com/office/drawing/2014/main" id="{47AD43B5-9A0F-4A75-8DD7-0D68C1D11B58}"/>
              </a:ext>
            </a:extLst>
          </p:cNvPr>
          <p:cNvSpPr txBox="1">
            <a:spLocks noChangeArrowheads="1"/>
          </p:cNvSpPr>
          <p:nvPr/>
        </p:nvSpPr>
        <p:spPr bwMode="auto">
          <a:xfrm>
            <a:off x="5539519" y="5078844"/>
            <a:ext cx="2852057" cy="46166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kumimoji="1" lang="en-US" sz="2400" dirty="0">
                <a:solidFill>
                  <a:schemeClr val="bg1"/>
                </a:solidFill>
                <a:effectLst>
                  <a:outerShdw blurRad="38100" dist="38100" dir="2700000" algn="tl">
                    <a:srgbClr val="000000">
                      <a:alpha val="43137"/>
                    </a:srgbClr>
                  </a:outerShdw>
                </a:effectLst>
                <a:latin typeface="Maiandra GD"/>
              </a:rPr>
              <a:t>Howard Zahniser</a:t>
            </a:r>
          </a:p>
        </p:txBody>
      </p:sp>
      <p:sp>
        <p:nvSpPr>
          <p:cNvPr id="14" name="Rectangle 2">
            <a:extLst>
              <a:ext uri="{FF2B5EF4-FFF2-40B4-BE49-F238E27FC236}">
                <a16:creationId xmlns:a16="http://schemas.microsoft.com/office/drawing/2014/main" id="{7DA506D1-1B4E-4DF6-A990-F0F4722F169C}"/>
              </a:ext>
            </a:extLst>
          </p:cNvPr>
          <p:cNvSpPr txBox="1">
            <a:spLocks noChangeArrowheads="1"/>
          </p:cNvSpPr>
          <p:nvPr/>
        </p:nvSpPr>
        <p:spPr bwMode="auto">
          <a:xfrm>
            <a:off x="533400" y="34148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What is Wilderness Managed For?</a:t>
            </a:r>
            <a:r>
              <a:rPr lang="en-US" sz="4200" kern="0">
                <a:solidFill>
                  <a:schemeClr val="bg1"/>
                </a:solidFill>
                <a:latin typeface="Calibri" panose="020F0502020204030204"/>
              </a:rPr>
              <a:t> </a:t>
            </a:r>
          </a:p>
        </p:txBody>
      </p:sp>
      <p:pic>
        <p:nvPicPr>
          <p:cNvPr id="15" name="Picture 6">
            <a:extLst>
              <a:ext uri="{FF2B5EF4-FFF2-40B4-BE49-F238E27FC236}">
                <a16:creationId xmlns:a16="http://schemas.microsoft.com/office/drawing/2014/main" id="{5A1DB86C-F17B-4549-8D2E-1633547C7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445570" y="2201442"/>
            <a:ext cx="3039956" cy="245511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Tree>
    <p:extLst>
      <p:ext uri="{BB962C8B-B14F-4D97-AF65-F5344CB8AC3E}">
        <p14:creationId xmlns:p14="http://schemas.microsoft.com/office/powerpoint/2010/main" val="28479541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9BDFB-83DB-44C3-AB5E-6F288107CD86}"/>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6904" y="325098"/>
            <a:ext cx="4983480" cy="6007608"/>
          </a:xfrm>
          <a:prstGeom prst="rect">
            <a:avLst/>
          </a:prstGeom>
        </p:spPr>
      </p:pic>
      <p:pic>
        <p:nvPicPr>
          <p:cNvPr id="13" name="Picture 12">
            <a:extLst>
              <a:ext uri="{FF2B5EF4-FFF2-40B4-BE49-F238E27FC236}">
                <a16:creationId xmlns:a16="http://schemas.microsoft.com/office/drawing/2014/main" id="{8479D2FD-EE95-4DE4-BBAA-BC14075ADA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2165" y="5052058"/>
            <a:ext cx="1599530" cy="1111124"/>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4" name="Picture 13">
            <a:extLst>
              <a:ext uri="{FF2B5EF4-FFF2-40B4-BE49-F238E27FC236}">
                <a16:creationId xmlns:a16="http://schemas.microsoft.com/office/drawing/2014/main" id="{3A1D05A2-46EA-4FE4-847F-116B84F0CF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00242" y="666371"/>
            <a:ext cx="1885649" cy="1234796"/>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5" name="Rectangle 14">
            <a:extLst>
              <a:ext uri="{FF2B5EF4-FFF2-40B4-BE49-F238E27FC236}">
                <a16:creationId xmlns:a16="http://schemas.microsoft.com/office/drawing/2014/main" id="{5650EC44-77D6-46D8-8225-9E1D40634BA1}"/>
              </a:ext>
            </a:extLst>
          </p:cNvPr>
          <p:cNvSpPr/>
          <p:nvPr/>
        </p:nvSpPr>
        <p:spPr>
          <a:xfrm>
            <a:off x="5788149" y="5781939"/>
            <a:ext cx="1085365"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Cultural</a:t>
            </a:r>
          </a:p>
        </p:txBody>
      </p:sp>
      <p:pic>
        <p:nvPicPr>
          <p:cNvPr id="16" name="Picture 15">
            <a:extLst>
              <a:ext uri="{FF2B5EF4-FFF2-40B4-BE49-F238E27FC236}">
                <a16:creationId xmlns:a16="http://schemas.microsoft.com/office/drawing/2014/main" id="{CFA9CDFD-CC46-459C-A336-A5F1C95A8F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51511" y="4473396"/>
            <a:ext cx="1599530" cy="119659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7" name="Picture 16">
            <a:extLst>
              <a:ext uri="{FF2B5EF4-FFF2-40B4-BE49-F238E27FC236}">
                <a16:creationId xmlns:a16="http://schemas.microsoft.com/office/drawing/2014/main" id="{3D359450-F2D6-40C9-B168-DAA43A69013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02476" y="2335425"/>
            <a:ext cx="1101305" cy="1344688"/>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8" name="Picture 17">
            <a:extLst>
              <a:ext uri="{FF2B5EF4-FFF2-40B4-BE49-F238E27FC236}">
                <a16:creationId xmlns:a16="http://schemas.microsoft.com/office/drawing/2014/main" id="{116018EF-A71F-499D-91C2-FFD7F7E366D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98650" y="3215215"/>
            <a:ext cx="1357950" cy="895151"/>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9" name="Rectangle 18">
            <a:extLst>
              <a:ext uri="{FF2B5EF4-FFF2-40B4-BE49-F238E27FC236}">
                <a16:creationId xmlns:a16="http://schemas.microsoft.com/office/drawing/2014/main" id="{27B183D3-0116-4F74-AFBA-FBE475A11420}"/>
              </a:ext>
            </a:extLst>
          </p:cNvPr>
          <p:cNvSpPr/>
          <p:nvPr/>
        </p:nvSpPr>
        <p:spPr>
          <a:xfrm>
            <a:off x="7574726" y="666371"/>
            <a:ext cx="845104"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Scenic</a:t>
            </a:r>
          </a:p>
        </p:txBody>
      </p:sp>
      <p:sp>
        <p:nvSpPr>
          <p:cNvPr id="20" name="Rectangle 19">
            <a:extLst>
              <a:ext uri="{FF2B5EF4-FFF2-40B4-BE49-F238E27FC236}">
                <a16:creationId xmlns:a16="http://schemas.microsoft.com/office/drawing/2014/main" id="{D5D5F0AF-C540-43D9-8C1C-4314BF14642D}"/>
              </a:ext>
            </a:extLst>
          </p:cNvPr>
          <p:cNvSpPr/>
          <p:nvPr/>
        </p:nvSpPr>
        <p:spPr>
          <a:xfrm>
            <a:off x="5689077" y="3750019"/>
            <a:ext cx="1098379"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Scientific</a:t>
            </a:r>
          </a:p>
        </p:txBody>
      </p:sp>
      <p:sp>
        <p:nvSpPr>
          <p:cNvPr id="22" name="Rectangle: Rounded Corners 21">
            <a:extLst>
              <a:ext uri="{FF2B5EF4-FFF2-40B4-BE49-F238E27FC236}">
                <a16:creationId xmlns:a16="http://schemas.microsoft.com/office/drawing/2014/main" id="{35D8F09F-AD02-4922-8300-9F4E34D17B07}"/>
              </a:ext>
            </a:extLst>
          </p:cNvPr>
          <p:cNvSpPr/>
          <p:nvPr/>
        </p:nvSpPr>
        <p:spPr bwMode="auto">
          <a:xfrm>
            <a:off x="707927" y="5052058"/>
            <a:ext cx="4366022" cy="1038545"/>
          </a:xfrm>
          <a:prstGeom prst="roundRect">
            <a:avLst/>
          </a:prstGeom>
          <a:pattFill prst="zigZag">
            <a:fgClr>
              <a:srgbClr val="B6B6BA"/>
            </a:fgClr>
            <a:bgClr>
              <a:srgbClr val="F0E7E4"/>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1" name="Text Box 167">
            <a:extLst>
              <a:ext uri="{FF2B5EF4-FFF2-40B4-BE49-F238E27FC236}">
                <a16:creationId xmlns:a16="http://schemas.microsoft.com/office/drawing/2014/main" id="{CCAB3DF8-6B04-423B-AD04-D3C027F8A0BA}"/>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10</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9758356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9BDFB-83DB-44C3-AB5E-6F288107CD86}"/>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6904" y="325098"/>
            <a:ext cx="4983480" cy="6007608"/>
          </a:xfrm>
          <a:prstGeom prst="rect">
            <a:avLst/>
          </a:prstGeom>
        </p:spPr>
      </p:pic>
      <p:pic>
        <p:nvPicPr>
          <p:cNvPr id="13" name="Picture 12">
            <a:extLst>
              <a:ext uri="{FF2B5EF4-FFF2-40B4-BE49-F238E27FC236}">
                <a16:creationId xmlns:a16="http://schemas.microsoft.com/office/drawing/2014/main" id="{8479D2FD-EE95-4DE4-BBAA-BC14075ADA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2165" y="5052058"/>
            <a:ext cx="1599530" cy="1111124"/>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4" name="Picture 13">
            <a:extLst>
              <a:ext uri="{FF2B5EF4-FFF2-40B4-BE49-F238E27FC236}">
                <a16:creationId xmlns:a16="http://schemas.microsoft.com/office/drawing/2014/main" id="{3A1D05A2-46EA-4FE4-847F-116B84F0CF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00242" y="666371"/>
            <a:ext cx="1885649" cy="1234796"/>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5" name="Rectangle 14">
            <a:extLst>
              <a:ext uri="{FF2B5EF4-FFF2-40B4-BE49-F238E27FC236}">
                <a16:creationId xmlns:a16="http://schemas.microsoft.com/office/drawing/2014/main" id="{5650EC44-77D6-46D8-8225-9E1D40634BA1}"/>
              </a:ext>
            </a:extLst>
          </p:cNvPr>
          <p:cNvSpPr/>
          <p:nvPr/>
        </p:nvSpPr>
        <p:spPr>
          <a:xfrm>
            <a:off x="5788149" y="5781939"/>
            <a:ext cx="1085365" cy="338554"/>
          </a:xfrm>
          <a:prstGeom prst="rect">
            <a:avLst/>
          </a:prstGeom>
        </p:spPr>
        <p:txBody>
          <a:bodyPr wrap="square">
            <a:spAutoFit/>
          </a:bodyPr>
          <a:lstStyle/>
          <a:p>
            <a:pPr algn="r" fontAlgn="base">
              <a:spcBef>
                <a:spcPct val="50000"/>
              </a:spcBef>
              <a:spcAft>
                <a:spcPct val="0"/>
              </a:spcAft>
              <a:defRPr/>
            </a:pPr>
            <a:r>
              <a:rPr lang="en-US" sz="1600" b="1">
                <a:solidFill>
                  <a:schemeClr val="bg1"/>
                </a:solidFill>
                <a:cs typeface="Arial" panose="020B0604020202020204" pitchFamily="34" charset="0"/>
              </a:rPr>
              <a:t>Cultural</a:t>
            </a:r>
          </a:p>
        </p:txBody>
      </p:sp>
      <p:pic>
        <p:nvPicPr>
          <p:cNvPr id="16" name="Picture 15">
            <a:extLst>
              <a:ext uri="{FF2B5EF4-FFF2-40B4-BE49-F238E27FC236}">
                <a16:creationId xmlns:a16="http://schemas.microsoft.com/office/drawing/2014/main" id="{CFA9CDFD-CC46-459C-A336-A5F1C95A8F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51511" y="4473396"/>
            <a:ext cx="1599530" cy="119659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7" name="Picture 16">
            <a:extLst>
              <a:ext uri="{FF2B5EF4-FFF2-40B4-BE49-F238E27FC236}">
                <a16:creationId xmlns:a16="http://schemas.microsoft.com/office/drawing/2014/main" id="{3D359450-F2D6-40C9-B168-DAA43A69013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02476" y="2335425"/>
            <a:ext cx="1101305" cy="1344688"/>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8" name="Picture 17">
            <a:extLst>
              <a:ext uri="{FF2B5EF4-FFF2-40B4-BE49-F238E27FC236}">
                <a16:creationId xmlns:a16="http://schemas.microsoft.com/office/drawing/2014/main" id="{116018EF-A71F-499D-91C2-FFD7F7E366D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98650" y="3215215"/>
            <a:ext cx="1357950" cy="895151"/>
          </a:xfrm>
          <a:prstGeom prst="rect">
            <a:avLst/>
          </a:prstGeom>
          <a:ln w="12700">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9" name="Rectangle 18">
            <a:extLst>
              <a:ext uri="{FF2B5EF4-FFF2-40B4-BE49-F238E27FC236}">
                <a16:creationId xmlns:a16="http://schemas.microsoft.com/office/drawing/2014/main" id="{27B183D3-0116-4F74-AFBA-FBE475A11420}"/>
              </a:ext>
            </a:extLst>
          </p:cNvPr>
          <p:cNvSpPr/>
          <p:nvPr/>
        </p:nvSpPr>
        <p:spPr>
          <a:xfrm>
            <a:off x="7574726" y="666371"/>
            <a:ext cx="845104"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Scenic</a:t>
            </a:r>
          </a:p>
        </p:txBody>
      </p:sp>
      <p:sp>
        <p:nvSpPr>
          <p:cNvPr id="20" name="Rectangle 19">
            <a:extLst>
              <a:ext uri="{FF2B5EF4-FFF2-40B4-BE49-F238E27FC236}">
                <a16:creationId xmlns:a16="http://schemas.microsoft.com/office/drawing/2014/main" id="{D5D5F0AF-C540-43D9-8C1C-4314BF14642D}"/>
              </a:ext>
            </a:extLst>
          </p:cNvPr>
          <p:cNvSpPr/>
          <p:nvPr/>
        </p:nvSpPr>
        <p:spPr>
          <a:xfrm>
            <a:off x="5689077" y="3750019"/>
            <a:ext cx="1098379"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Scientific</a:t>
            </a:r>
          </a:p>
        </p:txBody>
      </p:sp>
      <p:sp>
        <p:nvSpPr>
          <p:cNvPr id="22" name="Rectangle: Rounded Corners 21">
            <a:extLst>
              <a:ext uri="{FF2B5EF4-FFF2-40B4-BE49-F238E27FC236}">
                <a16:creationId xmlns:a16="http://schemas.microsoft.com/office/drawing/2014/main" id="{35D8F09F-AD02-4922-8300-9F4E34D17B07}"/>
              </a:ext>
            </a:extLst>
          </p:cNvPr>
          <p:cNvSpPr/>
          <p:nvPr/>
        </p:nvSpPr>
        <p:spPr bwMode="auto">
          <a:xfrm>
            <a:off x="707927" y="5052058"/>
            <a:ext cx="4366022" cy="1038545"/>
          </a:xfrm>
          <a:prstGeom prst="roundRect">
            <a:avLst/>
          </a:prstGeom>
          <a:pattFill prst="zigZag">
            <a:fgClr>
              <a:srgbClr val="B6B6BA"/>
            </a:fgClr>
            <a:bgClr>
              <a:srgbClr val="F0E7E4"/>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8D18CCE2-C033-47E0-93D6-1F1C19EB9A32}"/>
              </a:ext>
            </a:extLst>
          </p:cNvPr>
          <p:cNvSpPr txBox="1"/>
          <p:nvPr/>
        </p:nvSpPr>
        <p:spPr>
          <a:xfrm>
            <a:off x="1812673" y="5248164"/>
            <a:ext cx="2156530" cy="646331"/>
          </a:xfrm>
          <a:prstGeom prst="rect">
            <a:avLst/>
          </a:prstGeom>
          <a:noFill/>
        </p:spPr>
        <p:txBody>
          <a:bodyPr wrap="square" rtlCol="0">
            <a:spAutoFit/>
          </a:bodyPr>
          <a:lstStyle/>
          <a:p>
            <a:pPr algn="ctr"/>
            <a:r>
              <a:rPr lang="en-US"/>
              <a:t>Type your answers in the Chat Box</a:t>
            </a:r>
          </a:p>
        </p:txBody>
      </p:sp>
      <p:sp>
        <p:nvSpPr>
          <p:cNvPr id="21" name="Text Box 167">
            <a:extLst>
              <a:ext uri="{FF2B5EF4-FFF2-40B4-BE49-F238E27FC236}">
                <a16:creationId xmlns:a16="http://schemas.microsoft.com/office/drawing/2014/main" id="{CCAB3DF8-6B04-423B-AD04-D3C027F8A0BA}"/>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10</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6806148"/>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50FAF-34FF-4255-84E9-21719082AE58}"/>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p:blipFill>
        <p:spPr>
          <a:xfrm>
            <a:off x="346904" y="325098"/>
            <a:ext cx="4983480" cy="6007608"/>
          </a:xfrm>
          <a:prstGeom prst="rect">
            <a:avLst/>
          </a:prstGeom>
        </p:spPr>
      </p:pic>
      <p:pic>
        <p:nvPicPr>
          <p:cNvPr id="12" name="Picture 10">
            <a:extLst>
              <a:ext uri="{FF2B5EF4-FFF2-40B4-BE49-F238E27FC236}">
                <a16:creationId xmlns:a16="http://schemas.microsoft.com/office/drawing/2014/main" id="{88C7AD68-4BBD-45C6-9B40-33939B433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81104" y="4357325"/>
            <a:ext cx="1746264" cy="1019671"/>
          </a:xfrm>
          <a:prstGeom prst="rect">
            <a:avLst/>
          </a:prstGeom>
          <a:ln w="9525">
            <a:noFill/>
            <a:miter lim="800000"/>
            <a:headEnd/>
            <a:tailEnd/>
          </a:ln>
          <a:effectLst>
            <a:outerShdw blurRad="292100" dist="139700" dir="2700000" algn="tl" rotWithShape="0">
              <a:prstClr val="black">
                <a:alpha val="65000"/>
              </a:prstClr>
            </a:outerShdw>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DD202F8B-1A42-4D4F-9459-8F5512CE65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6961552" y="621489"/>
            <a:ext cx="1621780" cy="1219384"/>
          </a:xfrm>
          <a:prstGeom prst="rect">
            <a:avLst/>
          </a:prstGeom>
          <a:ln w="9525">
            <a:noFill/>
            <a:miter lim="800000"/>
            <a:headEnd/>
            <a:tailEnd/>
          </a:ln>
          <a:effectLst>
            <a:outerShdw blurRad="292100" dist="139700" dir="2700000" algn="tl" rotWithShape="0">
              <a:prstClr val="black">
                <a:alpha val="65000"/>
              </a:prstClr>
            </a:outerShdw>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ED311C1-6BAD-4B24-B7AA-B20A5E2C61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16580" y="2329154"/>
            <a:ext cx="1771031" cy="1332838"/>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pic>
        <p:nvPicPr>
          <p:cNvPr id="15" name="Picture 14">
            <a:extLst>
              <a:ext uri="{FF2B5EF4-FFF2-40B4-BE49-F238E27FC236}">
                <a16:creationId xmlns:a16="http://schemas.microsoft.com/office/drawing/2014/main" id="{EE2E3AC0-8DBF-4B55-BC1E-E602523A574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15706" y="5073027"/>
            <a:ext cx="1563601" cy="1022121"/>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6" name="Rectangle 15">
            <a:extLst>
              <a:ext uri="{FF2B5EF4-FFF2-40B4-BE49-F238E27FC236}">
                <a16:creationId xmlns:a16="http://schemas.microsoft.com/office/drawing/2014/main" id="{D9BAF697-3657-47AD-8AF4-2776F2136507}"/>
              </a:ext>
            </a:extLst>
          </p:cNvPr>
          <p:cNvSpPr/>
          <p:nvPr/>
        </p:nvSpPr>
        <p:spPr>
          <a:xfrm>
            <a:off x="7474523" y="3136612"/>
            <a:ext cx="1245140" cy="584775"/>
          </a:xfrm>
          <a:prstGeom prst="rect">
            <a:avLst/>
          </a:prstGeom>
        </p:spPr>
        <p:txBody>
          <a:bodyPr wrap="square">
            <a:spAutoFit/>
          </a:bodyPr>
          <a:lstStyle/>
          <a:p>
            <a:pPr fontAlgn="base">
              <a:spcBef>
                <a:spcPct val="50000"/>
              </a:spcBef>
              <a:spcAft>
                <a:spcPct val="0"/>
              </a:spcAft>
              <a:defRPr/>
            </a:pPr>
            <a:r>
              <a:rPr lang="en-US" sz="1600" b="1">
                <a:solidFill>
                  <a:schemeClr val="bg1"/>
                </a:solidFill>
                <a:cs typeface="Arial" panose="020B0604020202020204" pitchFamily="34" charset="0"/>
              </a:rPr>
              <a:t>Moldering/Neglect</a:t>
            </a:r>
          </a:p>
        </p:txBody>
      </p:sp>
      <p:sp>
        <p:nvSpPr>
          <p:cNvPr id="17" name="Rectangle 16">
            <a:extLst>
              <a:ext uri="{FF2B5EF4-FFF2-40B4-BE49-F238E27FC236}">
                <a16:creationId xmlns:a16="http://schemas.microsoft.com/office/drawing/2014/main" id="{411A63DC-81AC-46E3-AE4C-10D5A13AC45E}"/>
              </a:ext>
            </a:extLst>
          </p:cNvPr>
          <p:cNvSpPr/>
          <p:nvPr/>
        </p:nvSpPr>
        <p:spPr>
          <a:xfrm>
            <a:off x="7390654" y="5500856"/>
            <a:ext cx="707245"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Theft</a:t>
            </a:r>
          </a:p>
        </p:txBody>
      </p:sp>
      <p:sp>
        <p:nvSpPr>
          <p:cNvPr id="18" name="Rectangle 17">
            <a:extLst>
              <a:ext uri="{FF2B5EF4-FFF2-40B4-BE49-F238E27FC236}">
                <a16:creationId xmlns:a16="http://schemas.microsoft.com/office/drawing/2014/main" id="{8D27DFD6-94C9-48A7-95AB-6EDE58A6B249}"/>
              </a:ext>
            </a:extLst>
          </p:cNvPr>
          <p:cNvSpPr/>
          <p:nvPr/>
        </p:nvSpPr>
        <p:spPr>
          <a:xfrm>
            <a:off x="5681865" y="605758"/>
            <a:ext cx="1199239" cy="338554"/>
          </a:xfrm>
          <a:prstGeom prst="rect">
            <a:avLst/>
          </a:prstGeom>
        </p:spPr>
        <p:txBody>
          <a:bodyPr wrap="none">
            <a:spAutoFit/>
          </a:bodyPr>
          <a:lstStyle/>
          <a:p>
            <a:pPr algn="r" fontAlgn="base">
              <a:spcBef>
                <a:spcPct val="50000"/>
              </a:spcBef>
              <a:spcAft>
                <a:spcPct val="0"/>
              </a:spcAft>
              <a:defRPr/>
            </a:pPr>
            <a:r>
              <a:rPr lang="en-US" sz="1600" b="1">
                <a:solidFill>
                  <a:schemeClr val="bg1"/>
                </a:solidFill>
                <a:cs typeface="Arial" panose="020B0604020202020204" pitchFamily="34" charset="0"/>
              </a:rPr>
              <a:t>Vandalism</a:t>
            </a:r>
          </a:p>
        </p:txBody>
      </p:sp>
      <p:sp>
        <p:nvSpPr>
          <p:cNvPr id="10" name="Text Box 167">
            <a:extLst>
              <a:ext uri="{FF2B5EF4-FFF2-40B4-BE49-F238E27FC236}">
                <a16:creationId xmlns:a16="http://schemas.microsoft.com/office/drawing/2014/main" id="{3C70D433-62D5-4CE3-8B8F-DA97FF8681B9}"/>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10</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4310995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703786D3-A666-4E39-AAD9-8EA74B95A581}"/>
              </a:ext>
            </a:extLst>
          </p:cNvPr>
          <p:cNvSpPr txBox="1">
            <a:spLocks noChangeArrowheads="1"/>
          </p:cNvSpPr>
          <p:nvPr/>
        </p:nvSpPr>
        <p:spPr bwMode="auto">
          <a:xfrm>
            <a:off x="736932" y="5419493"/>
            <a:ext cx="3502152" cy="658368"/>
          </a:xfrm>
          <a:prstGeom prst="rect">
            <a:avLst/>
          </a:prstGeom>
          <a:blipFill dpi="0" rotWithShape="1">
            <a:blip r:embed="rId3">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Arial Unicode MS" pitchFamily="34" charset="-128"/>
                <a:cs typeface="Arial" panose="020B0604020202020204" pitchFamily="34" charset="0"/>
              </a:rPr>
              <a:t>Other Features of Value</a:t>
            </a:r>
          </a:p>
        </p:txBody>
      </p:sp>
      <p:sp>
        <p:nvSpPr>
          <p:cNvPr id="14" name="Text Box 6">
            <a:extLst>
              <a:ext uri="{FF2B5EF4-FFF2-40B4-BE49-F238E27FC236}">
                <a16:creationId xmlns:a16="http://schemas.microsoft.com/office/drawing/2014/main" id="{0A04A4CE-BC7A-4957-8F26-B04BA7DD4C9D}"/>
              </a:ext>
            </a:extLst>
          </p:cNvPr>
          <p:cNvSpPr txBox="1">
            <a:spLocks noChangeArrowheads="1"/>
          </p:cNvSpPr>
          <p:nvPr/>
        </p:nvSpPr>
        <p:spPr bwMode="auto">
          <a:xfrm>
            <a:off x="736932" y="4505093"/>
            <a:ext cx="3505200" cy="658368"/>
          </a:xfrm>
          <a:prstGeom prst="rect">
            <a:avLst/>
          </a:prstGeom>
          <a:blipFill dpi="0" rotWithShape="1">
            <a:blip r:embed="rId3">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Arial Unicode MS" pitchFamily="34" charset="-128"/>
                <a:cs typeface="Arial" panose="020B0604020202020204" pitchFamily="34" charset="0"/>
              </a:rPr>
              <a:t>Outstanding Opportunities</a:t>
            </a:r>
          </a:p>
        </p:txBody>
      </p:sp>
      <p:sp>
        <p:nvSpPr>
          <p:cNvPr id="15" name="Text Box 7">
            <a:extLst>
              <a:ext uri="{FF2B5EF4-FFF2-40B4-BE49-F238E27FC236}">
                <a16:creationId xmlns:a16="http://schemas.microsoft.com/office/drawing/2014/main" id="{5702A5F4-C3ED-4111-9D81-E15549E325F6}"/>
              </a:ext>
            </a:extLst>
          </p:cNvPr>
          <p:cNvSpPr txBox="1">
            <a:spLocks noChangeArrowheads="1"/>
          </p:cNvSpPr>
          <p:nvPr/>
        </p:nvSpPr>
        <p:spPr bwMode="auto">
          <a:xfrm>
            <a:off x="736932" y="3590693"/>
            <a:ext cx="3505200" cy="658368"/>
          </a:xfrm>
          <a:prstGeom prst="rect">
            <a:avLst/>
          </a:prstGeom>
          <a:blipFill dpi="0" rotWithShape="1">
            <a:blip r:embed="rId3">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Arial Unicode MS" pitchFamily="34" charset="-128"/>
                <a:cs typeface="Arial" panose="020B0604020202020204" pitchFamily="34" charset="0"/>
              </a:rPr>
              <a:t>Undeveloped</a:t>
            </a:r>
          </a:p>
        </p:txBody>
      </p:sp>
      <p:sp>
        <p:nvSpPr>
          <p:cNvPr id="16" name="Text Box 3">
            <a:extLst>
              <a:ext uri="{FF2B5EF4-FFF2-40B4-BE49-F238E27FC236}">
                <a16:creationId xmlns:a16="http://schemas.microsoft.com/office/drawing/2014/main" id="{643C3353-DB09-4023-A936-82AEF92E9F6A}"/>
              </a:ext>
            </a:extLst>
          </p:cNvPr>
          <p:cNvSpPr txBox="1">
            <a:spLocks noChangeArrowheads="1"/>
          </p:cNvSpPr>
          <p:nvPr/>
        </p:nvSpPr>
        <p:spPr bwMode="auto">
          <a:xfrm>
            <a:off x="736932" y="2676293"/>
            <a:ext cx="3505200" cy="658368"/>
          </a:xfrm>
          <a:prstGeom prst="rect">
            <a:avLst/>
          </a:prstGeom>
          <a:blipFill dpi="0" rotWithShape="1">
            <a:blip r:embed="rId3">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Arial Unicode MS" pitchFamily="34" charset="-128"/>
                <a:cs typeface="Arial" panose="020B0604020202020204" pitchFamily="34" charset="0"/>
              </a:rPr>
              <a:t>Natural</a:t>
            </a:r>
          </a:p>
        </p:txBody>
      </p:sp>
      <p:sp>
        <p:nvSpPr>
          <p:cNvPr id="17" name="Text Box 7">
            <a:extLst>
              <a:ext uri="{FF2B5EF4-FFF2-40B4-BE49-F238E27FC236}">
                <a16:creationId xmlns:a16="http://schemas.microsoft.com/office/drawing/2014/main" id="{0D738624-74F4-4068-ADC1-CD479EBB16F1}"/>
              </a:ext>
            </a:extLst>
          </p:cNvPr>
          <p:cNvSpPr txBox="1">
            <a:spLocks noChangeArrowheads="1"/>
          </p:cNvSpPr>
          <p:nvPr/>
        </p:nvSpPr>
        <p:spPr bwMode="auto">
          <a:xfrm>
            <a:off x="736932" y="1685693"/>
            <a:ext cx="3505200" cy="658368"/>
          </a:xfrm>
          <a:prstGeom prst="rect">
            <a:avLst/>
          </a:prstGeom>
          <a:blipFill>
            <a:blip r:embed="rId3">
              <a:extLst>
                <a:ext uri="{28A0092B-C50C-407E-A947-70E740481C1C}">
                  <a14:useLocalDpi xmlns:a14="http://schemas.microsoft.com/office/drawing/2010/main" val="0"/>
                </a:ext>
              </a:extLst>
            </a:blip>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Arial Unicode MS" pitchFamily="34" charset="-128"/>
                <a:cs typeface="Arial" panose="020B0604020202020204" pitchFamily="34" charset="0"/>
              </a:rPr>
              <a:t>Untrammeled</a:t>
            </a:r>
          </a:p>
        </p:txBody>
      </p:sp>
      <p:sp>
        <p:nvSpPr>
          <p:cNvPr id="18" name="Text Box 7">
            <a:extLst>
              <a:ext uri="{FF2B5EF4-FFF2-40B4-BE49-F238E27FC236}">
                <a16:creationId xmlns:a16="http://schemas.microsoft.com/office/drawing/2014/main" id="{C9CED980-87FA-4612-833D-9AAF8B2F010D}"/>
              </a:ext>
            </a:extLst>
          </p:cNvPr>
          <p:cNvSpPr txBox="1">
            <a:spLocks noChangeArrowheads="1"/>
          </p:cNvSpPr>
          <p:nvPr/>
        </p:nvSpPr>
        <p:spPr bwMode="auto">
          <a:xfrm>
            <a:off x="4956048" y="5424316"/>
            <a:ext cx="3502152" cy="658368"/>
          </a:xfrm>
          <a:prstGeom prst="rect">
            <a:avLst/>
          </a:prstGeom>
          <a:blipFill dpi="0" rotWithShape="1">
            <a:blip r:embed="rId3">
              <a:extLst>
                <a:ext uri="{28A0092B-C50C-407E-A947-70E740481C1C}">
                  <a14:useLocalDpi xmlns:a14="http://schemas.microsoft.com/office/drawing/2010/main" val="0"/>
                </a:ext>
              </a:extLst>
            </a:blip>
            <a:srcRect/>
            <a:tile tx="0" ty="0" sx="100000" sy="100000" flip="none" algn="tl"/>
          </a:blipFill>
          <a:ln w="25400">
            <a:noFill/>
            <a:miter lim="800000"/>
            <a:headEnd type="none" w="sm" len="sm"/>
            <a:tailEnd type="none" w="sm" len="sm"/>
          </a:ln>
          <a:effectLst>
            <a:outerShdw blurRad="292100" dist="139700" dir="2700000" algn="tl" rotWithShape="0">
              <a:prstClr val="black">
                <a:alpha val="65000"/>
              </a:prstClr>
            </a:outerShdw>
          </a:effectLst>
          <a:scene3d>
            <a:camera prst="orthographicFront"/>
            <a:lightRig rig="soft" dir="t"/>
          </a:scene3d>
          <a:sp3d prstMaterial="matte">
            <a:bevelT w="228600" h="228600"/>
          </a:sp3d>
        </p:spPr>
        <p:txBody>
          <a:bodyPr anchor="ctr" anchorCtr="1"/>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Arial Unicode MS" pitchFamily="34" charset="-128"/>
                <a:cs typeface="Arial" panose="020B0604020202020204" pitchFamily="34" charset="0"/>
              </a:rPr>
              <a:t>Intangible</a:t>
            </a:r>
          </a:p>
        </p:txBody>
      </p:sp>
      <p:pic>
        <p:nvPicPr>
          <p:cNvPr id="19" name="Picture 18">
            <a:extLst>
              <a:ext uri="{FF2B5EF4-FFF2-40B4-BE49-F238E27FC236}">
                <a16:creationId xmlns:a16="http://schemas.microsoft.com/office/drawing/2014/main" id="{2CFA181E-F00D-4592-9E06-504766100266}"/>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6436170" y="3091013"/>
            <a:ext cx="2011680" cy="2011680"/>
          </a:xfrm>
          <a:prstGeom prst="rect">
            <a:avLst/>
          </a:prstGeom>
          <a:ln w="25400">
            <a:noFill/>
          </a:ln>
          <a:effectLst>
            <a:outerShdw blurRad="292100" dist="139700" dir="2700000" algn="ctr" rotWithShape="0">
              <a:schemeClr val="tx1">
                <a:alpha val="65000"/>
              </a:schemeClr>
            </a:outerShdw>
          </a:effectLst>
          <a:scene3d>
            <a:camera prst="orthographicFront"/>
            <a:lightRig rig="threePt" dir="t"/>
          </a:scene3d>
          <a:sp3d>
            <a:bevelT/>
            <a:bevelB/>
          </a:sp3d>
        </p:spPr>
      </p:pic>
      <p:pic>
        <p:nvPicPr>
          <p:cNvPr id="20" name="Picture 19">
            <a:extLst>
              <a:ext uri="{FF2B5EF4-FFF2-40B4-BE49-F238E27FC236}">
                <a16:creationId xmlns:a16="http://schemas.microsoft.com/office/drawing/2014/main" id="{B08FD2BE-5DCB-4460-A5F7-81CBC7DA3B87}"/>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4891520" y="1885086"/>
            <a:ext cx="2011680" cy="2011680"/>
          </a:xfrm>
          <a:prstGeom prst="rect">
            <a:avLst/>
          </a:prstGeom>
          <a:ln w="25400">
            <a:noFill/>
          </a:ln>
          <a:effectLst>
            <a:outerShdw blurRad="292100" dist="139700" dir="2700000" algn="ctr" rotWithShape="0">
              <a:schemeClr val="tx1">
                <a:alpha val="65000"/>
              </a:schemeClr>
            </a:outerShdw>
          </a:effectLst>
          <a:scene3d>
            <a:camera prst="orthographicFront"/>
            <a:lightRig rig="threePt" dir="t"/>
          </a:scene3d>
          <a:sp3d>
            <a:bevelT/>
            <a:bevelB/>
          </a:sp3d>
        </p:spPr>
      </p:pic>
      <p:sp>
        <p:nvSpPr>
          <p:cNvPr id="11" name="Text Box 167">
            <a:extLst>
              <a:ext uri="{FF2B5EF4-FFF2-40B4-BE49-F238E27FC236}">
                <a16:creationId xmlns:a16="http://schemas.microsoft.com/office/drawing/2014/main" id="{515200FF-6E9F-42BE-AACE-7FC339CE1550}"/>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04C6139B-1FE9-42B0-BA64-41192C9BBB08}"/>
              </a:ext>
            </a:extLst>
          </p:cNvPr>
          <p:cNvSpPr txBox="1">
            <a:spLocks noChangeArrowheads="1"/>
          </p:cNvSpPr>
          <p:nvPr/>
        </p:nvSpPr>
        <p:spPr bwMode="auto">
          <a:xfrm>
            <a:off x="457200" y="332755"/>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Qualities of Wilderness Character</a:t>
            </a:r>
            <a:endParaRPr lang="en-US" sz="4200" kern="0">
              <a:solidFill>
                <a:schemeClr val="bg1"/>
              </a:solidFill>
              <a:latin typeface="Calibri" panose="020F0502020204030204"/>
            </a:endParaRPr>
          </a:p>
        </p:txBody>
      </p:sp>
    </p:spTree>
    <p:extLst>
      <p:ext uri="{BB962C8B-B14F-4D97-AF65-F5344CB8AC3E}">
        <p14:creationId xmlns:p14="http://schemas.microsoft.com/office/powerpoint/2010/main" val="255646406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0762F788-5F52-4EF6-8B00-11C437E4D2B3}"/>
              </a:ext>
            </a:extLst>
          </p:cNvPr>
          <p:cNvSpPr txBox="1">
            <a:spLocks noChangeArrowheads="1"/>
          </p:cNvSpPr>
          <p:nvPr/>
        </p:nvSpPr>
        <p:spPr bwMode="auto">
          <a:xfrm>
            <a:off x="457200" y="339034"/>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a:solidFill>
                  <a:srgbClr val="C00000"/>
                </a:solidFill>
              </a:rPr>
              <a:t>Wilderness character is a holistic concept based on…</a:t>
            </a:r>
            <a:endParaRPr lang="en-US" sz="4200" kern="0">
              <a:solidFill>
                <a:srgbClr val="C00000"/>
              </a:solidFill>
            </a:endParaRPr>
          </a:p>
        </p:txBody>
      </p:sp>
      <p:sp>
        <p:nvSpPr>
          <p:cNvPr id="22" name="TextBox 21">
            <a:extLst>
              <a:ext uri="{FF2B5EF4-FFF2-40B4-BE49-F238E27FC236}">
                <a16:creationId xmlns:a16="http://schemas.microsoft.com/office/drawing/2014/main" id="{445EEAB9-EBF4-48A1-BC29-475ED21DBF26}"/>
              </a:ext>
            </a:extLst>
          </p:cNvPr>
          <p:cNvSpPr txBox="1"/>
          <p:nvPr/>
        </p:nvSpPr>
        <p:spPr>
          <a:xfrm rot="1262800">
            <a:off x="5026540" y="3622794"/>
            <a:ext cx="2413349" cy="769441"/>
          </a:xfrm>
          <a:prstGeom prst="rect">
            <a:avLst/>
          </a:prstGeom>
          <a:noFill/>
        </p:spPr>
        <p:txBody>
          <a:bodyPr wrap="square" rtlCol="0">
            <a:spAutoFit/>
          </a:bodyPr>
          <a:lstStyle/>
          <a:p>
            <a:pPr algn="ctr"/>
            <a:r>
              <a:rPr lang="en-US" sz="2200">
                <a:latin typeface="Perpetua Titling MT" panose="02020502060505020804" pitchFamily="18" charset="0"/>
              </a:rPr>
              <a:t>Personal Experiences</a:t>
            </a:r>
          </a:p>
        </p:txBody>
      </p:sp>
      <p:sp>
        <p:nvSpPr>
          <p:cNvPr id="23" name="TextBox 22">
            <a:extLst>
              <a:ext uri="{FF2B5EF4-FFF2-40B4-BE49-F238E27FC236}">
                <a16:creationId xmlns:a16="http://schemas.microsoft.com/office/drawing/2014/main" id="{8F84958C-E090-4E2F-A7DC-5BB2E77A25FD}"/>
              </a:ext>
            </a:extLst>
          </p:cNvPr>
          <p:cNvSpPr txBox="1"/>
          <p:nvPr/>
        </p:nvSpPr>
        <p:spPr>
          <a:xfrm rot="1432679">
            <a:off x="6284530" y="2374477"/>
            <a:ext cx="2439896" cy="769441"/>
          </a:xfrm>
          <a:prstGeom prst="rect">
            <a:avLst/>
          </a:prstGeom>
          <a:noFill/>
        </p:spPr>
        <p:txBody>
          <a:bodyPr wrap="square" rtlCol="0">
            <a:spAutoFit/>
          </a:bodyPr>
          <a:lstStyle/>
          <a:p>
            <a:pPr algn="ctr"/>
            <a:r>
              <a:rPr lang="en-US" sz="2200">
                <a:latin typeface="Perpetua Titling MT" panose="02020502060505020804" pitchFamily="18" charset="0"/>
              </a:rPr>
              <a:t>Symbolic Meanings</a:t>
            </a:r>
          </a:p>
        </p:txBody>
      </p:sp>
      <p:sp>
        <p:nvSpPr>
          <p:cNvPr id="24" name="TextBox 23">
            <a:extLst>
              <a:ext uri="{FF2B5EF4-FFF2-40B4-BE49-F238E27FC236}">
                <a16:creationId xmlns:a16="http://schemas.microsoft.com/office/drawing/2014/main" id="{BD9D2B45-CC70-41FD-90D4-3953E8BDEAEF}"/>
              </a:ext>
            </a:extLst>
          </p:cNvPr>
          <p:cNvSpPr txBox="1"/>
          <p:nvPr/>
        </p:nvSpPr>
        <p:spPr>
          <a:xfrm rot="643205">
            <a:off x="891853" y="3589128"/>
            <a:ext cx="2439896" cy="769441"/>
          </a:xfrm>
          <a:prstGeom prst="rect">
            <a:avLst/>
          </a:prstGeom>
          <a:noFill/>
        </p:spPr>
        <p:txBody>
          <a:bodyPr wrap="square" rtlCol="0">
            <a:spAutoFit/>
          </a:bodyPr>
          <a:lstStyle/>
          <a:p>
            <a:pPr algn="ctr"/>
            <a:r>
              <a:rPr lang="en-US" sz="2200">
                <a:latin typeface="Perpetua Titling MT" panose="02020502060505020804" pitchFamily="18" charset="0"/>
              </a:rPr>
              <a:t>Biophysical </a:t>
            </a:r>
          </a:p>
          <a:p>
            <a:pPr algn="ctr"/>
            <a:r>
              <a:rPr lang="en-US" sz="2200">
                <a:latin typeface="Perpetua Titling MT" panose="02020502060505020804" pitchFamily="18" charset="0"/>
              </a:rPr>
              <a:t>Environments</a:t>
            </a:r>
          </a:p>
        </p:txBody>
      </p:sp>
      <p:sp>
        <p:nvSpPr>
          <p:cNvPr id="25" name="TextBox 24">
            <a:extLst>
              <a:ext uri="{FF2B5EF4-FFF2-40B4-BE49-F238E27FC236}">
                <a16:creationId xmlns:a16="http://schemas.microsoft.com/office/drawing/2014/main" id="{34C4DDA6-2F56-42A3-8166-D8979ED0717A}"/>
              </a:ext>
            </a:extLst>
          </p:cNvPr>
          <p:cNvSpPr txBox="1"/>
          <p:nvPr/>
        </p:nvSpPr>
        <p:spPr>
          <a:xfrm rot="1697729">
            <a:off x="529067" y="1919649"/>
            <a:ext cx="2413349" cy="769441"/>
          </a:xfrm>
          <a:prstGeom prst="rect">
            <a:avLst/>
          </a:prstGeom>
          <a:noFill/>
        </p:spPr>
        <p:txBody>
          <a:bodyPr wrap="square" rtlCol="0">
            <a:spAutoFit/>
          </a:bodyPr>
          <a:lstStyle/>
          <a:p>
            <a:pPr algn="ctr"/>
            <a:r>
              <a:rPr lang="en-US" sz="2200">
                <a:latin typeface="Perpetua Titling MT" panose="02020502060505020804" pitchFamily="18" charset="0"/>
              </a:rPr>
              <a:t>Personal Opinions</a:t>
            </a:r>
          </a:p>
        </p:txBody>
      </p:sp>
      <p:sp>
        <p:nvSpPr>
          <p:cNvPr id="26" name="TextBox 25">
            <a:extLst>
              <a:ext uri="{FF2B5EF4-FFF2-40B4-BE49-F238E27FC236}">
                <a16:creationId xmlns:a16="http://schemas.microsoft.com/office/drawing/2014/main" id="{AB8F75FC-A42E-4408-90A3-9C10D4895C60}"/>
              </a:ext>
            </a:extLst>
          </p:cNvPr>
          <p:cNvSpPr txBox="1"/>
          <p:nvPr/>
        </p:nvSpPr>
        <p:spPr>
          <a:xfrm rot="19381538">
            <a:off x="3434383" y="2298428"/>
            <a:ext cx="2439896" cy="769441"/>
          </a:xfrm>
          <a:prstGeom prst="rect">
            <a:avLst/>
          </a:prstGeom>
          <a:noFill/>
        </p:spPr>
        <p:txBody>
          <a:bodyPr wrap="square" rtlCol="0">
            <a:spAutoFit/>
          </a:bodyPr>
          <a:lstStyle/>
          <a:p>
            <a:pPr algn="ctr"/>
            <a:r>
              <a:rPr lang="en-US" sz="2200">
                <a:latin typeface="Perpetua Titling MT" panose="02020502060505020804" pitchFamily="18" charset="0"/>
              </a:rPr>
              <a:t>Symbolic Idols</a:t>
            </a:r>
          </a:p>
        </p:txBody>
      </p:sp>
      <p:sp>
        <p:nvSpPr>
          <p:cNvPr id="28" name="TextBox 27">
            <a:extLst>
              <a:ext uri="{FF2B5EF4-FFF2-40B4-BE49-F238E27FC236}">
                <a16:creationId xmlns:a16="http://schemas.microsoft.com/office/drawing/2014/main" id="{BC36FBEE-74E0-427F-B7E3-5971DD0EB3F1}"/>
              </a:ext>
            </a:extLst>
          </p:cNvPr>
          <p:cNvSpPr txBox="1"/>
          <p:nvPr/>
        </p:nvSpPr>
        <p:spPr>
          <a:xfrm rot="20188016">
            <a:off x="1396483" y="5182390"/>
            <a:ext cx="2413349" cy="769441"/>
          </a:xfrm>
          <a:prstGeom prst="rect">
            <a:avLst/>
          </a:prstGeom>
          <a:noFill/>
        </p:spPr>
        <p:txBody>
          <a:bodyPr wrap="square" rtlCol="0">
            <a:spAutoFit/>
          </a:bodyPr>
          <a:lstStyle/>
          <a:p>
            <a:pPr algn="ctr"/>
            <a:r>
              <a:rPr lang="en-US" sz="2200">
                <a:latin typeface="Perpetua Titling MT" panose="02020502060505020804" pitchFamily="18" charset="0"/>
              </a:rPr>
              <a:t>Alien Experiences</a:t>
            </a:r>
          </a:p>
        </p:txBody>
      </p:sp>
      <p:sp>
        <p:nvSpPr>
          <p:cNvPr id="29" name="TextBox 28">
            <a:extLst>
              <a:ext uri="{FF2B5EF4-FFF2-40B4-BE49-F238E27FC236}">
                <a16:creationId xmlns:a16="http://schemas.microsoft.com/office/drawing/2014/main" id="{68EF27E8-FFA5-4D41-AD88-978E0CE7EF89}"/>
              </a:ext>
            </a:extLst>
          </p:cNvPr>
          <p:cNvSpPr txBox="1"/>
          <p:nvPr/>
        </p:nvSpPr>
        <p:spPr>
          <a:xfrm rot="20712787">
            <a:off x="5457890" y="5239596"/>
            <a:ext cx="2439896" cy="769441"/>
          </a:xfrm>
          <a:prstGeom prst="rect">
            <a:avLst/>
          </a:prstGeom>
          <a:noFill/>
        </p:spPr>
        <p:txBody>
          <a:bodyPr wrap="square" rtlCol="0">
            <a:spAutoFit/>
          </a:bodyPr>
          <a:lstStyle/>
          <a:p>
            <a:pPr algn="ctr"/>
            <a:r>
              <a:rPr lang="en-US" sz="2200">
                <a:latin typeface="Perpetua Titling MT" panose="02020502060505020804" pitchFamily="18" charset="0"/>
              </a:rPr>
              <a:t>Urban </a:t>
            </a:r>
          </a:p>
          <a:p>
            <a:pPr algn="ctr"/>
            <a:r>
              <a:rPr lang="en-US" sz="2200">
                <a:latin typeface="Perpetua Titling MT" panose="02020502060505020804" pitchFamily="18" charset="0"/>
              </a:rPr>
              <a:t>Environments</a:t>
            </a:r>
          </a:p>
        </p:txBody>
      </p:sp>
    </p:spTree>
    <p:extLst>
      <p:ext uri="{BB962C8B-B14F-4D97-AF65-F5344CB8AC3E}">
        <p14:creationId xmlns:p14="http://schemas.microsoft.com/office/powerpoint/2010/main" val="400436215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0762F788-5F52-4EF6-8B00-11C437E4D2B3}"/>
              </a:ext>
            </a:extLst>
          </p:cNvPr>
          <p:cNvSpPr txBox="1">
            <a:spLocks noChangeArrowheads="1"/>
          </p:cNvSpPr>
          <p:nvPr/>
        </p:nvSpPr>
        <p:spPr bwMode="auto">
          <a:xfrm>
            <a:off x="457200" y="248173"/>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t>A holistic concept</a:t>
            </a:r>
            <a:endParaRPr lang="en-US" sz="4200" kern="0"/>
          </a:p>
        </p:txBody>
      </p:sp>
      <p:sp>
        <p:nvSpPr>
          <p:cNvPr id="9" name="Oval 8">
            <a:extLst>
              <a:ext uri="{FF2B5EF4-FFF2-40B4-BE49-F238E27FC236}">
                <a16:creationId xmlns:a16="http://schemas.microsoft.com/office/drawing/2014/main" id="{F0E03929-73D8-4825-83A5-FF2F0152D9BF}"/>
              </a:ext>
            </a:extLst>
          </p:cNvPr>
          <p:cNvSpPr/>
          <p:nvPr/>
        </p:nvSpPr>
        <p:spPr>
          <a:xfrm rot="-3480000">
            <a:off x="4250504" y="2547135"/>
            <a:ext cx="2504753" cy="4033492"/>
          </a:xfrm>
          <a:prstGeom prst="ellipse">
            <a:avLst/>
          </a:prstGeom>
          <a:solidFill>
            <a:srgbClr val="00AC8B">
              <a:alpha val="50000"/>
            </a:srgbClr>
          </a:solidFill>
          <a:ln w="12700" cap="flat" cmpd="sng" algn="ctr">
            <a:solidFill>
              <a:srgbClr val="28939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2D76478-6846-4DBE-BA6C-65BB18504ACC}"/>
              </a:ext>
            </a:extLst>
          </p:cNvPr>
          <p:cNvSpPr/>
          <p:nvPr/>
        </p:nvSpPr>
        <p:spPr>
          <a:xfrm rot="3495135">
            <a:off x="2155575" y="2570785"/>
            <a:ext cx="2532306" cy="3989605"/>
          </a:xfrm>
          <a:prstGeom prst="ellipse">
            <a:avLst/>
          </a:prstGeom>
          <a:solidFill>
            <a:srgbClr val="70AD47">
              <a:lumMod val="75000"/>
              <a:alpha val="5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C791821-C7CB-4FCC-BC70-1CD7463AE3E8}"/>
              </a:ext>
            </a:extLst>
          </p:cNvPr>
          <p:cNvSpPr txBox="1"/>
          <p:nvPr/>
        </p:nvSpPr>
        <p:spPr>
          <a:xfrm rot="19408054">
            <a:off x="1293718" y="4613059"/>
            <a:ext cx="2413349" cy="769441"/>
          </a:xfrm>
          <a:prstGeom prst="rect">
            <a:avLst/>
          </a:prstGeom>
          <a:noFill/>
        </p:spPr>
        <p:txBody>
          <a:bodyPr wrap="square" rtlCol="0">
            <a:spAutoFit/>
          </a:bodyPr>
          <a:lstStyle/>
          <a:p>
            <a:pPr algn="ctr"/>
            <a:r>
              <a:rPr lang="en-US" sz="2200">
                <a:latin typeface="Perpetua Titling MT" panose="02020502060505020804" pitchFamily="18" charset="0"/>
              </a:rPr>
              <a:t>Personal Experiences</a:t>
            </a:r>
          </a:p>
        </p:txBody>
      </p:sp>
      <p:sp>
        <p:nvSpPr>
          <p:cNvPr id="12" name="TextBox 11">
            <a:extLst>
              <a:ext uri="{FF2B5EF4-FFF2-40B4-BE49-F238E27FC236}">
                <a16:creationId xmlns:a16="http://schemas.microsoft.com/office/drawing/2014/main" id="{66962A74-FAB1-478B-BD34-E1DF21834DE9}"/>
              </a:ext>
            </a:extLst>
          </p:cNvPr>
          <p:cNvSpPr txBox="1"/>
          <p:nvPr/>
        </p:nvSpPr>
        <p:spPr>
          <a:xfrm rot="1907896">
            <a:off x="5099324" y="4670692"/>
            <a:ext cx="2439896" cy="769441"/>
          </a:xfrm>
          <a:prstGeom prst="rect">
            <a:avLst/>
          </a:prstGeom>
          <a:noFill/>
        </p:spPr>
        <p:txBody>
          <a:bodyPr wrap="square" rtlCol="0">
            <a:spAutoFit/>
          </a:bodyPr>
          <a:lstStyle/>
          <a:p>
            <a:pPr algn="ctr"/>
            <a:r>
              <a:rPr lang="en-US" sz="2200">
                <a:latin typeface="Perpetua Titling MT" panose="02020502060505020804" pitchFamily="18" charset="0"/>
              </a:rPr>
              <a:t>Symbolic Meanings</a:t>
            </a:r>
          </a:p>
        </p:txBody>
      </p:sp>
      <p:sp>
        <p:nvSpPr>
          <p:cNvPr id="13" name="Oval 12">
            <a:extLst>
              <a:ext uri="{FF2B5EF4-FFF2-40B4-BE49-F238E27FC236}">
                <a16:creationId xmlns:a16="http://schemas.microsoft.com/office/drawing/2014/main" id="{9FAE9452-C418-4729-9871-D7FC4DB0DF2B}"/>
              </a:ext>
            </a:extLst>
          </p:cNvPr>
          <p:cNvSpPr/>
          <p:nvPr/>
        </p:nvSpPr>
        <p:spPr>
          <a:xfrm>
            <a:off x="3213247" y="1365466"/>
            <a:ext cx="2532306" cy="3989605"/>
          </a:xfrm>
          <a:prstGeom prst="ellipse">
            <a:avLst/>
          </a:prstGeom>
          <a:solidFill>
            <a:srgbClr val="ED7D31">
              <a:lumMod val="75000"/>
              <a:alpha val="50000"/>
            </a:srgbClr>
          </a:solidFill>
          <a:ln w="12700" cap="flat" cmpd="sng" algn="ctr">
            <a:solidFill>
              <a:srgbClr val="7E32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10">
            <a:extLst>
              <a:ext uri="{FF2B5EF4-FFF2-40B4-BE49-F238E27FC236}">
                <a16:creationId xmlns:a16="http://schemas.microsoft.com/office/drawing/2014/main" id="{3145BF2C-DCA9-451D-A3A6-A6558BCB6621}"/>
              </a:ext>
            </a:extLst>
          </p:cNvPr>
          <p:cNvSpPr/>
          <p:nvPr/>
        </p:nvSpPr>
        <p:spPr>
          <a:xfrm>
            <a:off x="3628910" y="3075608"/>
            <a:ext cx="1690980" cy="2274112"/>
          </a:xfrm>
          <a:custGeom>
            <a:avLst/>
            <a:gdLst>
              <a:gd name="connsiteX0" fmla="*/ 867266 w 1739746"/>
              <a:gd name="connsiteY0" fmla="*/ 2413262 h 2413262"/>
              <a:gd name="connsiteX1" fmla="*/ 867266 w 1739746"/>
              <a:gd name="connsiteY1" fmla="*/ 2413262 h 2413262"/>
              <a:gd name="connsiteX2" fmla="*/ 961534 w 1739746"/>
              <a:gd name="connsiteY2" fmla="*/ 230956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41402 w 1739746"/>
              <a:gd name="connsiteY69" fmla="*/ 443060 h 2413262"/>
              <a:gd name="connsiteX70" fmla="*/ 113121 w 1739746"/>
              <a:gd name="connsiteY70" fmla="*/ 461913 h 2413262"/>
              <a:gd name="connsiteX71" fmla="*/ 94268 w 1739746"/>
              <a:gd name="connsiteY71" fmla="*/ 490194 h 2413262"/>
              <a:gd name="connsiteX72" fmla="*/ 75414 w 1739746"/>
              <a:gd name="connsiteY72" fmla="*/ 546755 h 2413262"/>
              <a:gd name="connsiteX73" fmla="*/ 47134 w 1739746"/>
              <a:gd name="connsiteY73" fmla="*/ 556181 h 2413262"/>
              <a:gd name="connsiteX74" fmla="*/ 28280 w 1739746"/>
              <a:gd name="connsiteY74" fmla="*/ 612742 h 2413262"/>
              <a:gd name="connsiteX75" fmla="*/ 0 w 1739746"/>
              <a:gd name="connsiteY75" fmla="*/ 669303 h 2413262"/>
              <a:gd name="connsiteX76" fmla="*/ 9427 w 1739746"/>
              <a:gd name="connsiteY76" fmla="*/ 1093509 h 2413262"/>
              <a:gd name="connsiteX77" fmla="*/ 28280 w 1739746"/>
              <a:gd name="connsiteY77" fmla="*/ 1150070 h 2413262"/>
              <a:gd name="connsiteX78" fmla="*/ 37707 w 1739746"/>
              <a:gd name="connsiteY78" fmla="*/ 1178351 h 2413262"/>
              <a:gd name="connsiteX79" fmla="*/ 65987 w 1739746"/>
              <a:gd name="connsiteY79" fmla="*/ 1300899 h 2413262"/>
              <a:gd name="connsiteX80" fmla="*/ 75414 w 1739746"/>
              <a:gd name="connsiteY80" fmla="*/ 1329179 h 2413262"/>
              <a:gd name="connsiteX81" fmla="*/ 84841 w 1739746"/>
              <a:gd name="connsiteY81" fmla="*/ 1357460 h 2413262"/>
              <a:gd name="connsiteX82" fmla="*/ 103695 w 1739746"/>
              <a:gd name="connsiteY82" fmla="*/ 1385740 h 2413262"/>
              <a:gd name="connsiteX83" fmla="*/ 122548 w 1739746"/>
              <a:gd name="connsiteY83" fmla="*/ 1442301 h 2413262"/>
              <a:gd name="connsiteX84" fmla="*/ 131975 w 1739746"/>
              <a:gd name="connsiteY84" fmla="*/ 1470581 h 2413262"/>
              <a:gd name="connsiteX85" fmla="*/ 150829 w 1739746"/>
              <a:gd name="connsiteY85" fmla="*/ 1498862 h 2413262"/>
              <a:gd name="connsiteX86" fmla="*/ 188536 w 1739746"/>
              <a:gd name="connsiteY86" fmla="*/ 1611984 h 2413262"/>
              <a:gd name="connsiteX87" fmla="*/ 197963 w 1739746"/>
              <a:gd name="connsiteY87" fmla="*/ 1640264 h 2413262"/>
              <a:gd name="connsiteX88" fmla="*/ 216816 w 1739746"/>
              <a:gd name="connsiteY88" fmla="*/ 1668544 h 2413262"/>
              <a:gd name="connsiteX89" fmla="*/ 226243 w 1739746"/>
              <a:gd name="connsiteY89" fmla="*/ 1696825 h 2413262"/>
              <a:gd name="connsiteX90" fmla="*/ 282804 w 1739746"/>
              <a:gd name="connsiteY90" fmla="*/ 1781666 h 2413262"/>
              <a:gd name="connsiteX91" fmla="*/ 320511 w 1739746"/>
              <a:gd name="connsiteY91" fmla="*/ 1838227 h 2413262"/>
              <a:gd name="connsiteX92" fmla="*/ 339365 w 1739746"/>
              <a:gd name="connsiteY92" fmla="*/ 1866507 h 2413262"/>
              <a:gd name="connsiteX93" fmla="*/ 367645 w 1739746"/>
              <a:gd name="connsiteY93" fmla="*/ 1885361 h 2413262"/>
              <a:gd name="connsiteX94" fmla="*/ 405352 w 1739746"/>
              <a:gd name="connsiteY94" fmla="*/ 1941922 h 2413262"/>
              <a:gd name="connsiteX95" fmla="*/ 443060 w 1739746"/>
              <a:gd name="connsiteY95" fmla="*/ 1998482 h 2413262"/>
              <a:gd name="connsiteX96" fmla="*/ 461913 w 1739746"/>
              <a:gd name="connsiteY96" fmla="*/ 2026763 h 2413262"/>
              <a:gd name="connsiteX97" fmla="*/ 490194 w 1739746"/>
              <a:gd name="connsiteY97" fmla="*/ 2045616 h 2413262"/>
              <a:gd name="connsiteX98" fmla="*/ 527901 w 1739746"/>
              <a:gd name="connsiteY98" fmla="*/ 2102177 h 2413262"/>
              <a:gd name="connsiteX99" fmla="*/ 584462 w 1739746"/>
              <a:gd name="connsiteY99" fmla="*/ 2158738 h 2413262"/>
              <a:gd name="connsiteX100" fmla="*/ 612742 w 1739746"/>
              <a:gd name="connsiteY100" fmla="*/ 2187019 h 2413262"/>
              <a:gd name="connsiteX101" fmla="*/ 641023 w 1739746"/>
              <a:gd name="connsiteY101" fmla="*/ 2205872 h 2413262"/>
              <a:gd name="connsiteX102" fmla="*/ 678730 w 1739746"/>
              <a:gd name="connsiteY102" fmla="*/ 2253006 h 2413262"/>
              <a:gd name="connsiteX103" fmla="*/ 725864 w 1739746"/>
              <a:gd name="connsiteY103" fmla="*/ 2290713 h 2413262"/>
              <a:gd name="connsiteX104" fmla="*/ 763571 w 1739746"/>
              <a:gd name="connsiteY104" fmla="*/ 2337847 h 2413262"/>
              <a:gd name="connsiteX105" fmla="*/ 791851 w 1739746"/>
              <a:gd name="connsiteY105" fmla="*/ 2356701 h 2413262"/>
              <a:gd name="connsiteX106" fmla="*/ 820132 w 1739746"/>
              <a:gd name="connsiteY106" fmla="*/ 2384981 h 2413262"/>
              <a:gd name="connsiteX107" fmla="*/ 867266 w 1739746"/>
              <a:gd name="connsiteY107" fmla="*/ 2413262 h 2413262"/>
              <a:gd name="connsiteX0" fmla="*/ 867266 w 1739746"/>
              <a:gd name="connsiteY0" fmla="*/ 2413262 h 2413262"/>
              <a:gd name="connsiteX1" fmla="*/ 867266 w 1739746"/>
              <a:gd name="connsiteY1" fmla="*/ 2413262 h 2413262"/>
              <a:gd name="connsiteX2" fmla="*/ 961534 w 1739746"/>
              <a:gd name="connsiteY2" fmla="*/ 230956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60452 w 1739746"/>
              <a:gd name="connsiteY69" fmla="*/ 385910 h 2413262"/>
              <a:gd name="connsiteX70" fmla="*/ 113121 w 1739746"/>
              <a:gd name="connsiteY70" fmla="*/ 461913 h 2413262"/>
              <a:gd name="connsiteX71" fmla="*/ 94268 w 1739746"/>
              <a:gd name="connsiteY71" fmla="*/ 490194 h 2413262"/>
              <a:gd name="connsiteX72" fmla="*/ 75414 w 1739746"/>
              <a:gd name="connsiteY72" fmla="*/ 546755 h 2413262"/>
              <a:gd name="connsiteX73" fmla="*/ 47134 w 1739746"/>
              <a:gd name="connsiteY73" fmla="*/ 556181 h 2413262"/>
              <a:gd name="connsiteX74" fmla="*/ 28280 w 1739746"/>
              <a:gd name="connsiteY74" fmla="*/ 612742 h 2413262"/>
              <a:gd name="connsiteX75" fmla="*/ 0 w 1739746"/>
              <a:gd name="connsiteY75" fmla="*/ 669303 h 2413262"/>
              <a:gd name="connsiteX76" fmla="*/ 9427 w 1739746"/>
              <a:gd name="connsiteY76" fmla="*/ 1093509 h 2413262"/>
              <a:gd name="connsiteX77" fmla="*/ 28280 w 1739746"/>
              <a:gd name="connsiteY77" fmla="*/ 1150070 h 2413262"/>
              <a:gd name="connsiteX78" fmla="*/ 37707 w 1739746"/>
              <a:gd name="connsiteY78" fmla="*/ 1178351 h 2413262"/>
              <a:gd name="connsiteX79" fmla="*/ 65987 w 1739746"/>
              <a:gd name="connsiteY79" fmla="*/ 1300899 h 2413262"/>
              <a:gd name="connsiteX80" fmla="*/ 75414 w 1739746"/>
              <a:gd name="connsiteY80" fmla="*/ 1329179 h 2413262"/>
              <a:gd name="connsiteX81" fmla="*/ 84841 w 1739746"/>
              <a:gd name="connsiteY81" fmla="*/ 1357460 h 2413262"/>
              <a:gd name="connsiteX82" fmla="*/ 103695 w 1739746"/>
              <a:gd name="connsiteY82" fmla="*/ 1385740 h 2413262"/>
              <a:gd name="connsiteX83" fmla="*/ 122548 w 1739746"/>
              <a:gd name="connsiteY83" fmla="*/ 1442301 h 2413262"/>
              <a:gd name="connsiteX84" fmla="*/ 131975 w 1739746"/>
              <a:gd name="connsiteY84" fmla="*/ 1470581 h 2413262"/>
              <a:gd name="connsiteX85" fmla="*/ 150829 w 1739746"/>
              <a:gd name="connsiteY85" fmla="*/ 1498862 h 2413262"/>
              <a:gd name="connsiteX86" fmla="*/ 188536 w 1739746"/>
              <a:gd name="connsiteY86" fmla="*/ 1611984 h 2413262"/>
              <a:gd name="connsiteX87" fmla="*/ 197963 w 1739746"/>
              <a:gd name="connsiteY87" fmla="*/ 1640264 h 2413262"/>
              <a:gd name="connsiteX88" fmla="*/ 216816 w 1739746"/>
              <a:gd name="connsiteY88" fmla="*/ 1668544 h 2413262"/>
              <a:gd name="connsiteX89" fmla="*/ 226243 w 1739746"/>
              <a:gd name="connsiteY89" fmla="*/ 1696825 h 2413262"/>
              <a:gd name="connsiteX90" fmla="*/ 282804 w 1739746"/>
              <a:gd name="connsiteY90" fmla="*/ 1781666 h 2413262"/>
              <a:gd name="connsiteX91" fmla="*/ 320511 w 1739746"/>
              <a:gd name="connsiteY91" fmla="*/ 1838227 h 2413262"/>
              <a:gd name="connsiteX92" fmla="*/ 339365 w 1739746"/>
              <a:gd name="connsiteY92" fmla="*/ 1866507 h 2413262"/>
              <a:gd name="connsiteX93" fmla="*/ 367645 w 1739746"/>
              <a:gd name="connsiteY93" fmla="*/ 1885361 h 2413262"/>
              <a:gd name="connsiteX94" fmla="*/ 405352 w 1739746"/>
              <a:gd name="connsiteY94" fmla="*/ 1941922 h 2413262"/>
              <a:gd name="connsiteX95" fmla="*/ 443060 w 1739746"/>
              <a:gd name="connsiteY95" fmla="*/ 1998482 h 2413262"/>
              <a:gd name="connsiteX96" fmla="*/ 461913 w 1739746"/>
              <a:gd name="connsiteY96" fmla="*/ 2026763 h 2413262"/>
              <a:gd name="connsiteX97" fmla="*/ 490194 w 1739746"/>
              <a:gd name="connsiteY97" fmla="*/ 2045616 h 2413262"/>
              <a:gd name="connsiteX98" fmla="*/ 527901 w 1739746"/>
              <a:gd name="connsiteY98" fmla="*/ 2102177 h 2413262"/>
              <a:gd name="connsiteX99" fmla="*/ 584462 w 1739746"/>
              <a:gd name="connsiteY99" fmla="*/ 2158738 h 2413262"/>
              <a:gd name="connsiteX100" fmla="*/ 612742 w 1739746"/>
              <a:gd name="connsiteY100" fmla="*/ 2187019 h 2413262"/>
              <a:gd name="connsiteX101" fmla="*/ 641023 w 1739746"/>
              <a:gd name="connsiteY101" fmla="*/ 2205872 h 2413262"/>
              <a:gd name="connsiteX102" fmla="*/ 678730 w 1739746"/>
              <a:gd name="connsiteY102" fmla="*/ 2253006 h 2413262"/>
              <a:gd name="connsiteX103" fmla="*/ 725864 w 1739746"/>
              <a:gd name="connsiteY103" fmla="*/ 2290713 h 2413262"/>
              <a:gd name="connsiteX104" fmla="*/ 763571 w 1739746"/>
              <a:gd name="connsiteY104" fmla="*/ 2337847 h 2413262"/>
              <a:gd name="connsiteX105" fmla="*/ 791851 w 1739746"/>
              <a:gd name="connsiteY105" fmla="*/ 2356701 h 2413262"/>
              <a:gd name="connsiteX106" fmla="*/ 820132 w 1739746"/>
              <a:gd name="connsiteY106" fmla="*/ 2384981 h 2413262"/>
              <a:gd name="connsiteX107" fmla="*/ 867266 w 1739746"/>
              <a:gd name="connsiteY107" fmla="*/ 2413262 h 2413262"/>
              <a:gd name="connsiteX0" fmla="*/ 867266 w 1739746"/>
              <a:gd name="connsiteY0" fmla="*/ 2413262 h 2413262"/>
              <a:gd name="connsiteX1" fmla="*/ 867266 w 1739746"/>
              <a:gd name="connsiteY1" fmla="*/ 2413262 h 2413262"/>
              <a:gd name="connsiteX2" fmla="*/ 961534 w 1739746"/>
              <a:gd name="connsiteY2" fmla="*/ 230956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60452 w 1739746"/>
              <a:gd name="connsiteY69" fmla="*/ 385910 h 2413262"/>
              <a:gd name="connsiteX70" fmla="*/ 113121 w 1739746"/>
              <a:gd name="connsiteY70" fmla="*/ 461913 h 2413262"/>
              <a:gd name="connsiteX71" fmla="*/ 94268 w 1739746"/>
              <a:gd name="connsiteY71" fmla="*/ 490194 h 2413262"/>
              <a:gd name="connsiteX72" fmla="*/ 47134 w 1739746"/>
              <a:gd name="connsiteY72" fmla="*/ 556181 h 2413262"/>
              <a:gd name="connsiteX73" fmla="*/ 28280 w 1739746"/>
              <a:gd name="connsiteY73" fmla="*/ 612742 h 2413262"/>
              <a:gd name="connsiteX74" fmla="*/ 0 w 1739746"/>
              <a:gd name="connsiteY74" fmla="*/ 669303 h 2413262"/>
              <a:gd name="connsiteX75" fmla="*/ 9427 w 1739746"/>
              <a:gd name="connsiteY75" fmla="*/ 1093509 h 2413262"/>
              <a:gd name="connsiteX76" fmla="*/ 28280 w 1739746"/>
              <a:gd name="connsiteY76" fmla="*/ 1150070 h 2413262"/>
              <a:gd name="connsiteX77" fmla="*/ 37707 w 1739746"/>
              <a:gd name="connsiteY77" fmla="*/ 1178351 h 2413262"/>
              <a:gd name="connsiteX78" fmla="*/ 65987 w 1739746"/>
              <a:gd name="connsiteY78" fmla="*/ 1300899 h 2413262"/>
              <a:gd name="connsiteX79" fmla="*/ 75414 w 1739746"/>
              <a:gd name="connsiteY79" fmla="*/ 1329179 h 2413262"/>
              <a:gd name="connsiteX80" fmla="*/ 84841 w 1739746"/>
              <a:gd name="connsiteY80" fmla="*/ 1357460 h 2413262"/>
              <a:gd name="connsiteX81" fmla="*/ 103695 w 1739746"/>
              <a:gd name="connsiteY81" fmla="*/ 1385740 h 2413262"/>
              <a:gd name="connsiteX82" fmla="*/ 122548 w 1739746"/>
              <a:gd name="connsiteY82" fmla="*/ 1442301 h 2413262"/>
              <a:gd name="connsiteX83" fmla="*/ 131975 w 1739746"/>
              <a:gd name="connsiteY83" fmla="*/ 1470581 h 2413262"/>
              <a:gd name="connsiteX84" fmla="*/ 150829 w 1739746"/>
              <a:gd name="connsiteY84" fmla="*/ 1498862 h 2413262"/>
              <a:gd name="connsiteX85" fmla="*/ 188536 w 1739746"/>
              <a:gd name="connsiteY85" fmla="*/ 1611984 h 2413262"/>
              <a:gd name="connsiteX86" fmla="*/ 197963 w 1739746"/>
              <a:gd name="connsiteY86" fmla="*/ 1640264 h 2413262"/>
              <a:gd name="connsiteX87" fmla="*/ 216816 w 1739746"/>
              <a:gd name="connsiteY87" fmla="*/ 1668544 h 2413262"/>
              <a:gd name="connsiteX88" fmla="*/ 226243 w 1739746"/>
              <a:gd name="connsiteY88" fmla="*/ 1696825 h 2413262"/>
              <a:gd name="connsiteX89" fmla="*/ 282804 w 1739746"/>
              <a:gd name="connsiteY89" fmla="*/ 1781666 h 2413262"/>
              <a:gd name="connsiteX90" fmla="*/ 320511 w 1739746"/>
              <a:gd name="connsiteY90" fmla="*/ 1838227 h 2413262"/>
              <a:gd name="connsiteX91" fmla="*/ 339365 w 1739746"/>
              <a:gd name="connsiteY91" fmla="*/ 1866507 h 2413262"/>
              <a:gd name="connsiteX92" fmla="*/ 367645 w 1739746"/>
              <a:gd name="connsiteY92" fmla="*/ 1885361 h 2413262"/>
              <a:gd name="connsiteX93" fmla="*/ 405352 w 1739746"/>
              <a:gd name="connsiteY93" fmla="*/ 1941922 h 2413262"/>
              <a:gd name="connsiteX94" fmla="*/ 443060 w 1739746"/>
              <a:gd name="connsiteY94" fmla="*/ 1998482 h 2413262"/>
              <a:gd name="connsiteX95" fmla="*/ 461913 w 1739746"/>
              <a:gd name="connsiteY95" fmla="*/ 2026763 h 2413262"/>
              <a:gd name="connsiteX96" fmla="*/ 490194 w 1739746"/>
              <a:gd name="connsiteY96" fmla="*/ 2045616 h 2413262"/>
              <a:gd name="connsiteX97" fmla="*/ 527901 w 1739746"/>
              <a:gd name="connsiteY97" fmla="*/ 2102177 h 2413262"/>
              <a:gd name="connsiteX98" fmla="*/ 584462 w 1739746"/>
              <a:gd name="connsiteY98" fmla="*/ 2158738 h 2413262"/>
              <a:gd name="connsiteX99" fmla="*/ 612742 w 1739746"/>
              <a:gd name="connsiteY99" fmla="*/ 2187019 h 2413262"/>
              <a:gd name="connsiteX100" fmla="*/ 641023 w 1739746"/>
              <a:gd name="connsiteY100" fmla="*/ 2205872 h 2413262"/>
              <a:gd name="connsiteX101" fmla="*/ 678730 w 1739746"/>
              <a:gd name="connsiteY101" fmla="*/ 2253006 h 2413262"/>
              <a:gd name="connsiteX102" fmla="*/ 725864 w 1739746"/>
              <a:gd name="connsiteY102" fmla="*/ 2290713 h 2413262"/>
              <a:gd name="connsiteX103" fmla="*/ 763571 w 1739746"/>
              <a:gd name="connsiteY103" fmla="*/ 2337847 h 2413262"/>
              <a:gd name="connsiteX104" fmla="*/ 791851 w 1739746"/>
              <a:gd name="connsiteY104" fmla="*/ 2356701 h 2413262"/>
              <a:gd name="connsiteX105" fmla="*/ 820132 w 1739746"/>
              <a:gd name="connsiteY105" fmla="*/ 2384981 h 2413262"/>
              <a:gd name="connsiteX106" fmla="*/ 867266 w 1739746"/>
              <a:gd name="connsiteY10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59497 w 1739746"/>
              <a:gd name="connsiteY6" fmla="*/ 2121031 h 2413262"/>
              <a:gd name="connsiteX7" fmla="*/ 1187777 w 1739746"/>
              <a:gd name="connsiteY7" fmla="*/ 2111604 h 2413262"/>
              <a:gd name="connsiteX8" fmla="*/ 1234911 w 1739746"/>
              <a:gd name="connsiteY8" fmla="*/ 2055043 h 2413262"/>
              <a:gd name="connsiteX9" fmla="*/ 1291472 w 1739746"/>
              <a:gd name="connsiteY9" fmla="*/ 2017336 h 2413262"/>
              <a:gd name="connsiteX10" fmla="*/ 1329179 w 1739746"/>
              <a:gd name="connsiteY10" fmla="*/ 1970202 h 2413262"/>
              <a:gd name="connsiteX11" fmla="*/ 1348033 w 1739746"/>
              <a:gd name="connsiteY11" fmla="*/ 1913641 h 2413262"/>
              <a:gd name="connsiteX12" fmla="*/ 1357460 w 1739746"/>
              <a:gd name="connsiteY12" fmla="*/ 1885361 h 2413262"/>
              <a:gd name="connsiteX13" fmla="*/ 1376313 w 1739746"/>
              <a:gd name="connsiteY13" fmla="*/ 1857080 h 2413262"/>
              <a:gd name="connsiteX14" fmla="*/ 1385740 w 1739746"/>
              <a:gd name="connsiteY14" fmla="*/ 1828800 h 2413262"/>
              <a:gd name="connsiteX15" fmla="*/ 1423447 w 1739746"/>
              <a:gd name="connsiteY15" fmla="*/ 1772239 h 2413262"/>
              <a:gd name="connsiteX16" fmla="*/ 1442301 w 1739746"/>
              <a:gd name="connsiteY16" fmla="*/ 1743959 h 2413262"/>
              <a:gd name="connsiteX17" fmla="*/ 1461154 w 1739746"/>
              <a:gd name="connsiteY17" fmla="*/ 1715678 h 2413262"/>
              <a:gd name="connsiteX18" fmla="*/ 1489435 w 1739746"/>
              <a:gd name="connsiteY18" fmla="*/ 1696825 h 2413262"/>
              <a:gd name="connsiteX19" fmla="*/ 1536569 w 1739746"/>
              <a:gd name="connsiteY19" fmla="*/ 1621410 h 2413262"/>
              <a:gd name="connsiteX20" fmla="*/ 1555423 w 1739746"/>
              <a:gd name="connsiteY20" fmla="*/ 1564849 h 2413262"/>
              <a:gd name="connsiteX21" fmla="*/ 1574276 w 1739746"/>
              <a:gd name="connsiteY21" fmla="*/ 1536569 h 2413262"/>
              <a:gd name="connsiteX22" fmla="*/ 1602557 w 1739746"/>
              <a:gd name="connsiteY22" fmla="*/ 1480008 h 2413262"/>
              <a:gd name="connsiteX23" fmla="*/ 1630837 w 1739746"/>
              <a:gd name="connsiteY23" fmla="*/ 1385740 h 2413262"/>
              <a:gd name="connsiteX24" fmla="*/ 1640264 w 1739746"/>
              <a:gd name="connsiteY24" fmla="*/ 1357460 h 2413262"/>
              <a:gd name="connsiteX25" fmla="*/ 1649691 w 1739746"/>
              <a:gd name="connsiteY25" fmla="*/ 1329179 h 2413262"/>
              <a:gd name="connsiteX26" fmla="*/ 1687398 w 1739746"/>
              <a:gd name="connsiteY26" fmla="*/ 1244338 h 2413262"/>
              <a:gd name="connsiteX27" fmla="*/ 1715678 w 1739746"/>
              <a:gd name="connsiteY27" fmla="*/ 1159497 h 2413262"/>
              <a:gd name="connsiteX28" fmla="*/ 1725105 w 1739746"/>
              <a:gd name="connsiteY28" fmla="*/ 1131216 h 2413262"/>
              <a:gd name="connsiteX29" fmla="*/ 1725105 w 1739746"/>
              <a:gd name="connsiteY29" fmla="*/ 801278 h 2413262"/>
              <a:gd name="connsiteX30" fmla="*/ 1706251 w 1739746"/>
              <a:gd name="connsiteY30" fmla="*/ 744718 h 2413262"/>
              <a:gd name="connsiteX31" fmla="*/ 1696825 w 1739746"/>
              <a:gd name="connsiteY31" fmla="*/ 716437 h 2413262"/>
              <a:gd name="connsiteX32" fmla="*/ 1687398 w 1739746"/>
              <a:gd name="connsiteY32" fmla="*/ 688157 h 2413262"/>
              <a:gd name="connsiteX33" fmla="*/ 1668544 w 1739746"/>
              <a:gd name="connsiteY33" fmla="*/ 659876 h 2413262"/>
              <a:gd name="connsiteX34" fmla="*/ 1649691 w 1739746"/>
              <a:gd name="connsiteY34" fmla="*/ 603315 h 2413262"/>
              <a:gd name="connsiteX35" fmla="*/ 1640264 w 1739746"/>
              <a:gd name="connsiteY35" fmla="*/ 575035 h 2413262"/>
              <a:gd name="connsiteX36" fmla="*/ 1630837 w 1739746"/>
              <a:gd name="connsiteY36" fmla="*/ 546755 h 2413262"/>
              <a:gd name="connsiteX37" fmla="*/ 1611983 w 1739746"/>
              <a:gd name="connsiteY37" fmla="*/ 518474 h 2413262"/>
              <a:gd name="connsiteX38" fmla="*/ 1593130 w 1739746"/>
              <a:gd name="connsiteY38" fmla="*/ 443060 h 2413262"/>
              <a:gd name="connsiteX39" fmla="*/ 1536569 w 1739746"/>
              <a:gd name="connsiteY39" fmla="*/ 358219 h 2413262"/>
              <a:gd name="connsiteX40" fmla="*/ 1517715 w 1739746"/>
              <a:gd name="connsiteY40" fmla="*/ 329938 h 2413262"/>
              <a:gd name="connsiteX41" fmla="*/ 1498862 w 1739746"/>
              <a:gd name="connsiteY41" fmla="*/ 301658 h 2413262"/>
              <a:gd name="connsiteX42" fmla="*/ 1470581 w 1739746"/>
              <a:gd name="connsiteY42" fmla="*/ 292231 h 2413262"/>
              <a:gd name="connsiteX43" fmla="*/ 1423447 w 1739746"/>
              <a:gd name="connsiteY43" fmla="*/ 235670 h 2413262"/>
              <a:gd name="connsiteX44" fmla="*/ 1404594 w 1739746"/>
              <a:gd name="connsiteY44" fmla="*/ 207390 h 2413262"/>
              <a:gd name="connsiteX45" fmla="*/ 1319752 w 1739746"/>
              <a:gd name="connsiteY45" fmla="*/ 150829 h 2413262"/>
              <a:gd name="connsiteX46" fmla="*/ 1291472 w 1739746"/>
              <a:gd name="connsiteY46" fmla="*/ 131975 h 2413262"/>
              <a:gd name="connsiteX47" fmla="*/ 1263192 w 1739746"/>
              <a:gd name="connsiteY47" fmla="*/ 122548 h 2413262"/>
              <a:gd name="connsiteX48" fmla="*/ 1234911 w 1739746"/>
              <a:gd name="connsiteY48" fmla="*/ 103695 h 2413262"/>
              <a:gd name="connsiteX49" fmla="*/ 1178350 w 1739746"/>
              <a:gd name="connsiteY49" fmla="*/ 84841 h 2413262"/>
              <a:gd name="connsiteX50" fmla="*/ 1121790 w 1739746"/>
              <a:gd name="connsiteY50" fmla="*/ 65988 h 2413262"/>
              <a:gd name="connsiteX51" fmla="*/ 1093509 w 1739746"/>
              <a:gd name="connsiteY51" fmla="*/ 56561 h 2413262"/>
              <a:gd name="connsiteX52" fmla="*/ 961534 w 1739746"/>
              <a:gd name="connsiteY52" fmla="*/ 18854 h 2413262"/>
              <a:gd name="connsiteX53" fmla="*/ 933253 w 1739746"/>
              <a:gd name="connsiteY53" fmla="*/ 9427 h 2413262"/>
              <a:gd name="connsiteX54" fmla="*/ 904973 w 1739746"/>
              <a:gd name="connsiteY54" fmla="*/ 0 h 2413262"/>
              <a:gd name="connsiteX55" fmla="*/ 754144 w 1739746"/>
              <a:gd name="connsiteY55" fmla="*/ 18854 h 2413262"/>
              <a:gd name="connsiteX56" fmla="*/ 716437 w 1739746"/>
              <a:gd name="connsiteY56" fmla="*/ 28280 h 2413262"/>
              <a:gd name="connsiteX57" fmla="*/ 659876 w 1739746"/>
              <a:gd name="connsiteY57" fmla="*/ 47134 h 2413262"/>
              <a:gd name="connsiteX58" fmla="*/ 631596 w 1739746"/>
              <a:gd name="connsiteY58" fmla="*/ 65988 h 2413262"/>
              <a:gd name="connsiteX59" fmla="*/ 593888 w 1739746"/>
              <a:gd name="connsiteY59" fmla="*/ 75414 h 2413262"/>
              <a:gd name="connsiteX60" fmla="*/ 509047 w 1739746"/>
              <a:gd name="connsiteY60" fmla="*/ 94268 h 2413262"/>
              <a:gd name="connsiteX61" fmla="*/ 414779 w 1739746"/>
              <a:gd name="connsiteY61" fmla="*/ 141402 h 2413262"/>
              <a:gd name="connsiteX62" fmla="*/ 358218 w 1739746"/>
              <a:gd name="connsiteY62" fmla="*/ 160256 h 2413262"/>
              <a:gd name="connsiteX63" fmla="*/ 339365 w 1739746"/>
              <a:gd name="connsiteY63" fmla="*/ 188536 h 2413262"/>
              <a:gd name="connsiteX64" fmla="*/ 311084 w 1739746"/>
              <a:gd name="connsiteY64" fmla="*/ 197963 h 2413262"/>
              <a:gd name="connsiteX65" fmla="*/ 282804 w 1739746"/>
              <a:gd name="connsiteY65" fmla="*/ 216816 h 2413262"/>
              <a:gd name="connsiteX66" fmla="*/ 235670 w 1739746"/>
              <a:gd name="connsiteY66" fmla="*/ 273377 h 2413262"/>
              <a:gd name="connsiteX67" fmla="*/ 207390 w 1739746"/>
              <a:gd name="connsiteY67" fmla="*/ 292231 h 2413262"/>
              <a:gd name="connsiteX68" fmla="*/ 197963 w 1739746"/>
              <a:gd name="connsiteY68" fmla="*/ 329938 h 2413262"/>
              <a:gd name="connsiteX69" fmla="*/ 160452 w 1739746"/>
              <a:gd name="connsiteY69" fmla="*/ 385910 h 2413262"/>
              <a:gd name="connsiteX70" fmla="*/ 113121 w 1739746"/>
              <a:gd name="connsiteY70" fmla="*/ 461913 h 2413262"/>
              <a:gd name="connsiteX71" fmla="*/ 94268 w 1739746"/>
              <a:gd name="connsiteY71" fmla="*/ 490194 h 2413262"/>
              <a:gd name="connsiteX72" fmla="*/ 47134 w 1739746"/>
              <a:gd name="connsiteY72" fmla="*/ 556181 h 2413262"/>
              <a:gd name="connsiteX73" fmla="*/ 28280 w 1739746"/>
              <a:gd name="connsiteY73" fmla="*/ 612742 h 2413262"/>
              <a:gd name="connsiteX74" fmla="*/ 0 w 1739746"/>
              <a:gd name="connsiteY74" fmla="*/ 669303 h 2413262"/>
              <a:gd name="connsiteX75" fmla="*/ 9427 w 1739746"/>
              <a:gd name="connsiteY75" fmla="*/ 1093509 h 2413262"/>
              <a:gd name="connsiteX76" fmla="*/ 28280 w 1739746"/>
              <a:gd name="connsiteY76" fmla="*/ 1150070 h 2413262"/>
              <a:gd name="connsiteX77" fmla="*/ 37707 w 1739746"/>
              <a:gd name="connsiteY77" fmla="*/ 1178351 h 2413262"/>
              <a:gd name="connsiteX78" fmla="*/ 65987 w 1739746"/>
              <a:gd name="connsiteY78" fmla="*/ 1300899 h 2413262"/>
              <a:gd name="connsiteX79" fmla="*/ 75414 w 1739746"/>
              <a:gd name="connsiteY79" fmla="*/ 1329179 h 2413262"/>
              <a:gd name="connsiteX80" fmla="*/ 84841 w 1739746"/>
              <a:gd name="connsiteY80" fmla="*/ 1357460 h 2413262"/>
              <a:gd name="connsiteX81" fmla="*/ 103695 w 1739746"/>
              <a:gd name="connsiteY81" fmla="*/ 1385740 h 2413262"/>
              <a:gd name="connsiteX82" fmla="*/ 122548 w 1739746"/>
              <a:gd name="connsiteY82" fmla="*/ 1442301 h 2413262"/>
              <a:gd name="connsiteX83" fmla="*/ 131975 w 1739746"/>
              <a:gd name="connsiteY83" fmla="*/ 1470581 h 2413262"/>
              <a:gd name="connsiteX84" fmla="*/ 150829 w 1739746"/>
              <a:gd name="connsiteY84" fmla="*/ 1498862 h 2413262"/>
              <a:gd name="connsiteX85" fmla="*/ 188536 w 1739746"/>
              <a:gd name="connsiteY85" fmla="*/ 1611984 h 2413262"/>
              <a:gd name="connsiteX86" fmla="*/ 197963 w 1739746"/>
              <a:gd name="connsiteY86" fmla="*/ 1640264 h 2413262"/>
              <a:gd name="connsiteX87" fmla="*/ 216816 w 1739746"/>
              <a:gd name="connsiteY87" fmla="*/ 1668544 h 2413262"/>
              <a:gd name="connsiteX88" fmla="*/ 226243 w 1739746"/>
              <a:gd name="connsiteY88" fmla="*/ 1696825 h 2413262"/>
              <a:gd name="connsiteX89" fmla="*/ 282804 w 1739746"/>
              <a:gd name="connsiteY89" fmla="*/ 1781666 h 2413262"/>
              <a:gd name="connsiteX90" fmla="*/ 320511 w 1739746"/>
              <a:gd name="connsiteY90" fmla="*/ 1838227 h 2413262"/>
              <a:gd name="connsiteX91" fmla="*/ 339365 w 1739746"/>
              <a:gd name="connsiteY91" fmla="*/ 1866507 h 2413262"/>
              <a:gd name="connsiteX92" fmla="*/ 367645 w 1739746"/>
              <a:gd name="connsiteY92" fmla="*/ 1885361 h 2413262"/>
              <a:gd name="connsiteX93" fmla="*/ 405352 w 1739746"/>
              <a:gd name="connsiteY93" fmla="*/ 1941922 h 2413262"/>
              <a:gd name="connsiteX94" fmla="*/ 443060 w 1739746"/>
              <a:gd name="connsiteY94" fmla="*/ 1998482 h 2413262"/>
              <a:gd name="connsiteX95" fmla="*/ 461913 w 1739746"/>
              <a:gd name="connsiteY95" fmla="*/ 2026763 h 2413262"/>
              <a:gd name="connsiteX96" fmla="*/ 490194 w 1739746"/>
              <a:gd name="connsiteY96" fmla="*/ 2045616 h 2413262"/>
              <a:gd name="connsiteX97" fmla="*/ 527901 w 1739746"/>
              <a:gd name="connsiteY97" fmla="*/ 2102177 h 2413262"/>
              <a:gd name="connsiteX98" fmla="*/ 584462 w 1739746"/>
              <a:gd name="connsiteY98" fmla="*/ 2158738 h 2413262"/>
              <a:gd name="connsiteX99" fmla="*/ 612742 w 1739746"/>
              <a:gd name="connsiteY99" fmla="*/ 2187019 h 2413262"/>
              <a:gd name="connsiteX100" fmla="*/ 641023 w 1739746"/>
              <a:gd name="connsiteY100" fmla="*/ 2205872 h 2413262"/>
              <a:gd name="connsiteX101" fmla="*/ 678730 w 1739746"/>
              <a:gd name="connsiteY101" fmla="*/ 2253006 h 2413262"/>
              <a:gd name="connsiteX102" fmla="*/ 725864 w 1739746"/>
              <a:gd name="connsiteY102" fmla="*/ 2290713 h 2413262"/>
              <a:gd name="connsiteX103" fmla="*/ 763571 w 1739746"/>
              <a:gd name="connsiteY103" fmla="*/ 2337847 h 2413262"/>
              <a:gd name="connsiteX104" fmla="*/ 791851 w 1739746"/>
              <a:gd name="connsiteY104" fmla="*/ 2356701 h 2413262"/>
              <a:gd name="connsiteX105" fmla="*/ 820132 w 1739746"/>
              <a:gd name="connsiteY105" fmla="*/ 2384981 h 2413262"/>
              <a:gd name="connsiteX106" fmla="*/ 867266 w 1739746"/>
              <a:gd name="connsiteY10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385740 w 1739746"/>
              <a:gd name="connsiteY13" fmla="*/ 1828800 h 2413262"/>
              <a:gd name="connsiteX14" fmla="*/ 1423447 w 1739746"/>
              <a:gd name="connsiteY14" fmla="*/ 1772239 h 2413262"/>
              <a:gd name="connsiteX15" fmla="*/ 1442301 w 1739746"/>
              <a:gd name="connsiteY15" fmla="*/ 1743959 h 2413262"/>
              <a:gd name="connsiteX16" fmla="*/ 1461154 w 1739746"/>
              <a:gd name="connsiteY16" fmla="*/ 1715678 h 2413262"/>
              <a:gd name="connsiteX17" fmla="*/ 1489435 w 1739746"/>
              <a:gd name="connsiteY17" fmla="*/ 1696825 h 2413262"/>
              <a:gd name="connsiteX18" fmla="*/ 1536569 w 1739746"/>
              <a:gd name="connsiteY18" fmla="*/ 1621410 h 2413262"/>
              <a:gd name="connsiteX19" fmla="*/ 1555423 w 1739746"/>
              <a:gd name="connsiteY19" fmla="*/ 1564849 h 2413262"/>
              <a:gd name="connsiteX20" fmla="*/ 1574276 w 1739746"/>
              <a:gd name="connsiteY20" fmla="*/ 1536569 h 2413262"/>
              <a:gd name="connsiteX21" fmla="*/ 1602557 w 1739746"/>
              <a:gd name="connsiteY21" fmla="*/ 1480008 h 2413262"/>
              <a:gd name="connsiteX22" fmla="*/ 1630837 w 1739746"/>
              <a:gd name="connsiteY22" fmla="*/ 1385740 h 2413262"/>
              <a:gd name="connsiteX23" fmla="*/ 1640264 w 1739746"/>
              <a:gd name="connsiteY23" fmla="*/ 1357460 h 2413262"/>
              <a:gd name="connsiteX24" fmla="*/ 1649691 w 1739746"/>
              <a:gd name="connsiteY24" fmla="*/ 1329179 h 2413262"/>
              <a:gd name="connsiteX25" fmla="*/ 1687398 w 1739746"/>
              <a:gd name="connsiteY25" fmla="*/ 1244338 h 2413262"/>
              <a:gd name="connsiteX26" fmla="*/ 1715678 w 1739746"/>
              <a:gd name="connsiteY26" fmla="*/ 1159497 h 2413262"/>
              <a:gd name="connsiteX27" fmla="*/ 1725105 w 1739746"/>
              <a:gd name="connsiteY27" fmla="*/ 1131216 h 2413262"/>
              <a:gd name="connsiteX28" fmla="*/ 1725105 w 1739746"/>
              <a:gd name="connsiteY28" fmla="*/ 801278 h 2413262"/>
              <a:gd name="connsiteX29" fmla="*/ 1706251 w 1739746"/>
              <a:gd name="connsiteY29" fmla="*/ 744718 h 2413262"/>
              <a:gd name="connsiteX30" fmla="*/ 1696825 w 1739746"/>
              <a:gd name="connsiteY30" fmla="*/ 716437 h 2413262"/>
              <a:gd name="connsiteX31" fmla="*/ 1687398 w 1739746"/>
              <a:gd name="connsiteY31" fmla="*/ 688157 h 2413262"/>
              <a:gd name="connsiteX32" fmla="*/ 1668544 w 1739746"/>
              <a:gd name="connsiteY32" fmla="*/ 659876 h 2413262"/>
              <a:gd name="connsiteX33" fmla="*/ 1649691 w 1739746"/>
              <a:gd name="connsiteY33" fmla="*/ 603315 h 2413262"/>
              <a:gd name="connsiteX34" fmla="*/ 1640264 w 1739746"/>
              <a:gd name="connsiteY34" fmla="*/ 575035 h 2413262"/>
              <a:gd name="connsiteX35" fmla="*/ 1630837 w 1739746"/>
              <a:gd name="connsiteY35" fmla="*/ 546755 h 2413262"/>
              <a:gd name="connsiteX36" fmla="*/ 1611983 w 1739746"/>
              <a:gd name="connsiteY36" fmla="*/ 518474 h 2413262"/>
              <a:gd name="connsiteX37" fmla="*/ 1593130 w 1739746"/>
              <a:gd name="connsiteY37" fmla="*/ 443060 h 2413262"/>
              <a:gd name="connsiteX38" fmla="*/ 1536569 w 1739746"/>
              <a:gd name="connsiteY38" fmla="*/ 358219 h 2413262"/>
              <a:gd name="connsiteX39" fmla="*/ 1517715 w 1739746"/>
              <a:gd name="connsiteY39" fmla="*/ 329938 h 2413262"/>
              <a:gd name="connsiteX40" fmla="*/ 1498862 w 1739746"/>
              <a:gd name="connsiteY40" fmla="*/ 301658 h 2413262"/>
              <a:gd name="connsiteX41" fmla="*/ 1470581 w 1739746"/>
              <a:gd name="connsiteY41" fmla="*/ 292231 h 2413262"/>
              <a:gd name="connsiteX42" fmla="*/ 1423447 w 1739746"/>
              <a:gd name="connsiteY42" fmla="*/ 235670 h 2413262"/>
              <a:gd name="connsiteX43" fmla="*/ 1404594 w 1739746"/>
              <a:gd name="connsiteY43" fmla="*/ 207390 h 2413262"/>
              <a:gd name="connsiteX44" fmla="*/ 1319752 w 1739746"/>
              <a:gd name="connsiteY44" fmla="*/ 150829 h 2413262"/>
              <a:gd name="connsiteX45" fmla="*/ 1291472 w 1739746"/>
              <a:gd name="connsiteY45" fmla="*/ 131975 h 2413262"/>
              <a:gd name="connsiteX46" fmla="*/ 1263192 w 1739746"/>
              <a:gd name="connsiteY46" fmla="*/ 122548 h 2413262"/>
              <a:gd name="connsiteX47" fmla="*/ 1234911 w 1739746"/>
              <a:gd name="connsiteY47" fmla="*/ 103695 h 2413262"/>
              <a:gd name="connsiteX48" fmla="*/ 1178350 w 1739746"/>
              <a:gd name="connsiteY48" fmla="*/ 84841 h 2413262"/>
              <a:gd name="connsiteX49" fmla="*/ 1121790 w 1739746"/>
              <a:gd name="connsiteY49" fmla="*/ 65988 h 2413262"/>
              <a:gd name="connsiteX50" fmla="*/ 1093509 w 1739746"/>
              <a:gd name="connsiteY50" fmla="*/ 56561 h 2413262"/>
              <a:gd name="connsiteX51" fmla="*/ 961534 w 1739746"/>
              <a:gd name="connsiteY51" fmla="*/ 18854 h 2413262"/>
              <a:gd name="connsiteX52" fmla="*/ 933253 w 1739746"/>
              <a:gd name="connsiteY52" fmla="*/ 9427 h 2413262"/>
              <a:gd name="connsiteX53" fmla="*/ 904973 w 1739746"/>
              <a:gd name="connsiteY53" fmla="*/ 0 h 2413262"/>
              <a:gd name="connsiteX54" fmla="*/ 754144 w 1739746"/>
              <a:gd name="connsiteY54" fmla="*/ 18854 h 2413262"/>
              <a:gd name="connsiteX55" fmla="*/ 716437 w 1739746"/>
              <a:gd name="connsiteY55" fmla="*/ 28280 h 2413262"/>
              <a:gd name="connsiteX56" fmla="*/ 659876 w 1739746"/>
              <a:gd name="connsiteY56" fmla="*/ 47134 h 2413262"/>
              <a:gd name="connsiteX57" fmla="*/ 631596 w 1739746"/>
              <a:gd name="connsiteY57" fmla="*/ 65988 h 2413262"/>
              <a:gd name="connsiteX58" fmla="*/ 593888 w 1739746"/>
              <a:gd name="connsiteY58" fmla="*/ 75414 h 2413262"/>
              <a:gd name="connsiteX59" fmla="*/ 509047 w 1739746"/>
              <a:gd name="connsiteY59" fmla="*/ 94268 h 2413262"/>
              <a:gd name="connsiteX60" fmla="*/ 414779 w 1739746"/>
              <a:gd name="connsiteY60" fmla="*/ 141402 h 2413262"/>
              <a:gd name="connsiteX61" fmla="*/ 358218 w 1739746"/>
              <a:gd name="connsiteY61" fmla="*/ 160256 h 2413262"/>
              <a:gd name="connsiteX62" fmla="*/ 339365 w 1739746"/>
              <a:gd name="connsiteY62" fmla="*/ 188536 h 2413262"/>
              <a:gd name="connsiteX63" fmla="*/ 311084 w 1739746"/>
              <a:gd name="connsiteY63" fmla="*/ 197963 h 2413262"/>
              <a:gd name="connsiteX64" fmla="*/ 282804 w 1739746"/>
              <a:gd name="connsiteY64" fmla="*/ 216816 h 2413262"/>
              <a:gd name="connsiteX65" fmla="*/ 235670 w 1739746"/>
              <a:gd name="connsiteY65" fmla="*/ 273377 h 2413262"/>
              <a:gd name="connsiteX66" fmla="*/ 207390 w 1739746"/>
              <a:gd name="connsiteY66" fmla="*/ 292231 h 2413262"/>
              <a:gd name="connsiteX67" fmla="*/ 197963 w 1739746"/>
              <a:gd name="connsiteY67" fmla="*/ 329938 h 2413262"/>
              <a:gd name="connsiteX68" fmla="*/ 160452 w 1739746"/>
              <a:gd name="connsiteY68" fmla="*/ 385910 h 2413262"/>
              <a:gd name="connsiteX69" fmla="*/ 113121 w 1739746"/>
              <a:gd name="connsiteY69" fmla="*/ 461913 h 2413262"/>
              <a:gd name="connsiteX70" fmla="*/ 94268 w 1739746"/>
              <a:gd name="connsiteY70" fmla="*/ 490194 h 2413262"/>
              <a:gd name="connsiteX71" fmla="*/ 47134 w 1739746"/>
              <a:gd name="connsiteY71" fmla="*/ 556181 h 2413262"/>
              <a:gd name="connsiteX72" fmla="*/ 28280 w 1739746"/>
              <a:gd name="connsiteY72" fmla="*/ 612742 h 2413262"/>
              <a:gd name="connsiteX73" fmla="*/ 0 w 1739746"/>
              <a:gd name="connsiteY73" fmla="*/ 669303 h 2413262"/>
              <a:gd name="connsiteX74" fmla="*/ 9427 w 1739746"/>
              <a:gd name="connsiteY74" fmla="*/ 1093509 h 2413262"/>
              <a:gd name="connsiteX75" fmla="*/ 28280 w 1739746"/>
              <a:gd name="connsiteY75" fmla="*/ 1150070 h 2413262"/>
              <a:gd name="connsiteX76" fmla="*/ 37707 w 1739746"/>
              <a:gd name="connsiteY76" fmla="*/ 1178351 h 2413262"/>
              <a:gd name="connsiteX77" fmla="*/ 65987 w 1739746"/>
              <a:gd name="connsiteY77" fmla="*/ 1300899 h 2413262"/>
              <a:gd name="connsiteX78" fmla="*/ 75414 w 1739746"/>
              <a:gd name="connsiteY78" fmla="*/ 1329179 h 2413262"/>
              <a:gd name="connsiteX79" fmla="*/ 84841 w 1739746"/>
              <a:gd name="connsiteY79" fmla="*/ 1357460 h 2413262"/>
              <a:gd name="connsiteX80" fmla="*/ 103695 w 1739746"/>
              <a:gd name="connsiteY80" fmla="*/ 1385740 h 2413262"/>
              <a:gd name="connsiteX81" fmla="*/ 122548 w 1739746"/>
              <a:gd name="connsiteY81" fmla="*/ 1442301 h 2413262"/>
              <a:gd name="connsiteX82" fmla="*/ 131975 w 1739746"/>
              <a:gd name="connsiteY82" fmla="*/ 1470581 h 2413262"/>
              <a:gd name="connsiteX83" fmla="*/ 150829 w 1739746"/>
              <a:gd name="connsiteY83" fmla="*/ 1498862 h 2413262"/>
              <a:gd name="connsiteX84" fmla="*/ 188536 w 1739746"/>
              <a:gd name="connsiteY84" fmla="*/ 1611984 h 2413262"/>
              <a:gd name="connsiteX85" fmla="*/ 197963 w 1739746"/>
              <a:gd name="connsiteY85" fmla="*/ 1640264 h 2413262"/>
              <a:gd name="connsiteX86" fmla="*/ 216816 w 1739746"/>
              <a:gd name="connsiteY86" fmla="*/ 1668544 h 2413262"/>
              <a:gd name="connsiteX87" fmla="*/ 226243 w 1739746"/>
              <a:gd name="connsiteY87" fmla="*/ 1696825 h 2413262"/>
              <a:gd name="connsiteX88" fmla="*/ 282804 w 1739746"/>
              <a:gd name="connsiteY88" fmla="*/ 1781666 h 2413262"/>
              <a:gd name="connsiteX89" fmla="*/ 320511 w 1739746"/>
              <a:gd name="connsiteY89" fmla="*/ 1838227 h 2413262"/>
              <a:gd name="connsiteX90" fmla="*/ 339365 w 1739746"/>
              <a:gd name="connsiteY90" fmla="*/ 1866507 h 2413262"/>
              <a:gd name="connsiteX91" fmla="*/ 367645 w 1739746"/>
              <a:gd name="connsiteY91" fmla="*/ 1885361 h 2413262"/>
              <a:gd name="connsiteX92" fmla="*/ 405352 w 1739746"/>
              <a:gd name="connsiteY92" fmla="*/ 1941922 h 2413262"/>
              <a:gd name="connsiteX93" fmla="*/ 443060 w 1739746"/>
              <a:gd name="connsiteY93" fmla="*/ 1998482 h 2413262"/>
              <a:gd name="connsiteX94" fmla="*/ 461913 w 1739746"/>
              <a:gd name="connsiteY94" fmla="*/ 2026763 h 2413262"/>
              <a:gd name="connsiteX95" fmla="*/ 490194 w 1739746"/>
              <a:gd name="connsiteY95" fmla="*/ 2045616 h 2413262"/>
              <a:gd name="connsiteX96" fmla="*/ 527901 w 1739746"/>
              <a:gd name="connsiteY96" fmla="*/ 2102177 h 2413262"/>
              <a:gd name="connsiteX97" fmla="*/ 584462 w 1739746"/>
              <a:gd name="connsiteY97" fmla="*/ 2158738 h 2413262"/>
              <a:gd name="connsiteX98" fmla="*/ 612742 w 1739746"/>
              <a:gd name="connsiteY98" fmla="*/ 2187019 h 2413262"/>
              <a:gd name="connsiteX99" fmla="*/ 641023 w 1739746"/>
              <a:gd name="connsiteY99" fmla="*/ 2205872 h 2413262"/>
              <a:gd name="connsiteX100" fmla="*/ 678730 w 1739746"/>
              <a:gd name="connsiteY100" fmla="*/ 2253006 h 2413262"/>
              <a:gd name="connsiteX101" fmla="*/ 725864 w 1739746"/>
              <a:gd name="connsiteY101" fmla="*/ 2290713 h 2413262"/>
              <a:gd name="connsiteX102" fmla="*/ 763571 w 1739746"/>
              <a:gd name="connsiteY102" fmla="*/ 2337847 h 2413262"/>
              <a:gd name="connsiteX103" fmla="*/ 791851 w 1739746"/>
              <a:gd name="connsiteY103" fmla="*/ 2356701 h 2413262"/>
              <a:gd name="connsiteX104" fmla="*/ 820132 w 1739746"/>
              <a:gd name="connsiteY104" fmla="*/ 2384981 h 2413262"/>
              <a:gd name="connsiteX105" fmla="*/ 867266 w 1739746"/>
              <a:gd name="connsiteY105"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385740 w 1739746"/>
              <a:gd name="connsiteY13" fmla="*/ 1828800 h 2413262"/>
              <a:gd name="connsiteX14" fmla="*/ 1423447 w 1739746"/>
              <a:gd name="connsiteY14" fmla="*/ 1772239 h 2413262"/>
              <a:gd name="connsiteX15" fmla="*/ 1461154 w 1739746"/>
              <a:gd name="connsiteY15" fmla="*/ 1715678 h 2413262"/>
              <a:gd name="connsiteX16" fmla="*/ 1489435 w 1739746"/>
              <a:gd name="connsiteY16" fmla="*/ 1696825 h 2413262"/>
              <a:gd name="connsiteX17" fmla="*/ 1536569 w 1739746"/>
              <a:gd name="connsiteY17" fmla="*/ 1621410 h 2413262"/>
              <a:gd name="connsiteX18" fmla="*/ 1555423 w 1739746"/>
              <a:gd name="connsiteY18" fmla="*/ 1564849 h 2413262"/>
              <a:gd name="connsiteX19" fmla="*/ 1574276 w 1739746"/>
              <a:gd name="connsiteY19" fmla="*/ 1536569 h 2413262"/>
              <a:gd name="connsiteX20" fmla="*/ 1602557 w 1739746"/>
              <a:gd name="connsiteY20" fmla="*/ 1480008 h 2413262"/>
              <a:gd name="connsiteX21" fmla="*/ 1630837 w 1739746"/>
              <a:gd name="connsiteY21" fmla="*/ 1385740 h 2413262"/>
              <a:gd name="connsiteX22" fmla="*/ 1640264 w 1739746"/>
              <a:gd name="connsiteY22" fmla="*/ 1357460 h 2413262"/>
              <a:gd name="connsiteX23" fmla="*/ 1649691 w 1739746"/>
              <a:gd name="connsiteY23" fmla="*/ 1329179 h 2413262"/>
              <a:gd name="connsiteX24" fmla="*/ 1687398 w 1739746"/>
              <a:gd name="connsiteY24" fmla="*/ 1244338 h 2413262"/>
              <a:gd name="connsiteX25" fmla="*/ 1715678 w 1739746"/>
              <a:gd name="connsiteY25" fmla="*/ 1159497 h 2413262"/>
              <a:gd name="connsiteX26" fmla="*/ 1725105 w 1739746"/>
              <a:gd name="connsiteY26" fmla="*/ 1131216 h 2413262"/>
              <a:gd name="connsiteX27" fmla="*/ 1725105 w 1739746"/>
              <a:gd name="connsiteY27" fmla="*/ 801278 h 2413262"/>
              <a:gd name="connsiteX28" fmla="*/ 1706251 w 1739746"/>
              <a:gd name="connsiteY28" fmla="*/ 744718 h 2413262"/>
              <a:gd name="connsiteX29" fmla="*/ 1696825 w 1739746"/>
              <a:gd name="connsiteY29" fmla="*/ 716437 h 2413262"/>
              <a:gd name="connsiteX30" fmla="*/ 1687398 w 1739746"/>
              <a:gd name="connsiteY30" fmla="*/ 688157 h 2413262"/>
              <a:gd name="connsiteX31" fmla="*/ 1668544 w 1739746"/>
              <a:gd name="connsiteY31" fmla="*/ 659876 h 2413262"/>
              <a:gd name="connsiteX32" fmla="*/ 1649691 w 1739746"/>
              <a:gd name="connsiteY32" fmla="*/ 603315 h 2413262"/>
              <a:gd name="connsiteX33" fmla="*/ 1640264 w 1739746"/>
              <a:gd name="connsiteY33" fmla="*/ 575035 h 2413262"/>
              <a:gd name="connsiteX34" fmla="*/ 1630837 w 1739746"/>
              <a:gd name="connsiteY34" fmla="*/ 546755 h 2413262"/>
              <a:gd name="connsiteX35" fmla="*/ 1611983 w 1739746"/>
              <a:gd name="connsiteY35" fmla="*/ 518474 h 2413262"/>
              <a:gd name="connsiteX36" fmla="*/ 1593130 w 1739746"/>
              <a:gd name="connsiteY36" fmla="*/ 443060 h 2413262"/>
              <a:gd name="connsiteX37" fmla="*/ 1536569 w 1739746"/>
              <a:gd name="connsiteY37" fmla="*/ 358219 h 2413262"/>
              <a:gd name="connsiteX38" fmla="*/ 1517715 w 1739746"/>
              <a:gd name="connsiteY38" fmla="*/ 329938 h 2413262"/>
              <a:gd name="connsiteX39" fmla="*/ 1498862 w 1739746"/>
              <a:gd name="connsiteY39" fmla="*/ 301658 h 2413262"/>
              <a:gd name="connsiteX40" fmla="*/ 1470581 w 1739746"/>
              <a:gd name="connsiteY40" fmla="*/ 292231 h 2413262"/>
              <a:gd name="connsiteX41" fmla="*/ 1423447 w 1739746"/>
              <a:gd name="connsiteY41" fmla="*/ 235670 h 2413262"/>
              <a:gd name="connsiteX42" fmla="*/ 1404594 w 1739746"/>
              <a:gd name="connsiteY42" fmla="*/ 207390 h 2413262"/>
              <a:gd name="connsiteX43" fmla="*/ 1319752 w 1739746"/>
              <a:gd name="connsiteY43" fmla="*/ 150829 h 2413262"/>
              <a:gd name="connsiteX44" fmla="*/ 1291472 w 1739746"/>
              <a:gd name="connsiteY44" fmla="*/ 131975 h 2413262"/>
              <a:gd name="connsiteX45" fmla="*/ 1263192 w 1739746"/>
              <a:gd name="connsiteY45" fmla="*/ 122548 h 2413262"/>
              <a:gd name="connsiteX46" fmla="*/ 1234911 w 1739746"/>
              <a:gd name="connsiteY46" fmla="*/ 103695 h 2413262"/>
              <a:gd name="connsiteX47" fmla="*/ 1178350 w 1739746"/>
              <a:gd name="connsiteY47" fmla="*/ 84841 h 2413262"/>
              <a:gd name="connsiteX48" fmla="*/ 1121790 w 1739746"/>
              <a:gd name="connsiteY48" fmla="*/ 65988 h 2413262"/>
              <a:gd name="connsiteX49" fmla="*/ 1093509 w 1739746"/>
              <a:gd name="connsiteY49" fmla="*/ 56561 h 2413262"/>
              <a:gd name="connsiteX50" fmla="*/ 961534 w 1739746"/>
              <a:gd name="connsiteY50" fmla="*/ 18854 h 2413262"/>
              <a:gd name="connsiteX51" fmla="*/ 933253 w 1739746"/>
              <a:gd name="connsiteY51" fmla="*/ 9427 h 2413262"/>
              <a:gd name="connsiteX52" fmla="*/ 904973 w 1739746"/>
              <a:gd name="connsiteY52" fmla="*/ 0 h 2413262"/>
              <a:gd name="connsiteX53" fmla="*/ 754144 w 1739746"/>
              <a:gd name="connsiteY53" fmla="*/ 18854 h 2413262"/>
              <a:gd name="connsiteX54" fmla="*/ 716437 w 1739746"/>
              <a:gd name="connsiteY54" fmla="*/ 28280 h 2413262"/>
              <a:gd name="connsiteX55" fmla="*/ 659876 w 1739746"/>
              <a:gd name="connsiteY55" fmla="*/ 47134 h 2413262"/>
              <a:gd name="connsiteX56" fmla="*/ 631596 w 1739746"/>
              <a:gd name="connsiteY56" fmla="*/ 65988 h 2413262"/>
              <a:gd name="connsiteX57" fmla="*/ 593888 w 1739746"/>
              <a:gd name="connsiteY57" fmla="*/ 75414 h 2413262"/>
              <a:gd name="connsiteX58" fmla="*/ 509047 w 1739746"/>
              <a:gd name="connsiteY58" fmla="*/ 94268 h 2413262"/>
              <a:gd name="connsiteX59" fmla="*/ 414779 w 1739746"/>
              <a:gd name="connsiteY59" fmla="*/ 141402 h 2413262"/>
              <a:gd name="connsiteX60" fmla="*/ 358218 w 1739746"/>
              <a:gd name="connsiteY60" fmla="*/ 160256 h 2413262"/>
              <a:gd name="connsiteX61" fmla="*/ 339365 w 1739746"/>
              <a:gd name="connsiteY61" fmla="*/ 188536 h 2413262"/>
              <a:gd name="connsiteX62" fmla="*/ 311084 w 1739746"/>
              <a:gd name="connsiteY62" fmla="*/ 197963 h 2413262"/>
              <a:gd name="connsiteX63" fmla="*/ 282804 w 1739746"/>
              <a:gd name="connsiteY63" fmla="*/ 216816 h 2413262"/>
              <a:gd name="connsiteX64" fmla="*/ 235670 w 1739746"/>
              <a:gd name="connsiteY64" fmla="*/ 273377 h 2413262"/>
              <a:gd name="connsiteX65" fmla="*/ 207390 w 1739746"/>
              <a:gd name="connsiteY65" fmla="*/ 292231 h 2413262"/>
              <a:gd name="connsiteX66" fmla="*/ 197963 w 1739746"/>
              <a:gd name="connsiteY66" fmla="*/ 329938 h 2413262"/>
              <a:gd name="connsiteX67" fmla="*/ 160452 w 1739746"/>
              <a:gd name="connsiteY67" fmla="*/ 385910 h 2413262"/>
              <a:gd name="connsiteX68" fmla="*/ 113121 w 1739746"/>
              <a:gd name="connsiteY68" fmla="*/ 461913 h 2413262"/>
              <a:gd name="connsiteX69" fmla="*/ 94268 w 1739746"/>
              <a:gd name="connsiteY69" fmla="*/ 490194 h 2413262"/>
              <a:gd name="connsiteX70" fmla="*/ 47134 w 1739746"/>
              <a:gd name="connsiteY70" fmla="*/ 556181 h 2413262"/>
              <a:gd name="connsiteX71" fmla="*/ 28280 w 1739746"/>
              <a:gd name="connsiteY71" fmla="*/ 612742 h 2413262"/>
              <a:gd name="connsiteX72" fmla="*/ 0 w 1739746"/>
              <a:gd name="connsiteY72" fmla="*/ 669303 h 2413262"/>
              <a:gd name="connsiteX73" fmla="*/ 9427 w 1739746"/>
              <a:gd name="connsiteY73" fmla="*/ 1093509 h 2413262"/>
              <a:gd name="connsiteX74" fmla="*/ 28280 w 1739746"/>
              <a:gd name="connsiteY74" fmla="*/ 1150070 h 2413262"/>
              <a:gd name="connsiteX75" fmla="*/ 37707 w 1739746"/>
              <a:gd name="connsiteY75" fmla="*/ 1178351 h 2413262"/>
              <a:gd name="connsiteX76" fmla="*/ 65987 w 1739746"/>
              <a:gd name="connsiteY76" fmla="*/ 1300899 h 2413262"/>
              <a:gd name="connsiteX77" fmla="*/ 75414 w 1739746"/>
              <a:gd name="connsiteY77" fmla="*/ 1329179 h 2413262"/>
              <a:gd name="connsiteX78" fmla="*/ 84841 w 1739746"/>
              <a:gd name="connsiteY78" fmla="*/ 1357460 h 2413262"/>
              <a:gd name="connsiteX79" fmla="*/ 103695 w 1739746"/>
              <a:gd name="connsiteY79" fmla="*/ 1385740 h 2413262"/>
              <a:gd name="connsiteX80" fmla="*/ 122548 w 1739746"/>
              <a:gd name="connsiteY80" fmla="*/ 1442301 h 2413262"/>
              <a:gd name="connsiteX81" fmla="*/ 131975 w 1739746"/>
              <a:gd name="connsiteY81" fmla="*/ 1470581 h 2413262"/>
              <a:gd name="connsiteX82" fmla="*/ 150829 w 1739746"/>
              <a:gd name="connsiteY82" fmla="*/ 1498862 h 2413262"/>
              <a:gd name="connsiteX83" fmla="*/ 188536 w 1739746"/>
              <a:gd name="connsiteY83" fmla="*/ 1611984 h 2413262"/>
              <a:gd name="connsiteX84" fmla="*/ 197963 w 1739746"/>
              <a:gd name="connsiteY84" fmla="*/ 1640264 h 2413262"/>
              <a:gd name="connsiteX85" fmla="*/ 216816 w 1739746"/>
              <a:gd name="connsiteY85" fmla="*/ 1668544 h 2413262"/>
              <a:gd name="connsiteX86" fmla="*/ 226243 w 1739746"/>
              <a:gd name="connsiteY86" fmla="*/ 1696825 h 2413262"/>
              <a:gd name="connsiteX87" fmla="*/ 282804 w 1739746"/>
              <a:gd name="connsiteY87" fmla="*/ 1781666 h 2413262"/>
              <a:gd name="connsiteX88" fmla="*/ 320511 w 1739746"/>
              <a:gd name="connsiteY88" fmla="*/ 1838227 h 2413262"/>
              <a:gd name="connsiteX89" fmla="*/ 339365 w 1739746"/>
              <a:gd name="connsiteY89" fmla="*/ 1866507 h 2413262"/>
              <a:gd name="connsiteX90" fmla="*/ 367645 w 1739746"/>
              <a:gd name="connsiteY90" fmla="*/ 1885361 h 2413262"/>
              <a:gd name="connsiteX91" fmla="*/ 405352 w 1739746"/>
              <a:gd name="connsiteY91" fmla="*/ 1941922 h 2413262"/>
              <a:gd name="connsiteX92" fmla="*/ 443060 w 1739746"/>
              <a:gd name="connsiteY92" fmla="*/ 1998482 h 2413262"/>
              <a:gd name="connsiteX93" fmla="*/ 461913 w 1739746"/>
              <a:gd name="connsiteY93" fmla="*/ 2026763 h 2413262"/>
              <a:gd name="connsiteX94" fmla="*/ 490194 w 1739746"/>
              <a:gd name="connsiteY94" fmla="*/ 2045616 h 2413262"/>
              <a:gd name="connsiteX95" fmla="*/ 527901 w 1739746"/>
              <a:gd name="connsiteY95" fmla="*/ 2102177 h 2413262"/>
              <a:gd name="connsiteX96" fmla="*/ 584462 w 1739746"/>
              <a:gd name="connsiteY96" fmla="*/ 2158738 h 2413262"/>
              <a:gd name="connsiteX97" fmla="*/ 612742 w 1739746"/>
              <a:gd name="connsiteY97" fmla="*/ 2187019 h 2413262"/>
              <a:gd name="connsiteX98" fmla="*/ 641023 w 1739746"/>
              <a:gd name="connsiteY98" fmla="*/ 2205872 h 2413262"/>
              <a:gd name="connsiteX99" fmla="*/ 678730 w 1739746"/>
              <a:gd name="connsiteY99" fmla="*/ 2253006 h 2413262"/>
              <a:gd name="connsiteX100" fmla="*/ 725864 w 1739746"/>
              <a:gd name="connsiteY100" fmla="*/ 2290713 h 2413262"/>
              <a:gd name="connsiteX101" fmla="*/ 763571 w 1739746"/>
              <a:gd name="connsiteY101" fmla="*/ 2337847 h 2413262"/>
              <a:gd name="connsiteX102" fmla="*/ 791851 w 1739746"/>
              <a:gd name="connsiteY102" fmla="*/ 2356701 h 2413262"/>
              <a:gd name="connsiteX103" fmla="*/ 820132 w 1739746"/>
              <a:gd name="connsiteY103" fmla="*/ 2384981 h 2413262"/>
              <a:gd name="connsiteX104" fmla="*/ 867266 w 1739746"/>
              <a:gd name="connsiteY104"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385740 w 1739746"/>
              <a:gd name="connsiteY13" fmla="*/ 1828800 h 2413262"/>
              <a:gd name="connsiteX14" fmla="*/ 1461154 w 1739746"/>
              <a:gd name="connsiteY14" fmla="*/ 1715678 h 2413262"/>
              <a:gd name="connsiteX15" fmla="*/ 1489435 w 1739746"/>
              <a:gd name="connsiteY15" fmla="*/ 1696825 h 2413262"/>
              <a:gd name="connsiteX16" fmla="*/ 1536569 w 1739746"/>
              <a:gd name="connsiteY16" fmla="*/ 1621410 h 2413262"/>
              <a:gd name="connsiteX17" fmla="*/ 1555423 w 1739746"/>
              <a:gd name="connsiteY17" fmla="*/ 1564849 h 2413262"/>
              <a:gd name="connsiteX18" fmla="*/ 1574276 w 1739746"/>
              <a:gd name="connsiteY18" fmla="*/ 1536569 h 2413262"/>
              <a:gd name="connsiteX19" fmla="*/ 1602557 w 1739746"/>
              <a:gd name="connsiteY19" fmla="*/ 1480008 h 2413262"/>
              <a:gd name="connsiteX20" fmla="*/ 1630837 w 1739746"/>
              <a:gd name="connsiteY20" fmla="*/ 1385740 h 2413262"/>
              <a:gd name="connsiteX21" fmla="*/ 1640264 w 1739746"/>
              <a:gd name="connsiteY21" fmla="*/ 1357460 h 2413262"/>
              <a:gd name="connsiteX22" fmla="*/ 1649691 w 1739746"/>
              <a:gd name="connsiteY22" fmla="*/ 1329179 h 2413262"/>
              <a:gd name="connsiteX23" fmla="*/ 1687398 w 1739746"/>
              <a:gd name="connsiteY23" fmla="*/ 1244338 h 2413262"/>
              <a:gd name="connsiteX24" fmla="*/ 1715678 w 1739746"/>
              <a:gd name="connsiteY24" fmla="*/ 1159497 h 2413262"/>
              <a:gd name="connsiteX25" fmla="*/ 1725105 w 1739746"/>
              <a:gd name="connsiteY25" fmla="*/ 1131216 h 2413262"/>
              <a:gd name="connsiteX26" fmla="*/ 1725105 w 1739746"/>
              <a:gd name="connsiteY26" fmla="*/ 801278 h 2413262"/>
              <a:gd name="connsiteX27" fmla="*/ 1706251 w 1739746"/>
              <a:gd name="connsiteY27" fmla="*/ 744718 h 2413262"/>
              <a:gd name="connsiteX28" fmla="*/ 1696825 w 1739746"/>
              <a:gd name="connsiteY28" fmla="*/ 716437 h 2413262"/>
              <a:gd name="connsiteX29" fmla="*/ 1687398 w 1739746"/>
              <a:gd name="connsiteY29" fmla="*/ 688157 h 2413262"/>
              <a:gd name="connsiteX30" fmla="*/ 1668544 w 1739746"/>
              <a:gd name="connsiteY30" fmla="*/ 659876 h 2413262"/>
              <a:gd name="connsiteX31" fmla="*/ 1649691 w 1739746"/>
              <a:gd name="connsiteY31" fmla="*/ 603315 h 2413262"/>
              <a:gd name="connsiteX32" fmla="*/ 1640264 w 1739746"/>
              <a:gd name="connsiteY32" fmla="*/ 575035 h 2413262"/>
              <a:gd name="connsiteX33" fmla="*/ 1630837 w 1739746"/>
              <a:gd name="connsiteY33" fmla="*/ 546755 h 2413262"/>
              <a:gd name="connsiteX34" fmla="*/ 1611983 w 1739746"/>
              <a:gd name="connsiteY34" fmla="*/ 518474 h 2413262"/>
              <a:gd name="connsiteX35" fmla="*/ 1593130 w 1739746"/>
              <a:gd name="connsiteY35" fmla="*/ 443060 h 2413262"/>
              <a:gd name="connsiteX36" fmla="*/ 1536569 w 1739746"/>
              <a:gd name="connsiteY36" fmla="*/ 358219 h 2413262"/>
              <a:gd name="connsiteX37" fmla="*/ 1517715 w 1739746"/>
              <a:gd name="connsiteY37" fmla="*/ 329938 h 2413262"/>
              <a:gd name="connsiteX38" fmla="*/ 1498862 w 1739746"/>
              <a:gd name="connsiteY38" fmla="*/ 301658 h 2413262"/>
              <a:gd name="connsiteX39" fmla="*/ 1470581 w 1739746"/>
              <a:gd name="connsiteY39" fmla="*/ 292231 h 2413262"/>
              <a:gd name="connsiteX40" fmla="*/ 1423447 w 1739746"/>
              <a:gd name="connsiteY40" fmla="*/ 235670 h 2413262"/>
              <a:gd name="connsiteX41" fmla="*/ 1404594 w 1739746"/>
              <a:gd name="connsiteY41" fmla="*/ 207390 h 2413262"/>
              <a:gd name="connsiteX42" fmla="*/ 1319752 w 1739746"/>
              <a:gd name="connsiteY42" fmla="*/ 150829 h 2413262"/>
              <a:gd name="connsiteX43" fmla="*/ 1291472 w 1739746"/>
              <a:gd name="connsiteY43" fmla="*/ 131975 h 2413262"/>
              <a:gd name="connsiteX44" fmla="*/ 1263192 w 1739746"/>
              <a:gd name="connsiteY44" fmla="*/ 122548 h 2413262"/>
              <a:gd name="connsiteX45" fmla="*/ 1234911 w 1739746"/>
              <a:gd name="connsiteY45" fmla="*/ 103695 h 2413262"/>
              <a:gd name="connsiteX46" fmla="*/ 1178350 w 1739746"/>
              <a:gd name="connsiteY46" fmla="*/ 84841 h 2413262"/>
              <a:gd name="connsiteX47" fmla="*/ 1121790 w 1739746"/>
              <a:gd name="connsiteY47" fmla="*/ 65988 h 2413262"/>
              <a:gd name="connsiteX48" fmla="*/ 1093509 w 1739746"/>
              <a:gd name="connsiteY48" fmla="*/ 56561 h 2413262"/>
              <a:gd name="connsiteX49" fmla="*/ 961534 w 1739746"/>
              <a:gd name="connsiteY49" fmla="*/ 18854 h 2413262"/>
              <a:gd name="connsiteX50" fmla="*/ 933253 w 1739746"/>
              <a:gd name="connsiteY50" fmla="*/ 9427 h 2413262"/>
              <a:gd name="connsiteX51" fmla="*/ 904973 w 1739746"/>
              <a:gd name="connsiteY51" fmla="*/ 0 h 2413262"/>
              <a:gd name="connsiteX52" fmla="*/ 754144 w 1739746"/>
              <a:gd name="connsiteY52" fmla="*/ 18854 h 2413262"/>
              <a:gd name="connsiteX53" fmla="*/ 716437 w 1739746"/>
              <a:gd name="connsiteY53" fmla="*/ 28280 h 2413262"/>
              <a:gd name="connsiteX54" fmla="*/ 659876 w 1739746"/>
              <a:gd name="connsiteY54" fmla="*/ 47134 h 2413262"/>
              <a:gd name="connsiteX55" fmla="*/ 631596 w 1739746"/>
              <a:gd name="connsiteY55" fmla="*/ 65988 h 2413262"/>
              <a:gd name="connsiteX56" fmla="*/ 593888 w 1739746"/>
              <a:gd name="connsiteY56" fmla="*/ 75414 h 2413262"/>
              <a:gd name="connsiteX57" fmla="*/ 509047 w 1739746"/>
              <a:gd name="connsiteY57" fmla="*/ 94268 h 2413262"/>
              <a:gd name="connsiteX58" fmla="*/ 414779 w 1739746"/>
              <a:gd name="connsiteY58" fmla="*/ 141402 h 2413262"/>
              <a:gd name="connsiteX59" fmla="*/ 358218 w 1739746"/>
              <a:gd name="connsiteY59" fmla="*/ 160256 h 2413262"/>
              <a:gd name="connsiteX60" fmla="*/ 339365 w 1739746"/>
              <a:gd name="connsiteY60" fmla="*/ 188536 h 2413262"/>
              <a:gd name="connsiteX61" fmla="*/ 311084 w 1739746"/>
              <a:gd name="connsiteY61" fmla="*/ 197963 h 2413262"/>
              <a:gd name="connsiteX62" fmla="*/ 282804 w 1739746"/>
              <a:gd name="connsiteY62" fmla="*/ 216816 h 2413262"/>
              <a:gd name="connsiteX63" fmla="*/ 235670 w 1739746"/>
              <a:gd name="connsiteY63" fmla="*/ 273377 h 2413262"/>
              <a:gd name="connsiteX64" fmla="*/ 207390 w 1739746"/>
              <a:gd name="connsiteY64" fmla="*/ 292231 h 2413262"/>
              <a:gd name="connsiteX65" fmla="*/ 197963 w 1739746"/>
              <a:gd name="connsiteY65" fmla="*/ 329938 h 2413262"/>
              <a:gd name="connsiteX66" fmla="*/ 160452 w 1739746"/>
              <a:gd name="connsiteY66" fmla="*/ 385910 h 2413262"/>
              <a:gd name="connsiteX67" fmla="*/ 113121 w 1739746"/>
              <a:gd name="connsiteY67" fmla="*/ 461913 h 2413262"/>
              <a:gd name="connsiteX68" fmla="*/ 94268 w 1739746"/>
              <a:gd name="connsiteY68" fmla="*/ 490194 h 2413262"/>
              <a:gd name="connsiteX69" fmla="*/ 47134 w 1739746"/>
              <a:gd name="connsiteY69" fmla="*/ 556181 h 2413262"/>
              <a:gd name="connsiteX70" fmla="*/ 28280 w 1739746"/>
              <a:gd name="connsiteY70" fmla="*/ 612742 h 2413262"/>
              <a:gd name="connsiteX71" fmla="*/ 0 w 1739746"/>
              <a:gd name="connsiteY71" fmla="*/ 669303 h 2413262"/>
              <a:gd name="connsiteX72" fmla="*/ 9427 w 1739746"/>
              <a:gd name="connsiteY72" fmla="*/ 1093509 h 2413262"/>
              <a:gd name="connsiteX73" fmla="*/ 28280 w 1739746"/>
              <a:gd name="connsiteY73" fmla="*/ 1150070 h 2413262"/>
              <a:gd name="connsiteX74" fmla="*/ 37707 w 1739746"/>
              <a:gd name="connsiteY74" fmla="*/ 1178351 h 2413262"/>
              <a:gd name="connsiteX75" fmla="*/ 65987 w 1739746"/>
              <a:gd name="connsiteY75" fmla="*/ 1300899 h 2413262"/>
              <a:gd name="connsiteX76" fmla="*/ 75414 w 1739746"/>
              <a:gd name="connsiteY76" fmla="*/ 1329179 h 2413262"/>
              <a:gd name="connsiteX77" fmla="*/ 84841 w 1739746"/>
              <a:gd name="connsiteY77" fmla="*/ 1357460 h 2413262"/>
              <a:gd name="connsiteX78" fmla="*/ 103695 w 1739746"/>
              <a:gd name="connsiteY78" fmla="*/ 1385740 h 2413262"/>
              <a:gd name="connsiteX79" fmla="*/ 122548 w 1739746"/>
              <a:gd name="connsiteY79" fmla="*/ 1442301 h 2413262"/>
              <a:gd name="connsiteX80" fmla="*/ 131975 w 1739746"/>
              <a:gd name="connsiteY80" fmla="*/ 1470581 h 2413262"/>
              <a:gd name="connsiteX81" fmla="*/ 150829 w 1739746"/>
              <a:gd name="connsiteY81" fmla="*/ 1498862 h 2413262"/>
              <a:gd name="connsiteX82" fmla="*/ 188536 w 1739746"/>
              <a:gd name="connsiteY82" fmla="*/ 1611984 h 2413262"/>
              <a:gd name="connsiteX83" fmla="*/ 197963 w 1739746"/>
              <a:gd name="connsiteY83" fmla="*/ 1640264 h 2413262"/>
              <a:gd name="connsiteX84" fmla="*/ 216816 w 1739746"/>
              <a:gd name="connsiteY84" fmla="*/ 1668544 h 2413262"/>
              <a:gd name="connsiteX85" fmla="*/ 226243 w 1739746"/>
              <a:gd name="connsiteY85" fmla="*/ 1696825 h 2413262"/>
              <a:gd name="connsiteX86" fmla="*/ 282804 w 1739746"/>
              <a:gd name="connsiteY86" fmla="*/ 1781666 h 2413262"/>
              <a:gd name="connsiteX87" fmla="*/ 320511 w 1739746"/>
              <a:gd name="connsiteY87" fmla="*/ 1838227 h 2413262"/>
              <a:gd name="connsiteX88" fmla="*/ 339365 w 1739746"/>
              <a:gd name="connsiteY88" fmla="*/ 1866507 h 2413262"/>
              <a:gd name="connsiteX89" fmla="*/ 367645 w 1739746"/>
              <a:gd name="connsiteY89" fmla="*/ 1885361 h 2413262"/>
              <a:gd name="connsiteX90" fmla="*/ 405352 w 1739746"/>
              <a:gd name="connsiteY90" fmla="*/ 1941922 h 2413262"/>
              <a:gd name="connsiteX91" fmla="*/ 443060 w 1739746"/>
              <a:gd name="connsiteY91" fmla="*/ 1998482 h 2413262"/>
              <a:gd name="connsiteX92" fmla="*/ 461913 w 1739746"/>
              <a:gd name="connsiteY92" fmla="*/ 2026763 h 2413262"/>
              <a:gd name="connsiteX93" fmla="*/ 490194 w 1739746"/>
              <a:gd name="connsiteY93" fmla="*/ 2045616 h 2413262"/>
              <a:gd name="connsiteX94" fmla="*/ 527901 w 1739746"/>
              <a:gd name="connsiteY94" fmla="*/ 2102177 h 2413262"/>
              <a:gd name="connsiteX95" fmla="*/ 584462 w 1739746"/>
              <a:gd name="connsiteY95" fmla="*/ 2158738 h 2413262"/>
              <a:gd name="connsiteX96" fmla="*/ 612742 w 1739746"/>
              <a:gd name="connsiteY96" fmla="*/ 2187019 h 2413262"/>
              <a:gd name="connsiteX97" fmla="*/ 641023 w 1739746"/>
              <a:gd name="connsiteY97" fmla="*/ 2205872 h 2413262"/>
              <a:gd name="connsiteX98" fmla="*/ 678730 w 1739746"/>
              <a:gd name="connsiteY98" fmla="*/ 2253006 h 2413262"/>
              <a:gd name="connsiteX99" fmla="*/ 725864 w 1739746"/>
              <a:gd name="connsiteY99" fmla="*/ 2290713 h 2413262"/>
              <a:gd name="connsiteX100" fmla="*/ 763571 w 1739746"/>
              <a:gd name="connsiteY100" fmla="*/ 2337847 h 2413262"/>
              <a:gd name="connsiteX101" fmla="*/ 791851 w 1739746"/>
              <a:gd name="connsiteY101" fmla="*/ 2356701 h 2413262"/>
              <a:gd name="connsiteX102" fmla="*/ 820132 w 1739746"/>
              <a:gd name="connsiteY102" fmla="*/ 2384981 h 2413262"/>
              <a:gd name="connsiteX103" fmla="*/ 867266 w 1739746"/>
              <a:gd name="connsiteY10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376313 w 1739746"/>
              <a:gd name="connsiteY12" fmla="*/ 1857080 h 2413262"/>
              <a:gd name="connsiteX13" fmla="*/ 1435270 w 1739746"/>
              <a:gd name="connsiteY13" fmla="*/ 1798320 h 2413262"/>
              <a:gd name="connsiteX14" fmla="*/ 1461154 w 1739746"/>
              <a:gd name="connsiteY14" fmla="*/ 1715678 h 2413262"/>
              <a:gd name="connsiteX15" fmla="*/ 1489435 w 1739746"/>
              <a:gd name="connsiteY15" fmla="*/ 1696825 h 2413262"/>
              <a:gd name="connsiteX16" fmla="*/ 1536569 w 1739746"/>
              <a:gd name="connsiteY16" fmla="*/ 1621410 h 2413262"/>
              <a:gd name="connsiteX17" fmla="*/ 1555423 w 1739746"/>
              <a:gd name="connsiteY17" fmla="*/ 1564849 h 2413262"/>
              <a:gd name="connsiteX18" fmla="*/ 1574276 w 1739746"/>
              <a:gd name="connsiteY18" fmla="*/ 1536569 h 2413262"/>
              <a:gd name="connsiteX19" fmla="*/ 1602557 w 1739746"/>
              <a:gd name="connsiteY19" fmla="*/ 1480008 h 2413262"/>
              <a:gd name="connsiteX20" fmla="*/ 1630837 w 1739746"/>
              <a:gd name="connsiteY20" fmla="*/ 1385740 h 2413262"/>
              <a:gd name="connsiteX21" fmla="*/ 1640264 w 1739746"/>
              <a:gd name="connsiteY21" fmla="*/ 1357460 h 2413262"/>
              <a:gd name="connsiteX22" fmla="*/ 1649691 w 1739746"/>
              <a:gd name="connsiteY22" fmla="*/ 1329179 h 2413262"/>
              <a:gd name="connsiteX23" fmla="*/ 1687398 w 1739746"/>
              <a:gd name="connsiteY23" fmla="*/ 1244338 h 2413262"/>
              <a:gd name="connsiteX24" fmla="*/ 1715678 w 1739746"/>
              <a:gd name="connsiteY24" fmla="*/ 1159497 h 2413262"/>
              <a:gd name="connsiteX25" fmla="*/ 1725105 w 1739746"/>
              <a:gd name="connsiteY25" fmla="*/ 1131216 h 2413262"/>
              <a:gd name="connsiteX26" fmla="*/ 1725105 w 1739746"/>
              <a:gd name="connsiteY26" fmla="*/ 801278 h 2413262"/>
              <a:gd name="connsiteX27" fmla="*/ 1706251 w 1739746"/>
              <a:gd name="connsiteY27" fmla="*/ 744718 h 2413262"/>
              <a:gd name="connsiteX28" fmla="*/ 1696825 w 1739746"/>
              <a:gd name="connsiteY28" fmla="*/ 716437 h 2413262"/>
              <a:gd name="connsiteX29" fmla="*/ 1687398 w 1739746"/>
              <a:gd name="connsiteY29" fmla="*/ 688157 h 2413262"/>
              <a:gd name="connsiteX30" fmla="*/ 1668544 w 1739746"/>
              <a:gd name="connsiteY30" fmla="*/ 659876 h 2413262"/>
              <a:gd name="connsiteX31" fmla="*/ 1649691 w 1739746"/>
              <a:gd name="connsiteY31" fmla="*/ 603315 h 2413262"/>
              <a:gd name="connsiteX32" fmla="*/ 1640264 w 1739746"/>
              <a:gd name="connsiteY32" fmla="*/ 575035 h 2413262"/>
              <a:gd name="connsiteX33" fmla="*/ 1630837 w 1739746"/>
              <a:gd name="connsiteY33" fmla="*/ 546755 h 2413262"/>
              <a:gd name="connsiteX34" fmla="*/ 1611983 w 1739746"/>
              <a:gd name="connsiteY34" fmla="*/ 518474 h 2413262"/>
              <a:gd name="connsiteX35" fmla="*/ 1593130 w 1739746"/>
              <a:gd name="connsiteY35" fmla="*/ 443060 h 2413262"/>
              <a:gd name="connsiteX36" fmla="*/ 1536569 w 1739746"/>
              <a:gd name="connsiteY36" fmla="*/ 358219 h 2413262"/>
              <a:gd name="connsiteX37" fmla="*/ 1517715 w 1739746"/>
              <a:gd name="connsiteY37" fmla="*/ 329938 h 2413262"/>
              <a:gd name="connsiteX38" fmla="*/ 1498862 w 1739746"/>
              <a:gd name="connsiteY38" fmla="*/ 301658 h 2413262"/>
              <a:gd name="connsiteX39" fmla="*/ 1470581 w 1739746"/>
              <a:gd name="connsiteY39" fmla="*/ 292231 h 2413262"/>
              <a:gd name="connsiteX40" fmla="*/ 1423447 w 1739746"/>
              <a:gd name="connsiteY40" fmla="*/ 235670 h 2413262"/>
              <a:gd name="connsiteX41" fmla="*/ 1404594 w 1739746"/>
              <a:gd name="connsiteY41" fmla="*/ 207390 h 2413262"/>
              <a:gd name="connsiteX42" fmla="*/ 1319752 w 1739746"/>
              <a:gd name="connsiteY42" fmla="*/ 150829 h 2413262"/>
              <a:gd name="connsiteX43" fmla="*/ 1291472 w 1739746"/>
              <a:gd name="connsiteY43" fmla="*/ 131975 h 2413262"/>
              <a:gd name="connsiteX44" fmla="*/ 1263192 w 1739746"/>
              <a:gd name="connsiteY44" fmla="*/ 122548 h 2413262"/>
              <a:gd name="connsiteX45" fmla="*/ 1234911 w 1739746"/>
              <a:gd name="connsiteY45" fmla="*/ 103695 h 2413262"/>
              <a:gd name="connsiteX46" fmla="*/ 1178350 w 1739746"/>
              <a:gd name="connsiteY46" fmla="*/ 84841 h 2413262"/>
              <a:gd name="connsiteX47" fmla="*/ 1121790 w 1739746"/>
              <a:gd name="connsiteY47" fmla="*/ 65988 h 2413262"/>
              <a:gd name="connsiteX48" fmla="*/ 1093509 w 1739746"/>
              <a:gd name="connsiteY48" fmla="*/ 56561 h 2413262"/>
              <a:gd name="connsiteX49" fmla="*/ 961534 w 1739746"/>
              <a:gd name="connsiteY49" fmla="*/ 18854 h 2413262"/>
              <a:gd name="connsiteX50" fmla="*/ 933253 w 1739746"/>
              <a:gd name="connsiteY50" fmla="*/ 9427 h 2413262"/>
              <a:gd name="connsiteX51" fmla="*/ 904973 w 1739746"/>
              <a:gd name="connsiteY51" fmla="*/ 0 h 2413262"/>
              <a:gd name="connsiteX52" fmla="*/ 754144 w 1739746"/>
              <a:gd name="connsiteY52" fmla="*/ 18854 h 2413262"/>
              <a:gd name="connsiteX53" fmla="*/ 716437 w 1739746"/>
              <a:gd name="connsiteY53" fmla="*/ 28280 h 2413262"/>
              <a:gd name="connsiteX54" fmla="*/ 659876 w 1739746"/>
              <a:gd name="connsiteY54" fmla="*/ 47134 h 2413262"/>
              <a:gd name="connsiteX55" fmla="*/ 631596 w 1739746"/>
              <a:gd name="connsiteY55" fmla="*/ 65988 h 2413262"/>
              <a:gd name="connsiteX56" fmla="*/ 593888 w 1739746"/>
              <a:gd name="connsiteY56" fmla="*/ 75414 h 2413262"/>
              <a:gd name="connsiteX57" fmla="*/ 509047 w 1739746"/>
              <a:gd name="connsiteY57" fmla="*/ 94268 h 2413262"/>
              <a:gd name="connsiteX58" fmla="*/ 414779 w 1739746"/>
              <a:gd name="connsiteY58" fmla="*/ 141402 h 2413262"/>
              <a:gd name="connsiteX59" fmla="*/ 358218 w 1739746"/>
              <a:gd name="connsiteY59" fmla="*/ 160256 h 2413262"/>
              <a:gd name="connsiteX60" fmla="*/ 339365 w 1739746"/>
              <a:gd name="connsiteY60" fmla="*/ 188536 h 2413262"/>
              <a:gd name="connsiteX61" fmla="*/ 311084 w 1739746"/>
              <a:gd name="connsiteY61" fmla="*/ 197963 h 2413262"/>
              <a:gd name="connsiteX62" fmla="*/ 282804 w 1739746"/>
              <a:gd name="connsiteY62" fmla="*/ 216816 h 2413262"/>
              <a:gd name="connsiteX63" fmla="*/ 235670 w 1739746"/>
              <a:gd name="connsiteY63" fmla="*/ 273377 h 2413262"/>
              <a:gd name="connsiteX64" fmla="*/ 207390 w 1739746"/>
              <a:gd name="connsiteY64" fmla="*/ 292231 h 2413262"/>
              <a:gd name="connsiteX65" fmla="*/ 197963 w 1739746"/>
              <a:gd name="connsiteY65" fmla="*/ 329938 h 2413262"/>
              <a:gd name="connsiteX66" fmla="*/ 160452 w 1739746"/>
              <a:gd name="connsiteY66" fmla="*/ 385910 h 2413262"/>
              <a:gd name="connsiteX67" fmla="*/ 113121 w 1739746"/>
              <a:gd name="connsiteY67" fmla="*/ 461913 h 2413262"/>
              <a:gd name="connsiteX68" fmla="*/ 94268 w 1739746"/>
              <a:gd name="connsiteY68" fmla="*/ 490194 h 2413262"/>
              <a:gd name="connsiteX69" fmla="*/ 47134 w 1739746"/>
              <a:gd name="connsiteY69" fmla="*/ 556181 h 2413262"/>
              <a:gd name="connsiteX70" fmla="*/ 28280 w 1739746"/>
              <a:gd name="connsiteY70" fmla="*/ 612742 h 2413262"/>
              <a:gd name="connsiteX71" fmla="*/ 0 w 1739746"/>
              <a:gd name="connsiteY71" fmla="*/ 669303 h 2413262"/>
              <a:gd name="connsiteX72" fmla="*/ 9427 w 1739746"/>
              <a:gd name="connsiteY72" fmla="*/ 1093509 h 2413262"/>
              <a:gd name="connsiteX73" fmla="*/ 28280 w 1739746"/>
              <a:gd name="connsiteY73" fmla="*/ 1150070 h 2413262"/>
              <a:gd name="connsiteX74" fmla="*/ 37707 w 1739746"/>
              <a:gd name="connsiteY74" fmla="*/ 1178351 h 2413262"/>
              <a:gd name="connsiteX75" fmla="*/ 65987 w 1739746"/>
              <a:gd name="connsiteY75" fmla="*/ 1300899 h 2413262"/>
              <a:gd name="connsiteX76" fmla="*/ 75414 w 1739746"/>
              <a:gd name="connsiteY76" fmla="*/ 1329179 h 2413262"/>
              <a:gd name="connsiteX77" fmla="*/ 84841 w 1739746"/>
              <a:gd name="connsiteY77" fmla="*/ 1357460 h 2413262"/>
              <a:gd name="connsiteX78" fmla="*/ 103695 w 1739746"/>
              <a:gd name="connsiteY78" fmla="*/ 1385740 h 2413262"/>
              <a:gd name="connsiteX79" fmla="*/ 122548 w 1739746"/>
              <a:gd name="connsiteY79" fmla="*/ 1442301 h 2413262"/>
              <a:gd name="connsiteX80" fmla="*/ 131975 w 1739746"/>
              <a:gd name="connsiteY80" fmla="*/ 1470581 h 2413262"/>
              <a:gd name="connsiteX81" fmla="*/ 150829 w 1739746"/>
              <a:gd name="connsiteY81" fmla="*/ 1498862 h 2413262"/>
              <a:gd name="connsiteX82" fmla="*/ 188536 w 1739746"/>
              <a:gd name="connsiteY82" fmla="*/ 1611984 h 2413262"/>
              <a:gd name="connsiteX83" fmla="*/ 197963 w 1739746"/>
              <a:gd name="connsiteY83" fmla="*/ 1640264 h 2413262"/>
              <a:gd name="connsiteX84" fmla="*/ 216816 w 1739746"/>
              <a:gd name="connsiteY84" fmla="*/ 1668544 h 2413262"/>
              <a:gd name="connsiteX85" fmla="*/ 226243 w 1739746"/>
              <a:gd name="connsiteY85" fmla="*/ 1696825 h 2413262"/>
              <a:gd name="connsiteX86" fmla="*/ 282804 w 1739746"/>
              <a:gd name="connsiteY86" fmla="*/ 1781666 h 2413262"/>
              <a:gd name="connsiteX87" fmla="*/ 320511 w 1739746"/>
              <a:gd name="connsiteY87" fmla="*/ 1838227 h 2413262"/>
              <a:gd name="connsiteX88" fmla="*/ 339365 w 1739746"/>
              <a:gd name="connsiteY88" fmla="*/ 1866507 h 2413262"/>
              <a:gd name="connsiteX89" fmla="*/ 367645 w 1739746"/>
              <a:gd name="connsiteY89" fmla="*/ 1885361 h 2413262"/>
              <a:gd name="connsiteX90" fmla="*/ 405352 w 1739746"/>
              <a:gd name="connsiteY90" fmla="*/ 1941922 h 2413262"/>
              <a:gd name="connsiteX91" fmla="*/ 443060 w 1739746"/>
              <a:gd name="connsiteY91" fmla="*/ 1998482 h 2413262"/>
              <a:gd name="connsiteX92" fmla="*/ 461913 w 1739746"/>
              <a:gd name="connsiteY92" fmla="*/ 2026763 h 2413262"/>
              <a:gd name="connsiteX93" fmla="*/ 490194 w 1739746"/>
              <a:gd name="connsiteY93" fmla="*/ 2045616 h 2413262"/>
              <a:gd name="connsiteX94" fmla="*/ 527901 w 1739746"/>
              <a:gd name="connsiteY94" fmla="*/ 2102177 h 2413262"/>
              <a:gd name="connsiteX95" fmla="*/ 584462 w 1739746"/>
              <a:gd name="connsiteY95" fmla="*/ 2158738 h 2413262"/>
              <a:gd name="connsiteX96" fmla="*/ 612742 w 1739746"/>
              <a:gd name="connsiteY96" fmla="*/ 2187019 h 2413262"/>
              <a:gd name="connsiteX97" fmla="*/ 641023 w 1739746"/>
              <a:gd name="connsiteY97" fmla="*/ 2205872 h 2413262"/>
              <a:gd name="connsiteX98" fmla="*/ 678730 w 1739746"/>
              <a:gd name="connsiteY98" fmla="*/ 2253006 h 2413262"/>
              <a:gd name="connsiteX99" fmla="*/ 725864 w 1739746"/>
              <a:gd name="connsiteY99" fmla="*/ 2290713 h 2413262"/>
              <a:gd name="connsiteX100" fmla="*/ 763571 w 1739746"/>
              <a:gd name="connsiteY100" fmla="*/ 2337847 h 2413262"/>
              <a:gd name="connsiteX101" fmla="*/ 791851 w 1739746"/>
              <a:gd name="connsiteY101" fmla="*/ 2356701 h 2413262"/>
              <a:gd name="connsiteX102" fmla="*/ 820132 w 1739746"/>
              <a:gd name="connsiteY102" fmla="*/ 2384981 h 2413262"/>
              <a:gd name="connsiteX103" fmla="*/ 867266 w 1739746"/>
              <a:gd name="connsiteY10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57460 w 1739746"/>
              <a:gd name="connsiteY11" fmla="*/ 1885361 h 2413262"/>
              <a:gd name="connsiteX12" fmla="*/ 1435270 w 1739746"/>
              <a:gd name="connsiteY12" fmla="*/ 1798320 h 2413262"/>
              <a:gd name="connsiteX13" fmla="*/ 1461154 w 1739746"/>
              <a:gd name="connsiteY13" fmla="*/ 1715678 h 2413262"/>
              <a:gd name="connsiteX14" fmla="*/ 1489435 w 1739746"/>
              <a:gd name="connsiteY14" fmla="*/ 1696825 h 2413262"/>
              <a:gd name="connsiteX15" fmla="*/ 1536569 w 1739746"/>
              <a:gd name="connsiteY15" fmla="*/ 1621410 h 2413262"/>
              <a:gd name="connsiteX16" fmla="*/ 1555423 w 1739746"/>
              <a:gd name="connsiteY16" fmla="*/ 1564849 h 2413262"/>
              <a:gd name="connsiteX17" fmla="*/ 1574276 w 1739746"/>
              <a:gd name="connsiteY17" fmla="*/ 1536569 h 2413262"/>
              <a:gd name="connsiteX18" fmla="*/ 1602557 w 1739746"/>
              <a:gd name="connsiteY18" fmla="*/ 1480008 h 2413262"/>
              <a:gd name="connsiteX19" fmla="*/ 1630837 w 1739746"/>
              <a:gd name="connsiteY19" fmla="*/ 1385740 h 2413262"/>
              <a:gd name="connsiteX20" fmla="*/ 1640264 w 1739746"/>
              <a:gd name="connsiteY20" fmla="*/ 1357460 h 2413262"/>
              <a:gd name="connsiteX21" fmla="*/ 1649691 w 1739746"/>
              <a:gd name="connsiteY21" fmla="*/ 1329179 h 2413262"/>
              <a:gd name="connsiteX22" fmla="*/ 1687398 w 1739746"/>
              <a:gd name="connsiteY22" fmla="*/ 1244338 h 2413262"/>
              <a:gd name="connsiteX23" fmla="*/ 1715678 w 1739746"/>
              <a:gd name="connsiteY23" fmla="*/ 1159497 h 2413262"/>
              <a:gd name="connsiteX24" fmla="*/ 1725105 w 1739746"/>
              <a:gd name="connsiteY24" fmla="*/ 1131216 h 2413262"/>
              <a:gd name="connsiteX25" fmla="*/ 1725105 w 1739746"/>
              <a:gd name="connsiteY25" fmla="*/ 801278 h 2413262"/>
              <a:gd name="connsiteX26" fmla="*/ 1706251 w 1739746"/>
              <a:gd name="connsiteY26" fmla="*/ 744718 h 2413262"/>
              <a:gd name="connsiteX27" fmla="*/ 1696825 w 1739746"/>
              <a:gd name="connsiteY27" fmla="*/ 716437 h 2413262"/>
              <a:gd name="connsiteX28" fmla="*/ 1687398 w 1739746"/>
              <a:gd name="connsiteY28" fmla="*/ 688157 h 2413262"/>
              <a:gd name="connsiteX29" fmla="*/ 1668544 w 1739746"/>
              <a:gd name="connsiteY29" fmla="*/ 659876 h 2413262"/>
              <a:gd name="connsiteX30" fmla="*/ 1649691 w 1739746"/>
              <a:gd name="connsiteY30" fmla="*/ 603315 h 2413262"/>
              <a:gd name="connsiteX31" fmla="*/ 1640264 w 1739746"/>
              <a:gd name="connsiteY31" fmla="*/ 575035 h 2413262"/>
              <a:gd name="connsiteX32" fmla="*/ 1630837 w 1739746"/>
              <a:gd name="connsiteY32" fmla="*/ 546755 h 2413262"/>
              <a:gd name="connsiteX33" fmla="*/ 1611983 w 1739746"/>
              <a:gd name="connsiteY33" fmla="*/ 518474 h 2413262"/>
              <a:gd name="connsiteX34" fmla="*/ 1593130 w 1739746"/>
              <a:gd name="connsiteY34" fmla="*/ 443060 h 2413262"/>
              <a:gd name="connsiteX35" fmla="*/ 1536569 w 1739746"/>
              <a:gd name="connsiteY35" fmla="*/ 358219 h 2413262"/>
              <a:gd name="connsiteX36" fmla="*/ 1517715 w 1739746"/>
              <a:gd name="connsiteY36" fmla="*/ 329938 h 2413262"/>
              <a:gd name="connsiteX37" fmla="*/ 1498862 w 1739746"/>
              <a:gd name="connsiteY37" fmla="*/ 301658 h 2413262"/>
              <a:gd name="connsiteX38" fmla="*/ 1470581 w 1739746"/>
              <a:gd name="connsiteY38" fmla="*/ 292231 h 2413262"/>
              <a:gd name="connsiteX39" fmla="*/ 1423447 w 1739746"/>
              <a:gd name="connsiteY39" fmla="*/ 235670 h 2413262"/>
              <a:gd name="connsiteX40" fmla="*/ 1404594 w 1739746"/>
              <a:gd name="connsiteY40" fmla="*/ 207390 h 2413262"/>
              <a:gd name="connsiteX41" fmla="*/ 1319752 w 1739746"/>
              <a:gd name="connsiteY41" fmla="*/ 150829 h 2413262"/>
              <a:gd name="connsiteX42" fmla="*/ 1291472 w 1739746"/>
              <a:gd name="connsiteY42" fmla="*/ 131975 h 2413262"/>
              <a:gd name="connsiteX43" fmla="*/ 1263192 w 1739746"/>
              <a:gd name="connsiteY43" fmla="*/ 122548 h 2413262"/>
              <a:gd name="connsiteX44" fmla="*/ 1234911 w 1739746"/>
              <a:gd name="connsiteY44" fmla="*/ 103695 h 2413262"/>
              <a:gd name="connsiteX45" fmla="*/ 1178350 w 1739746"/>
              <a:gd name="connsiteY45" fmla="*/ 84841 h 2413262"/>
              <a:gd name="connsiteX46" fmla="*/ 1121790 w 1739746"/>
              <a:gd name="connsiteY46" fmla="*/ 65988 h 2413262"/>
              <a:gd name="connsiteX47" fmla="*/ 1093509 w 1739746"/>
              <a:gd name="connsiteY47" fmla="*/ 56561 h 2413262"/>
              <a:gd name="connsiteX48" fmla="*/ 961534 w 1739746"/>
              <a:gd name="connsiteY48" fmla="*/ 18854 h 2413262"/>
              <a:gd name="connsiteX49" fmla="*/ 933253 w 1739746"/>
              <a:gd name="connsiteY49" fmla="*/ 9427 h 2413262"/>
              <a:gd name="connsiteX50" fmla="*/ 904973 w 1739746"/>
              <a:gd name="connsiteY50" fmla="*/ 0 h 2413262"/>
              <a:gd name="connsiteX51" fmla="*/ 754144 w 1739746"/>
              <a:gd name="connsiteY51" fmla="*/ 18854 h 2413262"/>
              <a:gd name="connsiteX52" fmla="*/ 716437 w 1739746"/>
              <a:gd name="connsiteY52" fmla="*/ 28280 h 2413262"/>
              <a:gd name="connsiteX53" fmla="*/ 659876 w 1739746"/>
              <a:gd name="connsiteY53" fmla="*/ 47134 h 2413262"/>
              <a:gd name="connsiteX54" fmla="*/ 631596 w 1739746"/>
              <a:gd name="connsiteY54" fmla="*/ 65988 h 2413262"/>
              <a:gd name="connsiteX55" fmla="*/ 593888 w 1739746"/>
              <a:gd name="connsiteY55" fmla="*/ 75414 h 2413262"/>
              <a:gd name="connsiteX56" fmla="*/ 509047 w 1739746"/>
              <a:gd name="connsiteY56" fmla="*/ 94268 h 2413262"/>
              <a:gd name="connsiteX57" fmla="*/ 414779 w 1739746"/>
              <a:gd name="connsiteY57" fmla="*/ 141402 h 2413262"/>
              <a:gd name="connsiteX58" fmla="*/ 358218 w 1739746"/>
              <a:gd name="connsiteY58" fmla="*/ 160256 h 2413262"/>
              <a:gd name="connsiteX59" fmla="*/ 339365 w 1739746"/>
              <a:gd name="connsiteY59" fmla="*/ 188536 h 2413262"/>
              <a:gd name="connsiteX60" fmla="*/ 311084 w 1739746"/>
              <a:gd name="connsiteY60" fmla="*/ 197963 h 2413262"/>
              <a:gd name="connsiteX61" fmla="*/ 282804 w 1739746"/>
              <a:gd name="connsiteY61" fmla="*/ 216816 h 2413262"/>
              <a:gd name="connsiteX62" fmla="*/ 235670 w 1739746"/>
              <a:gd name="connsiteY62" fmla="*/ 273377 h 2413262"/>
              <a:gd name="connsiteX63" fmla="*/ 207390 w 1739746"/>
              <a:gd name="connsiteY63" fmla="*/ 292231 h 2413262"/>
              <a:gd name="connsiteX64" fmla="*/ 197963 w 1739746"/>
              <a:gd name="connsiteY64" fmla="*/ 329938 h 2413262"/>
              <a:gd name="connsiteX65" fmla="*/ 160452 w 1739746"/>
              <a:gd name="connsiteY65" fmla="*/ 385910 h 2413262"/>
              <a:gd name="connsiteX66" fmla="*/ 113121 w 1739746"/>
              <a:gd name="connsiteY66" fmla="*/ 461913 h 2413262"/>
              <a:gd name="connsiteX67" fmla="*/ 94268 w 1739746"/>
              <a:gd name="connsiteY67" fmla="*/ 490194 h 2413262"/>
              <a:gd name="connsiteX68" fmla="*/ 47134 w 1739746"/>
              <a:gd name="connsiteY68" fmla="*/ 556181 h 2413262"/>
              <a:gd name="connsiteX69" fmla="*/ 28280 w 1739746"/>
              <a:gd name="connsiteY69" fmla="*/ 612742 h 2413262"/>
              <a:gd name="connsiteX70" fmla="*/ 0 w 1739746"/>
              <a:gd name="connsiteY70" fmla="*/ 669303 h 2413262"/>
              <a:gd name="connsiteX71" fmla="*/ 9427 w 1739746"/>
              <a:gd name="connsiteY71" fmla="*/ 1093509 h 2413262"/>
              <a:gd name="connsiteX72" fmla="*/ 28280 w 1739746"/>
              <a:gd name="connsiteY72" fmla="*/ 1150070 h 2413262"/>
              <a:gd name="connsiteX73" fmla="*/ 37707 w 1739746"/>
              <a:gd name="connsiteY73" fmla="*/ 1178351 h 2413262"/>
              <a:gd name="connsiteX74" fmla="*/ 65987 w 1739746"/>
              <a:gd name="connsiteY74" fmla="*/ 1300899 h 2413262"/>
              <a:gd name="connsiteX75" fmla="*/ 75414 w 1739746"/>
              <a:gd name="connsiteY75" fmla="*/ 1329179 h 2413262"/>
              <a:gd name="connsiteX76" fmla="*/ 84841 w 1739746"/>
              <a:gd name="connsiteY76" fmla="*/ 1357460 h 2413262"/>
              <a:gd name="connsiteX77" fmla="*/ 103695 w 1739746"/>
              <a:gd name="connsiteY77" fmla="*/ 1385740 h 2413262"/>
              <a:gd name="connsiteX78" fmla="*/ 122548 w 1739746"/>
              <a:gd name="connsiteY78" fmla="*/ 1442301 h 2413262"/>
              <a:gd name="connsiteX79" fmla="*/ 131975 w 1739746"/>
              <a:gd name="connsiteY79" fmla="*/ 1470581 h 2413262"/>
              <a:gd name="connsiteX80" fmla="*/ 150829 w 1739746"/>
              <a:gd name="connsiteY80" fmla="*/ 1498862 h 2413262"/>
              <a:gd name="connsiteX81" fmla="*/ 188536 w 1739746"/>
              <a:gd name="connsiteY81" fmla="*/ 1611984 h 2413262"/>
              <a:gd name="connsiteX82" fmla="*/ 197963 w 1739746"/>
              <a:gd name="connsiteY82" fmla="*/ 1640264 h 2413262"/>
              <a:gd name="connsiteX83" fmla="*/ 216816 w 1739746"/>
              <a:gd name="connsiteY83" fmla="*/ 1668544 h 2413262"/>
              <a:gd name="connsiteX84" fmla="*/ 226243 w 1739746"/>
              <a:gd name="connsiteY84" fmla="*/ 1696825 h 2413262"/>
              <a:gd name="connsiteX85" fmla="*/ 282804 w 1739746"/>
              <a:gd name="connsiteY85" fmla="*/ 1781666 h 2413262"/>
              <a:gd name="connsiteX86" fmla="*/ 320511 w 1739746"/>
              <a:gd name="connsiteY86" fmla="*/ 1838227 h 2413262"/>
              <a:gd name="connsiteX87" fmla="*/ 339365 w 1739746"/>
              <a:gd name="connsiteY87" fmla="*/ 1866507 h 2413262"/>
              <a:gd name="connsiteX88" fmla="*/ 367645 w 1739746"/>
              <a:gd name="connsiteY88" fmla="*/ 1885361 h 2413262"/>
              <a:gd name="connsiteX89" fmla="*/ 405352 w 1739746"/>
              <a:gd name="connsiteY89" fmla="*/ 1941922 h 2413262"/>
              <a:gd name="connsiteX90" fmla="*/ 443060 w 1739746"/>
              <a:gd name="connsiteY90" fmla="*/ 1998482 h 2413262"/>
              <a:gd name="connsiteX91" fmla="*/ 461913 w 1739746"/>
              <a:gd name="connsiteY91" fmla="*/ 2026763 h 2413262"/>
              <a:gd name="connsiteX92" fmla="*/ 490194 w 1739746"/>
              <a:gd name="connsiteY92" fmla="*/ 2045616 h 2413262"/>
              <a:gd name="connsiteX93" fmla="*/ 527901 w 1739746"/>
              <a:gd name="connsiteY93" fmla="*/ 2102177 h 2413262"/>
              <a:gd name="connsiteX94" fmla="*/ 584462 w 1739746"/>
              <a:gd name="connsiteY94" fmla="*/ 2158738 h 2413262"/>
              <a:gd name="connsiteX95" fmla="*/ 612742 w 1739746"/>
              <a:gd name="connsiteY95" fmla="*/ 2187019 h 2413262"/>
              <a:gd name="connsiteX96" fmla="*/ 641023 w 1739746"/>
              <a:gd name="connsiteY96" fmla="*/ 2205872 h 2413262"/>
              <a:gd name="connsiteX97" fmla="*/ 678730 w 1739746"/>
              <a:gd name="connsiteY97" fmla="*/ 2253006 h 2413262"/>
              <a:gd name="connsiteX98" fmla="*/ 725864 w 1739746"/>
              <a:gd name="connsiteY98" fmla="*/ 2290713 h 2413262"/>
              <a:gd name="connsiteX99" fmla="*/ 763571 w 1739746"/>
              <a:gd name="connsiteY99" fmla="*/ 2337847 h 2413262"/>
              <a:gd name="connsiteX100" fmla="*/ 791851 w 1739746"/>
              <a:gd name="connsiteY100" fmla="*/ 2356701 h 2413262"/>
              <a:gd name="connsiteX101" fmla="*/ 820132 w 1739746"/>
              <a:gd name="connsiteY101" fmla="*/ 2384981 h 2413262"/>
              <a:gd name="connsiteX102" fmla="*/ 867266 w 1739746"/>
              <a:gd name="connsiteY102"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61154 w 1739746"/>
              <a:gd name="connsiteY13" fmla="*/ 1715678 h 2413262"/>
              <a:gd name="connsiteX14" fmla="*/ 1489435 w 1739746"/>
              <a:gd name="connsiteY14" fmla="*/ 1696825 h 2413262"/>
              <a:gd name="connsiteX15" fmla="*/ 1536569 w 1739746"/>
              <a:gd name="connsiteY15" fmla="*/ 1621410 h 2413262"/>
              <a:gd name="connsiteX16" fmla="*/ 1555423 w 1739746"/>
              <a:gd name="connsiteY16" fmla="*/ 1564849 h 2413262"/>
              <a:gd name="connsiteX17" fmla="*/ 1574276 w 1739746"/>
              <a:gd name="connsiteY17" fmla="*/ 1536569 h 2413262"/>
              <a:gd name="connsiteX18" fmla="*/ 1602557 w 1739746"/>
              <a:gd name="connsiteY18" fmla="*/ 1480008 h 2413262"/>
              <a:gd name="connsiteX19" fmla="*/ 1630837 w 1739746"/>
              <a:gd name="connsiteY19" fmla="*/ 1385740 h 2413262"/>
              <a:gd name="connsiteX20" fmla="*/ 1640264 w 1739746"/>
              <a:gd name="connsiteY20" fmla="*/ 1357460 h 2413262"/>
              <a:gd name="connsiteX21" fmla="*/ 1649691 w 1739746"/>
              <a:gd name="connsiteY21" fmla="*/ 1329179 h 2413262"/>
              <a:gd name="connsiteX22" fmla="*/ 1687398 w 1739746"/>
              <a:gd name="connsiteY22" fmla="*/ 1244338 h 2413262"/>
              <a:gd name="connsiteX23" fmla="*/ 1715678 w 1739746"/>
              <a:gd name="connsiteY23" fmla="*/ 1159497 h 2413262"/>
              <a:gd name="connsiteX24" fmla="*/ 1725105 w 1739746"/>
              <a:gd name="connsiteY24" fmla="*/ 1131216 h 2413262"/>
              <a:gd name="connsiteX25" fmla="*/ 1725105 w 1739746"/>
              <a:gd name="connsiteY25" fmla="*/ 801278 h 2413262"/>
              <a:gd name="connsiteX26" fmla="*/ 1706251 w 1739746"/>
              <a:gd name="connsiteY26" fmla="*/ 744718 h 2413262"/>
              <a:gd name="connsiteX27" fmla="*/ 1696825 w 1739746"/>
              <a:gd name="connsiteY27" fmla="*/ 716437 h 2413262"/>
              <a:gd name="connsiteX28" fmla="*/ 1687398 w 1739746"/>
              <a:gd name="connsiteY28" fmla="*/ 688157 h 2413262"/>
              <a:gd name="connsiteX29" fmla="*/ 1668544 w 1739746"/>
              <a:gd name="connsiteY29" fmla="*/ 659876 h 2413262"/>
              <a:gd name="connsiteX30" fmla="*/ 1649691 w 1739746"/>
              <a:gd name="connsiteY30" fmla="*/ 603315 h 2413262"/>
              <a:gd name="connsiteX31" fmla="*/ 1640264 w 1739746"/>
              <a:gd name="connsiteY31" fmla="*/ 575035 h 2413262"/>
              <a:gd name="connsiteX32" fmla="*/ 1630837 w 1739746"/>
              <a:gd name="connsiteY32" fmla="*/ 546755 h 2413262"/>
              <a:gd name="connsiteX33" fmla="*/ 1611983 w 1739746"/>
              <a:gd name="connsiteY33" fmla="*/ 518474 h 2413262"/>
              <a:gd name="connsiteX34" fmla="*/ 1593130 w 1739746"/>
              <a:gd name="connsiteY34" fmla="*/ 443060 h 2413262"/>
              <a:gd name="connsiteX35" fmla="*/ 1536569 w 1739746"/>
              <a:gd name="connsiteY35" fmla="*/ 358219 h 2413262"/>
              <a:gd name="connsiteX36" fmla="*/ 1517715 w 1739746"/>
              <a:gd name="connsiteY36" fmla="*/ 329938 h 2413262"/>
              <a:gd name="connsiteX37" fmla="*/ 1498862 w 1739746"/>
              <a:gd name="connsiteY37" fmla="*/ 301658 h 2413262"/>
              <a:gd name="connsiteX38" fmla="*/ 1470581 w 1739746"/>
              <a:gd name="connsiteY38" fmla="*/ 292231 h 2413262"/>
              <a:gd name="connsiteX39" fmla="*/ 1423447 w 1739746"/>
              <a:gd name="connsiteY39" fmla="*/ 235670 h 2413262"/>
              <a:gd name="connsiteX40" fmla="*/ 1404594 w 1739746"/>
              <a:gd name="connsiteY40" fmla="*/ 207390 h 2413262"/>
              <a:gd name="connsiteX41" fmla="*/ 1319752 w 1739746"/>
              <a:gd name="connsiteY41" fmla="*/ 150829 h 2413262"/>
              <a:gd name="connsiteX42" fmla="*/ 1291472 w 1739746"/>
              <a:gd name="connsiteY42" fmla="*/ 131975 h 2413262"/>
              <a:gd name="connsiteX43" fmla="*/ 1263192 w 1739746"/>
              <a:gd name="connsiteY43" fmla="*/ 122548 h 2413262"/>
              <a:gd name="connsiteX44" fmla="*/ 1234911 w 1739746"/>
              <a:gd name="connsiteY44" fmla="*/ 103695 h 2413262"/>
              <a:gd name="connsiteX45" fmla="*/ 1178350 w 1739746"/>
              <a:gd name="connsiteY45" fmla="*/ 84841 h 2413262"/>
              <a:gd name="connsiteX46" fmla="*/ 1121790 w 1739746"/>
              <a:gd name="connsiteY46" fmla="*/ 65988 h 2413262"/>
              <a:gd name="connsiteX47" fmla="*/ 1093509 w 1739746"/>
              <a:gd name="connsiteY47" fmla="*/ 56561 h 2413262"/>
              <a:gd name="connsiteX48" fmla="*/ 961534 w 1739746"/>
              <a:gd name="connsiteY48" fmla="*/ 18854 h 2413262"/>
              <a:gd name="connsiteX49" fmla="*/ 933253 w 1739746"/>
              <a:gd name="connsiteY49" fmla="*/ 9427 h 2413262"/>
              <a:gd name="connsiteX50" fmla="*/ 904973 w 1739746"/>
              <a:gd name="connsiteY50" fmla="*/ 0 h 2413262"/>
              <a:gd name="connsiteX51" fmla="*/ 754144 w 1739746"/>
              <a:gd name="connsiteY51" fmla="*/ 18854 h 2413262"/>
              <a:gd name="connsiteX52" fmla="*/ 716437 w 1739746"/>
              <a:gd name="connsiteY52" fmla="*/ 28280 h 2413262"/>
              <a:gd name="connsiteX53" fmla="*/ 659876 w 1739746"/>
              <a:gd name="connsiteY53" fmla="*/ 47134 h 2413262"/>
              <a:gd name="connsiteX54" fmla="*/ 631596 w 1739746"/>
              <a:gd name="connsiteY54" fmla="*/ 65988 h 2413262"/>
              <a:gd name="connsiteX55" fmla="*/ 593888 w 1739746"/>
              <a:gd name="connsiteY55" fmla="*/ 75414 h 2413262"/>
              <a:gd name="connsiteX56" fmla="*/ 509047 w 1739746"/>
              <a:gd name="connsiteY56" fmla="*/ 94268 h 2413262"/>
              <a:gd name="connsiteX57" fmla="*/ 414779 w 1739746"/>
              <a:gd name="connsiteY57" fmla="*/ 141402 h 2413262"/>
              <a:gd name="connsiteX58" fmla="*/ 358218 w 1739746"/>
              <a:gd name="connsiteY58" fmla="*/ 160256 h 2413262"/>
              <a:gd name="connsiteX59" fmla="*/ 339365 w 1739746"/>
              <a:gd name="connsiteY59" fmla="*/ 188536 h 2413262"/>
              <a:gd name="connsiteX60" fmla="*/ 311084 w 1739746"/>
              <a:gd name="connsiteY60" fmla="*/ 197963 h 2413262"/>
              <a:gd name="connsiteX61" fmla="*/ 282804 w 1739746"/>
              <a:gd name="connsiteY61" fmla="*/ 216816 h 2413262"/>
              <a:gd name="connsiteX62" fmla="*/ 235670 w 1739746"/>
              <a:gd name="connsiteY62" fmla="*/ 273377 h 2413262"/>
              <a:gd name="connsiteX63" fmla="*/ 207390 w 1739746"/>
              <a:gd name="connsiteY63" fmla="*/ 292231 h 2413262"/>
              <a:gd name="connsiteX64" fmla="*/ 197963 w 1739746"/>
              <a:gd name="connsiteY64" fmla="*/ 329938 h 2413262"/>
              <a:gd name="connsiteX65" fmla="*/ 160452 w 1739746"/>
              <a:gd name="connsiteY65" fmla="*/ 385910 h 2413262"/>
              <a:gd name="connsiteX66" fmla="*/ 113121 w 1739746"/>
              <a:gd name="connsiteY66" fmla="*/ 461913 h 2413262"/>
              <a:gd name="connsiteX67" fmla="*/ 94268 w 1739746"/>
              <a:gd name="connsiteY67" fmla="*/ 490194 h 2413262"/>
              <a:gd name="connsiteX68" fmla="*/ 47134 w 1739746"/>
              <a:gd name="connsiteY68" fmla="*/ 556181 h 2413262"/>
              <a:gd name="connsiteX69" fmla="*/ 28280 w 1739746"/>
              <a:gd name="connsiteY69" fmla="*/ 612742 h 2413262"/>
              <a:gd name="connsiteX70" fmla="*/ 0 w 1739746"/>
              <a:gd name="connsiteY70" fmla="*/ 669303 h 2413262"/>
              <a:gd name="connsiteX71" fmla="*/ 9427 w 1739746"/>
              <a:gd name="connsiteY71" fmla="*/ 1093509 h 2413262"/>
              <a:gd name="connsiteX72" fmla="*/ 28280 w 1739746"/>
              <a:gd name="connsiteY72" fmla="*/ 1150070 h 2413262"/>
              <a:gd name="connsiteX73" fmla="*/ 37707 w 1739746"/>
              <a:gd name="connsiteY73" fmla="*/ 1178351 h 2413262"/>
              <a:gd name="connsiteX74" fmla="*/ 65987 w 1739746"/>
              <a:gd name="connsiteY74" fmla="*/ 1300899 h 2413262"/>
              <a:gd name="connsiteX75" fmla="*/ 75414 w 1739746"/>
              <a:gd name="connsiteY75" fmla="*/ 1329179 h 2413262"/>
              <a:gd name="connsiteX76" fmla="*/ 84841 w 1739746"/>
              <a:gd name="connsiteY76" fmla="*/ 1357460 h 2413262"/>
              <a:gd name="connsiteX77" fmla="*/ 103695 w 1739746"/>
              <a:gd name="connsiteY77" fmla="*/ 1385740 h 2413262"/>
              <a:gd name="connsiteX78" fmla="*/ 122548 w 1739746"/>
              <a:gd name="connsiteY78" fmla="*/ 1442301 h 2413262"/>
              <a:gd name="connsiteX79" fmla="*/ 131975 w 1739746"/>
              <a:gd name="connsiteY79" fmla="*/ 1470581 h 2413262"/>
              <a:gd name="connsiteX80" fmla="*/ 150829 w 1739746"/>
              <a:gd name="connsiteY80" fmla="*/ 1498862 h 2413262"/>
              <a:gd name="connsiteX81" fmla="*/ 188536 w 1739746"/>
              <a:gd name="connsiteY81" fmla="*/ 1611984 h 2413262"/>
              <a:gd name="connsiteX82" fmla="*/ 197963 w 1739746"/>
              <a:gd name="connsiteY82" fmla="*/ 1640264 h 2413262"/>
              <a:gd name="connsiteX83" fmla="*/ 216816 w 1739746"/>
              <a:gd name="connsiteY83" fmla="*/ 1668544 h 2413262"/>
              <a:gd name="connsiteX84" fmla="*/ 226243 w 1739746"/>
              <a:gd name="connsiteY84" fmla="*/ 1696825 h 2413262"/>
              <a:gd name="connsiteX85" fmla="*/ 282804 w 1739746"/>
              <a:gd name="connsiteY85" fmla="*/ 1781666 h 2413262"/>
              <a:gd name="connsiteX86" fmla="*/ 320511 w 1739746"/>
              <a:gd name="connsiteY86" fmla="*/ 1838227 h 2413262"/>
              <a:gd name="connsiteX87" fmla="*/ 339365 w 1739746"/>
              <a:gd name="connsiteY87" fmla="*/ 1866507 h 2413262"/>
              <a:gd name="connsiteX88" fmla="*/ 367645 w 1739746"/>
              <a:gd name="connsiteY88" fmla="*/ 1885361 h 2413262"/>
              <a:gd name="connsiteX89" fmla="*/ 405352 w 1739746"/>
              <a:gd name="connsiteY89" fmla="*/ 1941922 h 2413262"/>
              <a:gd name="connsiteX90" fmla="*/ 443060 w 1739746"/>
              <a:gd name="connsiteY90" fmla="*/ 1998482 h 2413262"/>
              <a:gd name="connsiteX91" fmla="*/ 461913 w 1739746"/>
              <a:gd name="connsiteY91" fmla="*/ 2026763 h 2413262"/>
              <a:gd name="connsiteX92" fmla="*/ 490194 w 1739746"/>
              <a:gd name="connsiteY92" fmla="*/ 2045616 h 2413262"/>
              <a:gd name="connsiteX93" fmla="*/ 527901 w 1739746"/>
              <a:gd name="connsiteY93" fmla="*/ 2102177 h 2413262"/>
              <a:gd name="connsiteX94" fmla="*/ 584462 w 1739746"/>
              <a:gd name="connsiteY94" fmla="*/ 2158738 h 2413262"/>
              <a:gd name="connsiteX95" fmla="*/ 612742 w 1739746"/>
              <a:gd name="connsiteY95" fmla="*/ 2187019 h 2413262"/>
              <a:gd name="connsiteX96" fmla="*/ 641023 w 1739746"/>
              <a:gd name="connsiteY96" fmla="*/ 2205872 h 2413262"/>
              <a:gd name="connsiteX97" fmla="*/ 678730 w 1739746"/>
              <a:gd name="connsiteY97" fmla="*/ 2253006 h 2413262"/>
              <a:gd name="connsiteX98" fmla="*/ 725864 w 1739746"/>
              <a:gd name="connsiteY98" fmla="*/ 2290713 h 2413262"/>
              <a:gd name="connsiteX99" fmla="*/ 763571 w 1739746"/>
              <a:gd name="connsiteY99" fmla="*/ 2337847 h 2413262"/>
              <a:gd name="connsiteX100" fmla="*/ 791851 w 1739746"/>
              <a:gd name="connsiteY100" fmla="*/ 2356701 h 2413262"/>
              <a:gd name="connsiteX101" fmla="*/ 820132 w 1739746"/>
              <a:gd name="connsiteY101" fmla="*/ 2384981 h 2413262"/>
              <a:gd name="connsiteX102" fmla="*/ 867266 w 1739746"/>
              <a:gd name="connsiteY102"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55423 w 1739746"/>
              <a:gd name="connsiteY15" fmla="*/ 1564849 h 2413262"/>
              <a:gd name="connsiteX16" fmla="*/ 1574276 w 1739746"/>
              <a:gd name="connsiteY16" fmla="*/ 1536569 h 2413262"/>
              <a:gd name="connsiteX17" fmla="*/ 1602557 w 1739746"/>
              <a:gd name="connsiteY17" fmla="*/ 1480008 h 2413262"/>
              <a:gd name="connsiteX18" fmla="*/ 1630837 w 1739746"/>
              <a:gd name="connsiteY18" fmla="*/ 1385740 h 2413262"/>
              <a:gd name="connsiteX19" fmla="*/ 1640264 w 1739746"/>
              <a:gd name="connsiteY19" fmla="*/ 1357460 h 2413262"/>
              <a:gd name="connsiteX20" fmla="*/ 1649691 w 1739746"/>
              <a:gd name="connsiteY20" fmla="*/ 1329179 h 2413262"/>
              <a:gd name="connsiteX21" fmla="*/ 1687398 w 1739746"/>
              <a:gd name="connsiteY21" fmla="*/ 1244338 h 2413262"/>
              <a:gd name="connsiteX22" fmla="*/ 1715678 w 1739746"/>
              <a:gd name="connsiteY22" fmla="*/ 1159497 h 2413262"/>
              <a:gd name="connsiteX23" fmla="*/ 1725105 w 1739746"/>
              <a:gd name="connsiteY23" fmla="*/ 1131216 h 2413262"/>
              <a:gd name="connsiteX24" fmla="*/ 1725105 w 1739746"/>
              <a:gd name="connsiteY24" fmla="*/ 801278 h 2413262"/>
              <a:gd name="connsiteX25" fmla="*/ 1706251 w 1739746"/>
              <a:gd name="connsiteY25" fmla="*/ 744718 h 2413262"/>
              <a:gd name="connsiteX26" fmla="*/ 1696825 w 1739746"/>
              <a:gd name="connsiteY26" fmla="*/ 716437 h 2413262"/>
              <a:gd name="connsiteX27" fmla="*/ 1687398 w 1739746"/>
              <a:gd name="connsiteY27" fmla="*/ 688157 h 2413262"/>
              <a:gd name="connsiteX28" fmla="*/ 1668544 w 1739746"/>
              <a:gd name="connsiteY28" fmla="*/ 659876 h 2413262"/>
              <a:gd name="connsiteX29" fmla="*/ 1649691 w 1739746"/>
              <a:gd name="connsiteY29" fmla="*/ 603315 h 2413262"/>
              <a:gd name="connsiteX30" fmla="*/ 1640264 w 1739746"/>
              <a:gd name="connsiteY30" fmla="*/ 575035 h 2413262"/>
              <a:gd name="connsiteX31" fmla="*/ 1630837 w 1739746"/>
              <a:gd name="connsiteY31" fmla="*/ 546755 h 2413262"/>
              <a:gd name="connsiteX32" fmla="*/ 1611983 w 1739746"/>
              <a:gd name="connsiteY32" fmla="*/ 518474 h 2413262"/>
              <a:gd name="connsiteX33" fmla="*/ 1593130 w 1739746"/>
              <a:gd name="connsiteY33" fmla="*/ 443060 h 2413262"/>
              <a:gd name="connsiteX34" fmla="*/ 1536569 w 1739746"/>
              <a:gd name="connsiteY34" fmla="*/ 358219 h 2413262"/>
              <a:gd name="connsiteX35" fmla="*/ 1517715 w 1739746"/>
              <a:gd name="connsiteY35" fmla="*/ 329938 h 2413262"/>
              <a:gd name="connsiteX36" fmla="*/ 1498862 w 1739746"/>
              <a:gd name="connsiteY36" fmla="*/ 301658 h 2413262"/>
              <a:gd name="connsiteX37" fmla="*/ 1470581 w 1739746"/>
              <a:gd name="connsiteY37" fmla="*/ 292231 h 2413262"/>
              <a:gd name="connsiteX38" fmla="*/ 1423447 w 1739746"/>
              <a:gd name="connsiteY38" fmla="*/ 235670 h 2413262"/>
              <a:gd name="connsiteX39" fmla="*/ 1404594 w 1739746"/>
              <a:gd name="connsiteY39" fmla="*/ 207390 h 2413262"/>
              <a:gd name="connsiteX40" fmla="*/ 1319752 w 1739746"/>
              <a:gd name="connsiteY40" fmla="*/ 150829 h 2413262"/>
              <a:gd name="connsiteX41" fmla="*/ 1291472 w 1739746"/>
              <a:gd name="connsiteY41" fmla="*/ 131975 h 2413262"/>
              <a:gd name="connsiteX42" fmla="*/ 1263192 w 1739746"/>
              <a:gd name="connsiteY42" fmla="*/ 122548 h 2413262"/>
              <a:gd name="connsiteX43" fmla="*/ 1234911 w 1739746"/>
              <a:gd name="connsiteY43" fmla="*/ 103695 h 2413262"/>
              <a:gd name="connsiteX44" fmla="*/ 1178350 w 1739746"/>
              <a:gd name="connsiteY44" fmla="*/ 84841 h 2413262"/>
              <a:gd name="connsiteX45" fmla="*/ 1121790 w 1739746"/>
              <a:gd name="connsiteY45" fmla="*/ 65988 h 2413262"/>
              <a:gd name="connsiteX46" fmla="*/ 1093509 w 1739746"/>
              <a:gd name="connsiteY46" fmla="*/ 56561 h 2413262"/>
              <a:gd name="connsiteX47" fmla="*/ 961534 w 1739746"/>
              <a:gd name="connsiteY47" fmla="*/ 18854 h 2413262"/>
              <a:gd name="connsiteX48" fmla="*/ 933253 w 1739746"/>
              <a:gd name="connsiteY48" fmla="*/ 9427 h 2413262"/>
              <a:gd name="connsiteX49" fmla="*/ 904973 w 1739746"/>
              <a:gd name="connsiteY49" fmla="*/ 0 h 2413262"/>
              <a:gd name="connsiteX50" fmla="*/ 754144 w 1739746"/>
              <a:gd name="connsiteY50" fmla="*/ 18854 h 2413262"/>
              <a:gd name="connsiteX51" fmla="*/ 716437 w 1739746"/>
              <a:gd name="connsiteY51" fmla="*/ 28280 h 2413262"/>
              <a:gd name="connsiteX52" fmla="*/ 659876 w 1739746"/>
              <a:gd name="connsiteY52" fmla="*/ 47134 h 2413262"/>
              <a:gd name="connsiteX53" fmla="*/ 631596 w 1739746"/>
              <a:gd name="connsiteY53" fmla="*/ 65988 h 2413262"/>
              <a:gd name="connsiteX54" fmla="*/ 593888 w 1739746"/>
              <a:gd name="connsiteY54" fmla="*/ 75414 h 2413262"/>
              <a:gd name="connsiteX55" fmla="*/ 509047 w 1739746"/>
              <a:gd name="connsiteY55" fmla="*/ 94268 h 2413262"/>
              <a:gd name="connsiteX56" fmla="*/ 414779 w 1739746"/>
              <a:gd name="connsiteY56" fmla="*/ 141402 h 2413262"/>
              <a:gd name="connsiteX57" fmla="*/ 358218 w 1739746"/>
              <a:gd name="connsiteY57" fmla="*/ 160256 h 2413262"/>
              <a:gd name="connsiteX58" fmla="*/ 339365 w 1739746"/>
              <a:gd name="connsiteY58" fmla="*/ 188536 h 2413262"/>
              <a:gd name="connsiteX59" fmla="*/ 311084 w 1739746"/>
              <a:gd name="connsiteY59" fmla="*/ 197963 h 2413262"/>
              <a:gd name="connsiteX60" fmla="*/ 282804 w 1739746"/>
              <a:gd name="connsiteY60" fmla="*/ 216816 h 2413262"/>
              <a:gd name="connsiteX61" fmla="*/ 235670 w 1739746"/>
              <a:gd name="connsiteY61" fmla="*/ 273377 h 2413262"/>
              <a:gd name="connsiteX62" fmla="*/ 207390 w 1739746"/>
              <a:gd name="connsiteY62" fmla="*/ 292231 h 2413262"/>
              <a:gd name="connsiteX63" fmla="*/ 197963 w 1739746"/>
              <a:gd name="connsiteY63" fmla="*/ 329938 h 2413262"/>
              <a:gd name="connsiteX64" fmla="*/ 160452 w 1739746"/>
              <a:gd name="connsiteY64" fmla="*/ 385910 h 2413262"/>
              <a:gd name="connsiteX65" fmla="*/ 113121 w 1739746"/>
              <a:gd name="connsiteY65" fmla="*/ 461913 h 2413262"/>
              <a:gd name="connsiteX66" fmla="*/ 94268 w 1739746"/>
              <a:gd name="connsiteY66" fmla="*/ 490194 h 2413262"/>
              <a:gd name="connsiteX67" fmla="*/ 47134 w 1739746"/>
              <a:gd name="connsiteY67" fmla="*/ 556181 h 2413262"/>
              <a:gd name="connsiteX68" fmla="*/ 28280 w 1739746"/>
              <a:gd name="connsiteY68" fmla="*/ 612742 h 2413262"/>
              <a:gd name="connsiteX69" fmla="*/ 0 w 1739746"/>
              <a:gd name="connsiteY69" fmla="*/ 669303 h 2413262"/>
              <a:gd name="connsiteX70" fmla="*/ 9427 w 1739746"/>
              <a:gd name="connsiteY70" fmla="*/ 1093509 h 2413262"/>
              <a:gd name="connsiteX71" fmla="*/ 28280 w 1739746"/>
              <a:gd name="connsiteY71" fmla="*/ 1150070 h 2413262"/>
              <a:gd name="connsiteX72" fmla="*/ 37707 w 1739746"/>
              <a:gd name="connsiteY72" fmla="*/ 1178351 h 2413262"/>
              <a:gd name="connsiteX73" fmla="*/ 65987 w 1739746"/>
              <a:gd name="connsiteY73" fmla="*/ 1300899 h 2413262"/>
              <a:gd name="connsiteX74" fmla="*/ 75414 w 1739746"/>
              <a:gd name="connsiteY74" fmla="*/ 1329179 h 2413262"/>
              <a:gd name="connsiteX75" fmla="*/ 84841 w 1739746"/>
              <a:gd name="connsiteY75" fmla="*/ 1357460 h 2413262"/>
              <a:gd name="connsiteX76" fmla="*/ 103695 w 1739746"/>
              <a:gd name="connsiteY76" fmla="*/ 1385740 h 2413262"/>
              <a:gd name="connsiteX77" fmla="*/ 122548 w 1739746"/>
              <a:gd name="connsiteY77" fmla="*/ 1442301 h 2413262"/>
              <a:gd name="connsiteX78" fmla="*/ 131975 w 1739746"/>
              <a:gd name="connsiteY78" fmla="*/ 1470581 h 2413262"/>
              <a:gd name="connsiteX79" fmla="*/ 150829 w 1739746"/>
              <a:gd name="connsiteY79" fmla="*/ 1498862 h 2413262"/>
              <a:gd name="connsiteX80" fmla="*/ 188536 w 1739746"/>
              <a:gd name="connsiteY80" fmla="*/ 1611984 h 2413262"/>
              <a:gd name="connsiteX81" fmla="*/ 197963 w 1739746"/>
              <a:gd name="connsiteY81" fmla="*/ 1640264 h 2413262"/>
              <a:gd name="connsiteX82" fmla="*/ 216816 w 1739746"/>
              <a:gd name="connsiteY82" fmla="*/ 1668544 h 2413262"/>
              <a:gd name="connsiteX83" fmla="*/ 226243 w 1739746"/>
              <a:gd name="connsiteY83" fmla="*/ 1696825 h 2413262"/>
              <a:gd name="connsiteX84" fmla="*/ 282804 w 1739746"/>
              <a:gd name="connsiteY84" fmla="*/ 1781666 h 2413262"/>
              <a:gd name="connsiteX85" fmla="*/ 320511 w 1739746"/>
              <a:gd name="connsiteY85" fmla="*/ 1838227 h 2413262"/>
              <a:gd name="connsiteX86" fmla="*/ 339365 w 1739746"/>
              <a:gd name="connsiteY86" fmla="*/ 1866507 h 2413262"/>
              <a:gd name="connsiteX87" fmla="*/ 367645 w 1739746"/>
              <a:gd name="connsiteY87" fmla="*/ 1885361 h 2413262"/>
              <a:gd name="connsiteX88" fmla="*/ 405352 w 1739746"/>
              <a:gd name="connsiteY88" fmla="*/ 1941922 h 2413262"/>
              <a:gd name="connsiteX89" fmla="*/ 443060 w 1739746"/>
              <a:gd name="connsiteY89" fmla="*/ 1998482 h 2413262"/>
              <a:gd name="connsiteX90" fmla="*/ 461913 w 1739746"/>
              <a:gd name="connsiteY90" fmla="*/ 2026763 h 2413262"/>
              <a:gd name="connsiteX91" fmla="*/ 490194 w 1739746"/>
              <a:gd name="connsiteY91" fmla="*/ 2045616 h 2413262"/>
              <a:gd name="connsiteX92" fmla="*/ 527901 w 1739746"/>
              <a:gd name="connsiteY92" fmla="*/ 2102177 h 2413262"/>
              <a:gd name="connsiteX93" fmla="*/ 584462 w 1739746"/>
              <a:gd name="connsiteY93" fmla="*/ 2158738 h 2413262"/>
              <a:gd name="connsiteX94" fmla="*/ 612742 w 1739746"/>
              <a:gd name="connsiteY94" fmla="*/ 2187019 h 2413262"/>
              <a:gd name="connsiteX95" fmla="*/ 641023 w 1739746"/>
              <a:gd name="connsiteY95" fmla="*/ 2205872 h 2413262"/>
              <a:gd name="connsiteX96" fmla="*/ 678730 w 1739746"/>
              <a:gd name="connsiteY96" fmla="*/ 2253006 h 2413262"/>
              <a:gd name="connsiteX97" fmla="*/ 725864 w 1739746"/>
              <a:gd name="connsiteY97" fmla="*/ 2290713 h 2413262"/>
              <a:gd name="connsiteX98" fmla="*/ 763571 w 1739746"/>
              <a:gd name="connsiteY98" fmla="*/ 2337847 h 2413262"/>
              <a:gd name="connsiteX99" fmla="*/ 791851 w 1739746"/>
              <a:gd name="connsiteY99" fmla="*/ 2356701 h 2413262"/>
              <a:gd name="connsiteX100" fmla="*/ 820132 w 1739746"/>
              <a:gd name="connsiteY100" fmla="*/ 2384981 h 2413262"/>
              <a:gd name="connsiteX101" fmla="*/ 867266 w 1739746"/>
              <a:gd name="connsiteY101"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49691 w 1739746"/>
              <a:gd name="connsiteY19" fmla="*/ 1329179 h 2413262"/>
              <a:gd name="connsiteX20" fmla="*/ 1687398 w 1739746"/>
              <a:gd name="connsiteY20" fmla="*/ 1244338 h 2413262"/>
              <a:gd name="connsiteX21" fmla="*/ 1715678 w 1739746"/>
              <a:gd name="connsiteY21" fmla="*/ 1159497 h 2413262"/>
              <a:gd name="connsiteX22" fmla="*/ 1725105 w 1739746"/>
              <a:gd name="connsiteY22" fmla="*/ 1131216 h 2413262"/>
              <a:gd name="connsiteX23" fmla="*/ 1725105 w 1739746"/>
              <a:gd name="connsiteY23" fmla="*/ 801278 h 2413262"/>
              <a:gd name="connsiteX24" fmla="*/ 1706251 w 1739746"/>
              <a:gd name="connsiteY24" fmla="*/ 744718 h 2413262"/>
              <a:gd name="connsiteX25" fmla="*/ 1696825 w 1739746"/>
              <a:gd name="connsiteY25" fmla="*/ 716437 h 2413262"/>
              <a:gd name="connsiteX26" fmla="*/ 1687398 w 1739746"/>
              <a:gd name="connsiteY26" fmla="*/ 688157 h 2413262"/>
              <a:gd name="connsiteX27" fmla="*/ 1668544 w 1739746"/>
              <a:gd name="connsiteY27" fmla="*/ 659876 h 2413262"/>
              <a:gd name="connsiteX28" fmla="*/ 1649691 w 1739746"/>
              <a:gd name="connsiteY28" fmla="*/ 603315 h 2413262"/>
              <a:gd name="connsiteX29" fmla="*/ 1640264 w 1739746"/>
              <a:gd name="connsiteY29" fmla="*/ 575035 h 2413262"/>
              <a:gd name="connsiteX30" fmla="*/ 1630837 w 1739746"/>
              <a:gd name="connsiteY30" fmla="*/ 546755 h 2413262"/>
              <a:gd name="connsiteX31" fmla="*/ 1611983 w 1739746"/>
              <a:gd name="connsiteY31" fmla="*/ 518474 h 2413262"/>
              <a:gd name="connsiteX32" fmla="*/ 1593130 w 1739746"/>
              <a:gd name="connsiteY32" fmla="*/ 443060 h 2413262"/>
              <a:gd name="connsiteX33" fmla="*/ 1536569 w 1739746"/>
              <a:gd name="connsiteY33" fmla="*/ 358219 h 2413262"/>
              <a:gd name="connsiteX34" fmla="*/ 1517715 w 1739746"/>
              <a:gd name="connsiteY34" fmla="*/ 329938 h 2413262"/>
              <a:gd name="connsiteX35" fmla="*/ 1498862 w 1739746"/>
              <a:gd name="connsiteY35" fmla="*/ 301658 h 2413262"/>
              <a:gd name="connsiteX36" fmla="*/ 1470581 w 1739746"/>
              <a:gd name="connsiteY36" fmla="*/ 292231 h 2413262"/>
              <a:gd name="connsiteX37" fmla="*/ 1423447 w 1739746"/>
              <a:gd name="connsiteY37" fmla="*/ 235670 h 2413262"/>
              <a:gd name="connsiteX38" fmla="*/ 1404594 w 1739746"/>
              <a:gd name="connsiteY38" fmla="*/ 207390 h 2413262"/>
              <a:gd name="connsiteX39" fmla="*/ 1319752 w 1739746"/>
              <a:gd name="connsiteY39" fmla="*/ 150829 h 2413262"/>
              <a:gd name="connsiteX40" fmla="*/ 1291472 w 1739746"/>
              <a:gd name="connsiteY40" fmla="*/ 131975 h 2413262"/>
              <a:gd name="connsiteX41" fmla="*/ 1263192 w 1739746"/>
              <a:gd name="connsiteY41" fmla="*/ 122548 h 2413262"/>
              <a:gd name="connsiteX42" fmla="*/ 1234911 w 1739746"/>
              <a:gd name="connsiteY42" fmla="*/ 103695 h 2413262"/>
              <a:gd name="connsiteX43" fmla="*/ 1178350 w 1739746"/>
              <a:gd name="connsiteY43" fmla="*/ 84841 h 2413262"/>
              <a:gd name="connsiteX44" fmla="*/ 1121790 w 1739746"/>
              <a:gd name="connsiteY44" fmla="*/ 65988 h 2413262"/>
              <a:gd name="connsiteX45" fmla="*/ 1093509 w 1739746"/>
              <a:gd name="connsiteY45" fmla="*/ 56561 h 2413262"/>
              <a:gd name="connsiteX46" fmla="*/ 961534 w 1739746"/>
              <a:gd name="connsiteY46" fmla="*/ 18854 h 2413262"/>
              <a:gd name="connsiteX47" fmla="*/ 933253 w 1739746"/>
              <a:gd name="connsiteY47" fmla="*/ 9427 h 2413262"/>
              <a:gd name="connsiteX48" fmla="*/ 904973 w 1739746"/>
              <a:gd name="connsiteY48" fmla="*/ 0 h 2413262"/>
              <a:gd name="connsiteX49" fmla="*/ 754144 w 1739746"/>
              <a:gd name="connsiteY49" fmla="*/ 18854 h 2413262"/>
              <a:gd name="connsiteX50" fmla="*/ 716437 w 1739746"/>
              <a:gd name="connsiteY50" fmla="*/ 28280 h 2413262"/>
              <a:gd name="connsiteX51" fmla="*/ 659876 w 1739746"/>
              <a:gd name="connsiteY51" fmla="*/ 47134 h 2413262"/>
              <a:gd name="connsiteX52" fmla="*/ 631596 w 1739746"/>
              <a:gd name="connsiteY52" fmla="*/ 65988 h 2413262"/>
              <a:gd name="connsiteX53" fmla="*/ 593888 w 1739746"/>
              <a:gd name="connsiteY53" fmla="*/ 75414 h 2413262"/>
              <a:gd name="connsiteX54" fmla="*/ 509047 w 1739746"/>
              <a:gd name="connsiteY54" fmla="*/ 94268 h 2413262"/>
              <a:gd name="connsiteX55" fmla="*/ 414779 w 1739746"/>
              <a:gd name="connsiteY55" fmla="*/ 141402 h 2413262"/>
              <a:gd name="connsiteX56" fmla="*/ 358218 w 1739746"/>
              <a:gd name="connsiteY56" fmla="*/ 160256 h 2413262"/>
              <a:gd name="connsiteX57" fmla="*/ 339365 w 1739746"/>
              <a:gd name="connsiteY57" fmla="*/ 188536 h 2413262"/>
              <a:gd name="connsiteX58" fmla="*/ 311084 w 1739746"/>
              <a:gd name="connsiteY58" fmla="*/ 197963 h 2413262"/>
              <a:gd name="connsiteX59" fmla="*/ 282804 w 1739746"/>
              <a:gd name="connsiteY59" fmla="*/ 216816 h 2413262"/>
              <a:gd name="connsiteX60" fmla="*/ 235670 w 1739746"/>
              <a:gd name="connsiteY60" fmla="*/ 273377 h 2413262"/>
              <a:gd name="connsiteX61" fmla="*/ 207390 w 1739746"/>
              <a:gd name="connsiteY61" fmla="*/ 292231 h 2413262"/>
              <a:gd name="connsiteX62" fmla="*/ 197963 w 1739746"/>
              <a:gd name="connsiteY62" fmla="*/ 329938 h 2413262"/>
              <a:gd name="connsiteX63" fmla="*/ 160452 w 1739746"/>
              <a:gd name="connsiteY63" fmla="*/ 385910 h 2413262"/>
              <a:gd name="connsiteX64" fmla="*/ 113121 w 1739746"/>
              <a:gd name="connsiteY64" fmla="*/ 461913 h 2413262"/>
              <a:gd name="connsiteX65" fmla="*/ 94268 w 1739746"/>
              <a:gd name="connsiteY65" fmla="*/ 490194 h 2413262"/>
              <a:gd name="connsiteX66" fmla="*/ 47134 w 1739746"/>
              <a:gd name="connsiteY66" fmla="*/ 556181 h 2413262"/>
              <a:gd name="connsiteX67" fmla="*/ 28280 w 1739746"/>
              <a:gd name="connsiteY67" fmla="*/ 612742 h 2413262"/>
              <a:gd name="connsiteX68" fmla="*/ 0 w 1739746"/>
              <a:gd name="connsiteY68" fmla="*/ 669303 h 2413262"/>
              <a:gd name="connsiteX69" fmla="*/ 9427 w 1739746"/>
              <a:gd name="connsiteY69" fmla="*/ 1093509 h 2413262"/>
              <a:gd name="connsiteX70" fmla="*/ 28280 w 1739746"/>
              <a:gd name="connsiteY70" fmla="*/ 1150070 h 2413262"/>
              <a:gd name="connsiteX71" fmla="*/ 37707 w 1739746"/>
              <a:gd name="connsiteY71" fmla="*/ 1178351 h 2413262"/>
              <a:gd name="connsiteX72" fmla="*/ 65987 w 1739746"/>
              <a:gd name="connsiteY72" fmla="*/ 1300899 h 2413262"/>
              <a:gd name="connsiteX73" fmla="*/ 75414 w 1739746"/>
              <a:gd name="connsiteY73" fmla="*/ 1329179 h 2413262"/>
              <a:gd name="connsiteX74" fmla="*/ 84841 w 1739746"/>
              <a:gd name="connsiteY74" fmla="*/ 1357460 h 2413262"/>
              <a:gd name="connsiteX75" fmla="*/ 103695 w 1739746"/>
              <a:gd name="connsiteY75" fmla="*/ 1385740 h 2413262"/>
              <a:gd name="connsiteX76" fmla="*/ 122548 w 1739746"/>
              <a:gd name="connsiteY76" fmla="*/ 1442301 h 2413262"/>
              <a:gd name="connsiteX77" fmla="*/ 131975 w 1739746"/>
              <a:gd name="connsiteY77" fmla="*/ 1470581 h 2413262"/>
              <a:gd name="connsiteX78" fmla="*/ 150829 w 1739746"/>
              <a:gd name="connsiteY78" fmla="*/ 1498862 h 2413262"/>
              <a:gd name="connsiteX79" fmla="*/ 188536 w 1739746"/>
              <a:gd name="connsiteY79" fmla="*/ 1611984 h 2413262"/>
              <a:gd name="connsiteX80" fmla="*/ 197963 w 1739746"/>
              <a:gd name="connsiteY80" fmla="*/ 1640264 h 2413262"/>
              <a:gd name="connsiteX81" fmla="*/ 216816 w 1739746"/>
              <a:gd name="connsiteY81" fmla="*/ 1668544 h 2413262"/>
              <a:gd name="connsiteX82" fmla="*/ 226243 w 1739746"/>
              <a:gd name="connsiteY82" fmla="*/ 1696825 h 2413262"/>
              <a:gd name="connsiteX83" fmla="*/ 282804 w 1739746"/>
              <a:gd name="connsiteY83" fmla="*/ 1781666 h 2413262"/>
              <a:gd name="connsiteX84" fmla="*/ 320511 w 1739746"/>
              <a:gd name="connsiteY84" fmla="*/ 1838227 h 2413262"/>
              <a:gd name="connsiteX85" fmla="*/ 339365 w 1739746"/>
              <a:gd name="connsiteY85" fmla="*/ 1866507 h 2413262"/>
              <a:gd name="connsiteX86" fmla="*/ 367645 w 1739746"/>
              <a:gd name="connsiteY86" fmla="*/ 1885361 h 2413262"/>
              <a:gd name="connsiteX87" fmla="*/ 405352 w 1739746"/>
              <a:gd name="connsiteY87" fmla="*/ 1941922 h 2413262"/>
              <a:gd name="connsiteX88" fmla="*/ 443060 w 1739746"/>
              <a:gd name="connsiteY88" fmla="*/ 1998482 h 2413262"/>
              <a:gd name="connsiteX89" fmla="*/ 461913 w 1739746"/>
              <a:gd name="connsiteY89" fmla="*/ 2026763 h 2413262"/>
              <a:gd name="connsiteX90" fmla="*/ 490194 w 1739746"/>
              <a:gd name="connsiteY90" fmla="*/ 2045616 h 2413262"/>
              <a:gd name="connsiteX91" fmla="*/ 527901 w 1739746"/>
              <a:gd name="connsiteY91" fmla="*/ 2102177 h 2413262"/>
              <a:gd name="connsiteX92" fmla="*/ 584462 w 1739746"/>
              <a:gd name="connsiteY92" fmla="*/ 2158738 h 2413262"/>
              <a:gd name="connsiteX93" fmla="*/ 612742 w 1739746"/>
              <a:gd name="connsiteY93" fmla="*/ 2187019 h 2413262"/>
              <a:gd name="connsiteX94" fmla="*/ 641023 w 1739746"/>
              <a:gd name="connsiteY94" fmla="*/ 2205872 h 2413262"/>
              <a:gd name="connsiteX95" fmla="*/ 678730 w 1739746"/>
              <a:gd name="connsiteY95" fmla="*/ 2253006 h 2413262"/>
              <a:gd name="connsiteX96" fmla="*/ 725864 w 1739746"/>
              <a:gd name="connsiteY96" fmla="*/ 2290713 h 2413262"/>
              <a:gd name="connsiteX97" fmla="*/ 763571 w 1739746"/>
              <a:gd name="connsiteY97" fmla="*/ 2337847 h 2413262"/>
              <a:gd name="connsiteX98" fmla="*/ 791851 w 1739746"/>
              <a:gd name="connsiteY98" fmla="*/ 2356701 h 2413262"/>
              <a:gd name="connsiteX99" fmla="*/ 820132 w 1739746"/>
              <a:gd name="connsiteY99" fmla="*/ 2384981 h 2413262"/>
              <a:gd name="connsiteX100" fmla="*/ 867266 w 1739746"/>
              <a:gd name="connsiteY100"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40264 w 1739746"/>
              <a:gd name="connsiteY28" fmla="*/ 575035 h 2413262"/>
              <a:gd name="connsiteX29" fmla="*/ 1630837 w 1739746"/>
              <a:gd name="connsiteY29" fmla="*/ 546755 h 2413262"/>
              <a:gd name="connsiteX30" fmla="*/ 1611983 w 1739746"/>
              <a:gd name="connsiteY30" fmla="*/ 518474 h 2413262"/>
              <a:gd name="connsiteX31" fmla="*/ 1593130 w 1739746"/>
              <a:gd name="connsiteY31" fmla="*/ 443060 h 2413262"/>
              <a:gd name="connsiteX32" fmla="*/ 1536569 w 1739746"/>
              <a:gd name="connsiteY32" fmla="*/ 358219 h 2413262"/>
              <a:gd name="connsiteX33" fmla="*/ 1517715 w 1739746"/>
              <a:gd name="connsiteY33" fmla="*/ 329938 h 2413262"/>
              <a:gd name="connsiteX34" fmla="*/ 1498862 w 1739746"/>
              <a:gd name="connsiteY34" fmla="*/ 301658 h 2413262"/>
              <a:gd name="connsiteX35" fmla="*/ 1470581 w 1739746"/>
              <a:gd name="connsiteY35" fmla="*/ 292231 h 2413262"/>
              <a:gd name="connsiteX36" fmla="*/ 1423447 w 1739746"/>
              <a:gd name="connsiteY36" fmla="*/ 235670 h 2413262"/>
              <a:gd name="connsiteX37" fmla="*/ 1404594 w 1739746"/>
              <a:gd name="connsiteY37" fmla="*/ 207390 h 2413262"/>
              <a:gd name="connsiteX38" fmla="*/ 1319752 w 1739746"/>
              <a:gd name="connsiteY38" fmla="*/ 150829 h 2413262"/>
              <a:gd name="connsiteX39" fmla="*/ 1291472 w 1739746"/>
              <a:gd name="connsiteY39" fmla="*/ 131975 h 2413262"/>
              <a:gd name="connsiteX40" fmla="*/ 1263192 w 1739746"/>
              <a:gd name="connsiteY40" fmla="*/ 122548 h 2413262"/>
              <a:gd name="connsiteX41" fmla="*/ 1234911 w 1739746"/>
              <a:gd name="connsiteY41" fmla="*/ 103695 h 2413262"/>
              <a:gd name="connsiteX42" fmla="*/ 1178350 w 1739746"/>
              <a:gd name="connsiteY42" fmla="*/ 84841 h 2413262"/>
              <a:gd name="connsiteX43" fmla="*/ 1121790 w 1739746"/>
              <a:gd name="connsiteY43" fmla="*/ 65988 h 2413262"/>
              <a:gd name="connsiteX44" fmla="*/ 1093509 w 1739746"/>
              <a:gd name="connsiteY44" fmla="*/ 56561 h 2413262"/>
              <a:gd name="connsiteX45" fmla="*/ 961534 w 1739746"/>
              <a:gd name="connsiteY45" fmla="*/ 18854 h 2413262"/>
              <a:gd name="connsiteX46" fmla="*/ 933253 w 1739746"/>
              <a:gd name="connsiteY46" fmla="*/ 9427 h 2413262"/>
              <a:gd name="connsiteX47" fmla="*/ 904973 w 1739746"/>
              <a:gd name="connsiteY47" fmla="*/ 0 h 2413262"/>
              <a:gd name="connsiteX48" fmla="*/ 754144 w 1739746"/>
              <a:gd name="connsiteY48" fmla="*/ 18854 h 2413262"/>
              <a:gd name="connsiteX49" fmla="*/ 716437 w 1739746"/>
              <a:gd name="connsiteY49" fmla="*/ 28280 h 2413262"/>
              <a:gd name="connsiteX50" fmla="*/ 659876 w 1739746"/>
              <a:gd name="connsiteY50" fmla="*/ 47134 h 2413262"/>
              <a:gd name="connsiteX51" fmla="*/ 631596 w 1739746"/>
              <a:gd name="connsiteY51" fmla="*/ 65988 h 2413262"/>
              <a:gd name="connsiteX52" fmla="*/ 593888 w 1739746"/>
              <a:gd name="connsiteY52" fmla="*/ 75414 h 2413262"/>
              <a:gd name="connsiteX53" fmla="*/ 509047 w 1739746"/>
              <a:gd name="connsiteY53" fmla="*/ 94268 h 2413262"/>
              <a:gd name="connsiteX54" fmla="*/ 414779 w 1739746"/>
              <a:gd name="connsiteY54" fmla="*/ 141402 h 2413262"/>
              <a:gd name="connsiteX55" fmla="*/ 358218 w 1739746"/>
              <a:gd name="connsiteY55" fmla="*/ 160256 h 2413262"/>
              <a:gd name="connsiteX56" fmla="*/ 339365 w 1739746"/>
              <a:gd name="connsiteY56" fmla="*/ 188536 h 2413262"/>
              <a:gd name="connsiteX57" fmla="*/ 311084 w 1739746"/>
              <a:gd name="connsiteY57" fmla="*/ 197963 h 2413262"/>
              <a:gd name="connsiteX58" fmla="*/ 282804 w 1739746"/>
              <a:gd name="connsiteY58" fmla="*/ 216816 h 2413262"/>
              <a:gd name="connsiteX59" fmla="*/ 235670 w 1739746"/>
              <a:gd name="connsiteY59" fmla="*/ 273377 h 2413262"/>
              <a:gd name="connsiteX60" fmla="*/ 207390 w 1739746"/>
              <a:gd name="connsiteY60" fmla="*/ 292231 h 2413262"/>
              <a:gd name="connsiteX61" fmla="*/ 197963 w 1739746"/>
              <a:gd name="connsiteY61" fmla="*/ 329938 h 2413262"/>
              <a:gd name="connsiteX62" fmla="*/ 160452 w 1739746"/>
              <a:gd name="connsiteY62" fmla="*/ 385910 h 2413262"/>
              <a:gd name="connsiteX63" fmla="*/ 113121 w 1739746"/>
              <a:gd name="connsiteY63" fmla="*/ 461913 h 2413262"/>
              <a:gd name="connsiteX64" fmla="*/ 94268 w 1739746"/>
              <a:gd name="connsiteY64" fmla="*/ 490194 h 2413262"/>
              <a:gd name="connsiteX65" fmla="*/ 47134 w 1739746"/>
              <a:gd name="connsiteY65" fmla="*/ 556181 h 2413262"/>
              <a:gd name="connsiteX66" fmla="*/ 28280 w 1739746"/>
              <a:gd name="connsiteY66" fmla="*/ 612742 h 2413262"/>
              <a:gd name="connsiteX67" fmla="*/ 0 w 1739746"/>
              <a:gd name="connsiteY67" fmla="*/ 669303 h 2413262"/>
              <a:gd name="connsiteX68" fmla="*/ 9427 w 1739746"/>
              <a:gd name="connsiteY68" fmla="*/ 1093509 h 2413262"/>
              <a:gd name="connsiteX69" fmla="*/ 28280 w 1739746"/>
              <a:gd name="connsiteY69" fmla="*/ 1150070 h 2413262"/>
              <a:gd name="connsiteX70" fmla="*/ 37707 w 1739746"/>
              <a:gd name="connsiteY70" fmla="*/ 1178351 h 2413262"/>
              <a:gd name="connsiteX71" fmla="*/ 65987 w 1739746"/>
              <a:gd name="connsiteY71" fmla="*/ 1300899 h 2413262"/>
              <a:gd name="connsiteX72" fmla="*/ 75414 w 1739746"/>
              <a:gd name="connsiteY72" fmla="*/ 1329179 h 2413262"/>
              <a:gd name="connsiteX73" fmla="*/ 84841 w 1739746"/>
              <a:gd name="connsiteY73" fmla="*/ 1357460 h 2413262"/>
              <a:gd name="connsiteX74" fmla="*/ 103695 w 1739746"/>
              <a:gd name="connsiteY74" fmla="*/ 1385740 h 2413262"/>
              <a:gd name="connsiteX75" fmla="*/ 122548 w 1739746"/>
              <a:gd name="connsiteY75" fmla="*/ 1442301 h 2413262"/>
              <a:gd name="connsiteX76" fmla="*/ 131975 w 1739746"/>
              <a:gd name="connsiteY76" fmla="*/ 1470581 h 2413262"/>
              <a:gd name="connsiteX77" fmla="*/ 150829 w 1739746"/>
              <a:gd name="connsiteY77" fmla="*/ 1498862 h 2413262"/>
              <a:gd name="connsiteX78" fmla="*/ 188536 w 1739746"/>
              <a:gd name="connsiteY78" fmla="*/ 1611984 h 2413262"/>
              <a:gd name="connsiteX79" fmla="*/ 197963 w 1739746"/>
              <a:gd name="connsiteY79" fmla="*/ 1640264 h 2413262"/>
              <a:gd name="connsiteX80" fmla="*/ 216816 w 1739746"/>
              <a:gd name="connsiteY80" fmla="*/ 1668544 h 2413262"/>
              <a:gd name="connsiteX81" fmla="*/ 226243 w 1739746"/>
              <a:gd name="connsiteY81" fmla="*/ 1696825 h 2413262"/>
              <a:gd name="connsiteX82" fmla="*/ 282804 w 1739746"/>
              <a:gd name="connsiteY82" fmla="*/ 1781666 h 2413262"/>
              <a:gd name="connsiteX83" fmla="*/ 320511 w 1739746"/>
              <a:gd name="connsiteY83" fmla="*/ 1838227 h 2413262"/>
              <a:gd name="connsiteX84" fmla="*/ 339365 w 1739746"/>
              <a:gd name="connsiteY84" fmla="*/ 1866507 h 2413262"/>
              <a:gd name="connsiteX85" fmla="*/ 367645 w 1739746"/>
              <a:gd name="connsiteY85" fmla="*/ 1885361 h 2413262"/>
              <a:gd name="connsiteX86" fmla="*/ 405352 w 1739746"/>
              <a:gd name="connsiteY86" fmla="*/ 1941922 h 2413262"/>
              <a:gd name="connsiteX87" fmla="*/ 443060 w 1739746"/>
              <a:gd name="connsiteY87" fmla="*/ 1998482 h 2413262"/>
              <a:gd name="connsiteX88" fmla="*/ 461913 w 1739746"/>
              <a:gd name="connsiteY88" fmla="*/ 2026763 h 2413262"/>
              <a:gd name="connsiteX89" fmla="*/ 490194 w 1739746"/>
              <a:gd name="connsiteY89" fmla="*/ 2045616 h 2413262"/>
              <a:gd name="connsiteX90" fmla="*/ 527901 w 1739746"/>
              <a:gd name="connsiteY90" fmla="*/ 2102177 h 2413262"/>
              <a:gd name="connsiteX91" fmla="*/ 584462 w 1739746"/>
              <a:gd name="connsiteY91" fmla="*/ 2158738 h 2413262"/>
              <a:gd name="connsiteX92" fmla="*/ 612742 w 1739746"/>
              <a:gd name="connsiteY92" fmla="*/ 2187019 h 2413262"/>
              <a:gd name="connsiteX93" fmla="*/ 641023 w 1739746"/>
              <a:gd name="connsiteY93" fmla="*/ 2205872 h 2413262"/>
              <a:gd name="connsiteX94" fmla="*/ 678730 w 1739746"/>
              <a:gd name="connsiteY94" fmla="*/ 2253006 h 2413262"/>
              <a:gd name="connsiteX95" fmla="*/ 725864 w 1739746"/>
              <a:gd name="connsiteY95" fmla="*/ 2290713 h 2413262"/>
              <a:gd name="connsiteX96" fmla="*/ 763571 w 1739746"/>
              <a:gd name="connsiteY96" fmla="*/ 2337847 h 2413262"/>
              <a:gd name="connsiteX97" fmla="*/ 791851 w 1739746"/>
              <a:gd name="connsiteY97" fmla="*/ 2356701 h 2413262"/>
              <a:gd name="connsiteX98" fmla="*/ 820132 w 1739746"/>
              <a:gd name="connsiteY98" fmla="*/ 2384981 h 2413262"/>
              <a:gd name="connsiteX99" fmla="*/ 867266 w 1739746"/>
              <a:gd name="connsiteY99"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40264 w 1739746"/>
              <a:gd name="connsiteY28" fmla="*/ 575035 h 2413262"/>
              <a:gd name="connsiteX29" fmla="*/ 1630837 w 1739746"/>
              <a:gd name="connsiteY29" fmla="*/ 546755 h 2413262"/>
              <a:gd name="connsiteX30" fmla="*/ 1593130 w 1739746"/>
              <a:gd name="connsiteY30" fmla="*/ 443060 h 2413262"/>
              <a:gd name="connsiteX31" fmla="*/ 1536569 w 1739746"/>
              <a:gd name="connsiteY31" fmla="*/ 358219 h 2413262"/>
              <a:gd name="connsiteX32" fmla="*/ 1517715 w 1739746"/>
              <a:gd name="connsiteY32" fmla="*/ 329938 h 2413262"/>
              <a:gd name="connsiteX33" fmla="*/ 1498862 w 1739746"/>
              <a:gd name="connsiteY33" fmla="*/ 301658 h 2413262"/>
              <a:gd name="connsiteX34" fmla="*/ 1470581 w 1739746"/>
              <a:gd name="connsiteY34" fmla="*/ 292231 h 2413262"/>
              <a:gd name="connsiteX35" fmla="*/ 1423447 w 1739746"/>
              <a:gd name="connsiteY35" fmla="*/ 235670 h 2413262"/>
              <a:gd name="connsiteX36" fmla="*/ 1404594 w 1739746"/>
              <a:gd name="connsiteY36" fmla="*/ 207390 h 2413262"/>
              <a:gd name="connsiteX37" fmla="*/ 1319752 w 1739746"/>
              <a:gd name="connsiteY37" fmla="*/ 150829 h 2413262"/>
              <a:gd name="connsiteX38" fmla="*/ 1291472 w 1739746"/>
              <a:gd name="connsiteY38" fmla="*/ 131975 h 2413262"/>
              <a:gd name="connsiteX39" fmla="*/ 1263192 w 1739746"/>
              <a:gd name="connsiteY39" fmla="*/ 122548 h 2413262"/>
              <a:gd name="connsiteX40" fmla="*/ 1234911 w 1739746"/>
              <a:gd name="connsiteY40" fmla="*/ 103695 h 2413262"/>
              <a:gd name="connsiteX41" fmla="*/ 1178350 w 1739746"/>
              <a:gd name="connsiteY41" fmla="*/ 84841 h 2413262"/>
              <a:gd name="connsiteX42" fmla="*/ 1121790 w 1739746"/>
              <a:gd name="connsiteY42" fmla="*/ 65988 h 2413262"/>
              <a:gd name="connsiteX43" fmla="*/ 1093509 w 1739746"/>
              <a:gd name="connsiteY43" fmla="*/ 56561 h 2413262"/>
              <a:gd name="connsiteX44" fmla="*/ 961534 w 1739746"/>
              <a:gd name="connsiteY44" fmla="*/ 18854 h 2413262"/>
              <a:gd name="connsiteX45" fmla="*/ 933253 w 1739746"/>
              <a:gd name="connsiteY45" fmla="*/ 9427 h 2413262"/>
              <a:gd name="connsiteX46" fmla="*/ 904973 w 1739746"/>
              <a:gd name="connsiteY46" fmla="*/ 0 h 2413262"/>
              <a:gd name="connsiteX47" fmla="*/ 754144 w 1739746"/>
              <a:gd name="connsiteY47" fmla="*/ 18854 h 2413262"/>
              <a:gd name="connsiteX48" fmla="*/ 716437 w 1739746"/>
              <a:gd name="connsiteY48" fmla="*/ 28280 h 2413262"/>
              <a:gd name="connsiteX49" fmla="*/ 659876 w 1739746"/>
              <a:gd name="connsiteY49" fmla="*/ 47134 h 2413262"/>
              <a:gd name="connsiteX50" fmla="*/ 631596 w 1739746"/>
              <a:gd name="connsiteY50" fmla="*/ 65988 h 2413262"/>
              <a:gd name="connsiteX51" fmla="*/ 593888 w 1739746"/>
              <a:gd name="connsiteY51" fmla="*/ 75414 h 2413262"/>
              <a:gd name="connsiteX52" fmla="*/ 509047 w 1739746"/>
              <a:gd name="connsiteY52" fmla="*/ 94268 h 2413262"/>
              <a:gd name="connsiteX53" fmla="*/ 414779 w 1739746"/>
              <a:gd name="connsiteY53" fmla="*/ 141402 h 2413262"/>
              <a:gd name="connsiteX54" fmla="*/ 358218 w 1739746"/>
              <a:gd name="connsiteY54" fmla="*/ 160256 h 2413262"/>
              <a:gd name="connsiteX55" fmla="*/ 339365 w 1739746"/>
              <a:gd name="connsiteY55" fmla="*/ 188536 h 2413262"/>
              <a:gd name="connsiteX56" fmla="*/ 311084 w 1739746"/>
              <a:gd name="connsiteY56" fmla="*/ 197963 h 2413262"/>
              <a:gd name="connsiteX57" fmla="*/ 282804 w 1739746"/>
              <a:gd name="connsiteY57" fmla="*/ 216816 h 2413262"/>
              <a:gd name="connsiteX58" fmla="*/ 235670 w 1739746"/>
              <a:gd name="connsiteY58" fmla="*/ 273377 h 2413262"/>
              <a:gd name="connsiteX59" fmla="*/ 207390 w 1739746"/>
              <a:gd name="connsiteY59" fmla="*/ 292231 h 2413262"/>
              <a:gd name="connsiteX60" fmla="*/ 197963 w 1739746"/>
              <a:gd name="connsiteY60" fmla="*/ 329938 h 2413262"/>
              <a:gd name="connsiteX61" fmla="*/ 160452 w 1739746"/>
              <a:gd name="connsiteY61" fmla="*/ 385910 h 2413262"/>
              <a:gd name="connsiteX62" fmla="*/ 113121 w 1739746"/>
              <a:gd name="connsiteY62" fmla="*/ 461913 h 2413262"/>
              <a:gd name="connsiteX63" fmla="*/ 94268 w 1739746"/>
              <a:gd name="connsiteY63" fmla="*/ 490194 h 2413262"/>
              <a:gd name="connsiteX64" fmla="*/ 47134 w 1739746"/>
              <a:gd name="connsiteY64" fmla="*/ 556181 h 2413262"/>
              <a:gd name="connsiteX65" fmla="*/ 28280 w 1739746"/>
              <a:gd name="connsiteY65" fmla="*/ 612742 h 2413262"/>
              <a:gd name="connsiteX66" fmla="*/ 0 w 1739746"/>
              <a:gd name="connsiteY66" fmla="*/ 669303 h 2413262"/>
              <a:gd name="connsiteX67" fmla="*/ 9427 w 1739746"/>
              <a:gd name="connsiteY67" fmla="*/ 1093509 h 2413262"/>
              <a:gd name="connsiteX68" fmla="*/ 28280 w 1739746"/>
              <a:gd name="connsiteY68" fmla="*/ 1150070 h 2413262"/>
              <a:gd name="connsiteX69" fmla="*/ 37707 w 1739746"/>
              <a:gd name="connsiteY69" fmla="*/ 1178351 h 2413262"/>
              <a:gd name="connsiteX70" fmla="*/ 65987 w 1739746"/>
              <a:gd name="connsiteY70" fmla="*/ 1300899 h 2413262"/>
              <a:gd name="connsiteX71" fmla="*/ 75414 w 1739746"/>
              <a:gd name="connsiteY71" fmla="*/ 1329179 h 2413262"/>
              <a:gd name="connsiteX72" fmla="*/ 84841 w 1739746"/>
              <a:gd name="connsiteY72" fmla="*/ 1357460 h 2413262"/>
              <a:gd name="connsiteX73" fmla="*/ 103695 w 1739746"/>
              <a:gd name="connsiteY73" fmla="*/ 1385740 h 2413262"/>
              <a:gd name="connsiteX74" fmla="*/ 122548 w 1739746"/>
              <a:gd name="connsiteY74" fmla="*/ 1442301 h 2413262"/>
              <a:gd name="connsiteX75" fmla="*/ 131975 w 1739746"/>
              <a:gd name="connsiteY75" fmla="*/ 1470581 h 2413262"/>
              <a:gd name="connsiteX76" fmla="*/ 150829 w 1739746"/>
              <a:gd name="connsiteY76" fmla="*/ 1498862 h 2413262"/>
              <a:gd name="connsiteX77" fmla="*/ 188536 w 1739746"/>
              <a:gd name="connsiteY77" fmla="*/ 1611984 h 2413262"/>
              <a:gd name="connsiteX78" fmla="*/ 197963 w 1739746"/>
              <a:gd name="connsiteY78" fmla="*/ 1640264 h 2413262"/>
              <a:gd name="connsiteX79" fmla="*/ 216816 w 1739746"/>
              <a:gd name="connsiteY79" fmla="*/ 1668544 h 2413262"/>
              <a:gd name="connsiteX80" fmla="*/ 226243 w 1739746"/>
              <a:gd name="connsiteY80" fmla="*/ 1696825 h 2413262"/>
              <a:gd name="connsiteX81" fmla="*/ 282804 w 1739746"/>
              <a:gd name="connsiteY81" fmla="*/ 1781666 h 2413262"/>
              <a:gd name="connsiteX82" fmla="*/ 320511 w 1739746"/>
              <a:gd name="connsiteY82" fmla="*/ 1838227 h 2413262"/>
              <a:gd name="connsiteX83" fmla="*/ 339365 w 1739746"/>
              <a:gd name="connsiteY83" fmla="*/ 1866507 h 2413262"/>
              <a:gd name="connsiteX84" fmla="*/ 367645 w 1739746"/>
              <a:gd name="connsiteY84" fmla="*/ 1885361 h 2413262"/>
              <a:gd name="connsiteX85" fmla="*/ 405352 w 1739746"/>
              <a:gd name="connsiteY85" fmla="*/ 1941922 h 2413262"/>
              <a:gd name="connsiteX86" fmla="*/ 443060 w 1739746"/>
              <a:gd name="connsiteY86" fmla="*/ 1998482 h 2413262"/>
              <a:gd name="connsiteX87" fmla="*/ 461913 w 1739746"/>
              <a:gd name="connsiteY87" fmla="*/ 2026763 h 2413262"/>
              <a:gd name="connsiteX88" fmla="*/ 490194 w 1739746"/>
              <a:gd name="connsiteY88" fmla="*/ 2045616 h 2413262"/>
              <a:gd name="connsiteX89" fmla="*/ 527901 w 1739746"/>
              <a:gd name="connsiteY89" fmla="*/ 2102177 h 2413262"/>
              <a:gd name="connsiteX90" fmla="*/ 584462 w 1739746"/>
              <a:gd name="connsiteY90" fmla="*/ 2158738 h 2413262"/>
              <a:gd name="connsiteX91" fmla="*/ 612742 w 1739746"/>
              <a:gd name="connsiteY91" fmla="*/ 2187019 h 2413262"/>
              <a:gd name="connsiteX92" fmla="*/ 641023 w 1739746"/>
              <a:gd name="connsiteY92" fmla="*/ 2205872 h 2413262"/>
              <a:gd name="connsiteX93" fmla="*/ 678730 w 1739746"/>
              <a:gd name="connsiteY93" fmla="*/ 2253006 h 2413262"/>
              <a:gd name="connsiteX94" fmla="*/ 725864 w 1739746"/>
              <a:gd name="connsiteY94" fmla="*/ 2290713 h 2413262"/>
              <a:gd name="connsiteX95" fmla="*/ 763571 w 1739746"/>
              <a:gd name="connsiteY95" fmla="*/ 2337847 h 2413262"/>
              <a:gd name="connsiteX96" fmla="*/ 791851 w 1739746"/>
              <a:gd name="connsiteY96" fmla="*/ 2356701 h 2413262"/>
              <a:gd name="connsiteX97" fmla="*/ 820132 w 1739746"/>
              <a:gd name="connsiteY97" fmla="*/ 2384981 h 2413262"/>
              <a:gd name="connsiteX98" fmla="*/ 867266 w 1739746"/>
              <a:gd name="connsiteY98"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961534 w 1739746"/>
              <a:gd name="connsiteY43" fmla="*/ 18854 h 2413262"/>
              <a:gd name="connsiteX44" fmla="*/ 933253 w 1739746"/>
              <a:gd name="connsiteY44" fmla="*/ 9427 h 2413262"/>
              <a:gd name="connsiteX45" fmla="*/ 904973 w 1739746"/>
              <a:gd name="connsiteY45" fmla="*/ 0 h 2413262"/>
              <a:gd name="connsiteX46" fmla="*/ 754144 w 1739746"/>
              <a:gd name="connsiteY46" fmla="*/ 18854 h 2413262"/>
              <a:gd name="connsiteX47" fmla="*/ 716437 w 1739746"/>
              <a:gd name="connsiteY47" fmla="*/ 28280 h 2413262"/>
              <a:gd name="connsiteX48" fmla="*/ 659876 w 1739746"/>
              <a:gd name="connsiteY48" fmla="*/ 47134 h 2413262"/>
              <a:gd name="connsiteX49" fmla="*/ 631596 w 1739746"/>
              <a:gd name="connsiteY49" fmla="*/ 65988 h 2413262"/>
              <a:gd name="connsiteX50" fmla="*/ 593888 w 1739746"/>
              <a:gd name="connsiteY50" fmla="*/ 75414 h 2413262"/>
              <a:gd name="connsiteX51" fmla="*/ 509047 w 1739746"/>
              <a:gd name="connsiteY51" fmla="*/ 94268 h 2413262"/>
              <a:gd name="connsiteX52" fmla="*/ 414779 w 1739746"/>
              <a:gd name="connsiteY52" fmla="*/ 141402 h 2413262"/>
              <a:gd name="connsiteX53" fmla="*/ 358218 w 1739746"/>
              <a:gd name="connsiteY53" fmla="*/ 160256 h 2413262"/>
              <a:gd name="connsiteX54" fmla="*/ 339365 w 1739746"/>
              <a:gd name="connsiteY54" fmla="*/ 188536 h 2413262"/>
              <a:gd name="connsiteX55" fmla="*/ 311084 w 1739746"/>
              <a:gd name="connsiteY55" fmla="*/ 197963 h 2413262"/>
              <a:gd name="connsiteX56" fmla="*/ 282804 w 1739746"/>
              <a:gd name="connsiteY56" fmla="*/ 216816 h 2413262"/>
              <a:gd name="connsiteX57" fmla="*/ 235670 w 1739746"/>
              <a:gd name="connsiteY57" fmla="*/ 273377 h 2413262"/>
              <a:gd name="connsiteX58" fmla="*/ 207390 w 1739746"/>
              <a:gd name="connsiteY58" fmla="*/ 292231 h 2413262"/>
              <a:gd name="connsiteX59" fmla="*/ 197963 w 1739746"/>
              <a:gd name="connsiteY59" fmla="*/ 329938 h 2413262"/>
              <a:gd name="connsiteX60" fmla="*/ 160452 w 1739746"/>
              <a:gd name="connsiteY60" fmla="*/ 385910 h 2413262"/>
              <a:gd name="connsiteX61" fmla="*/ 113121 w 1739746"/>
              <a:gd name="connsiteY61" fmla="*/ 461913 h 2413262"/>
              <a:gd name="connsiteX62" fmla="*/ 94268 w 1739746"/>
              <a:gd name="connsiteY62" fmla="*/ 490194 h 2413262"/>
              <a:gd name="connsiteX63" fmla="*/ 47134 w 1739746"/>
              <a:gd name="connsiteY63" fmla="*/ 556181 h 2413262"/>
              <a:gd name="connsiteX64" fmla="*/ 28280 w 1739746"/>
              <a:gd name="connsiteY64" fmla="*/ 612742 h 2413262"/>
              <a:gd name="connsiteX65" fmla="*/ 0 w 1739746"/>
              <a:gd name="connsiteY65" fmla="*/ 669303 h 2413262"/>
              <a:gd name="connsiteX66" fmla="*/ 9427 w 1739746"/>
              <a:gd name="connsiteY66" fmla="*/ 1093509 h 2413262"/>
              <a:gd name="connsiteX67" fmla="*/ 28280 w 1739746"/>
              <a:gd name="connsiteY67" fmla="*/ 1150070 h 2413262"/>
              <a:gd name="connsiteX68" fmla="*/ 37707 w 1739746"/>
              <a:gd name="connsiteY68" fmla="*/ 1178351 h 2413262"/>
              <a:gd name="connsiteX69" fmla="*/ 65987 w 1739746"/>
              <a:gd name="connsiteY69" fmla="*/ 1300899 h 2413262"/>
              <a:gd name="connsiteX70" fmla="*/ 75414 w 1739746"/>
              <a:gd name="connsiteY70" fmla="*/ 1329179 h 2413262"/>
              <a:gd name="connsiteX71" fmla="*/ 84841 w 1739746"/>
              <a:gd name="connsiteY71" fmla="*/ 1357460 h 2413262"/>
              <a:gd name="connsiteX72" fmla="*/ 103695 w 1739746"/>
              <a:gd name="connsiteY72" fmla="*/ 1385740 h 2413262"/>
              <a:gd name="connsiteX73" fmla="*/ 122548 w 1739746"/>
              <a:gd name="connsiteY73" fmla="*/ 1442301 h 2413262"/>
              <a:gd name="connsiteX74" fmla="*/ 131975 w 1739746"/>
              <a:gd name="connsiteY74" fmla="*/ 1470581 h 2413262"/>
              <a:gd name="connsiteX75" fmla="*/ 150829 w 1739746"/>
              <a:gd name="connsiteY75" fmla="*/ 1498862 h 2413262"/>
              <a:gd name="connsiteX76" fmla="*/ 188536 w 1739746"/>
              <a:gd name="connsiteY76" fmla="*/ 1611984 h 2413262"/>
              <a:gd name="connsiteX77" fmla="*/ 197963 w 1739746"/>
              <a:gd name="connsiteY77" fmla="*/ 1640264 h 2413262"/>
              <a:gd name="connsiteX78" fmla="*/ 216816 w 1739746"/>
              <a:gd name="connsiteY78" fmla="*/ 1668544 h 2413262"/>
              <a:gd name="connsiteX79" fmla="*/ 226243 w 1739746"/>
              <a:gd name="connsiteY79" fmla="*/ 1696825 h 2413262"/>
              <a:gd name="connsiteX80" fmla="*/ 282804 w 1739746"/>
              <a:gd name="connsiteY80" fmla="*/ 1781666 h 2413262"/>
              <a:gd name="connsiteX81" fmla="*/ 320511 w 1739746"/>
              <a:gd name="connsiteY81" fmla="*/ 1838227 h 2413262"/>
              <a:gd name="connsiteX82" fmla="*/ 339365 w 1739746"/>
              <a:gd name="connsiteY82" fmla="*/ 1866507 h 2413262"/>
              <a:gd name="connsiteX83" fmla="*/ 367645 w 1739746"/>
              <a:gd name="connsiteY83" fmla="*/ 1885361 h 2413262"/>
              <a:gd name="connsiteX84" fmla="*/ 405352 w 1739746"/>
              <a:gd name="connsiteY84" fmla="*/ 1941922 h 2413262"/>
              <a:gd name="connsiteX85" fmla="*/ 443060 w 1739746"/>
              <a:gd name="connsiteY85" fmla="*/ 1998482 h 2413262"/>
              <a:gd name="connsiteX86" fmla="*/ 461913 w 1739746"/>
              <a:gd name="connsiteY86" fmla="*/ 2026763 h 2413262"/>
              <a:gd name="connsiteX87" fmla="*/ 490194 w 1739746"/>
              <a:gd name="connsiteY87" fmla="*/ 2045616 h 2413262"/>
              <a:gd name="connsiteX88" fmla="*/ 527901 w 1739746"/>
              <a:gd name="connsiteY88" fmla="*/ 2102177 h 2413262"/>
              <a:gd name="connsiteX89" fmla="*/ 584462 w 1739746"/>
              <a:gd name="connsiteY89" fmla="*/ 2158738 h 2413262"/>
              <a:gd name="connsiteX90" fmla="*/ 612742 w 1739746"/>
              <a:gd name="connsiteY90" fmla="*/ 2187019 h 2413262"/>
              <a:gd name="connsiteX91" fmla="*/ 641023 w 1739746"/>
              <a:gd name="connsiteY91" fmla="*/ 2205872 h 2413262"/>
              <a:gd name="connsiteX92" fmla="*/ 678730 w 1739746"/>
              <a:gd name="connsiteY92" fmla="*/ 2253006 h 2413262"/>
              <a:gd name="connsiteX93" fmla="*/ 725864 w 1739746"/>
              <a:gd name="connsiteY93" fmla="*/ 2290713 h 2413262"/>
              <a:gd name="connsiteX94" fmla="*/ 763571 w 1739746"/>
              <a:gd name="connsiteY94" fmla="*/ 2337847 h 2413262"/>
              <a:gd name="connsiteX95" fmla="*/ 791851 w 1739746"/>
              <a:gd name="connsiteY95" fmla="*/ 2356701 h 2413262"/>
              <a:gd name="connsiteX96" fmla="*/ 820132 w 1739746"/>
              <a:gd name="connsiteY96" fmla="*/ 2384981 h 2413262"/>
              <a:gd name="connsiteX97" fmla="*/ 867266 w 1739746"/>
              <a:gd name="connsiteY97"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961534 w 1739746"/>
              <a:gd name="connsiteY43" fmla="*/ 1885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631596 w 1739746"/>
              <a:gd name="connsiteY48" fmla="*/ 65988 h 2413262"/>
              <a:gd name="connsiteX49" fmla="*/ 593888 w 1739746"/>
              <a:gd name="connsiteY49" fmla="*/ 75414 h 2413262"/>
              <a:gd name="connsiteX50" fmla="*/ 509047 w 1739746"/>
              <a:gd name="connsiteY50" fmla="*/ 94268 h 2413262"/>
              <a:gd name="connsiteX51" fmla="*/ 414779 w 1739746"/>
              <a:gd name="connsiteY51" fmla="*/ 141402 h 2413262"/>
              <a:gd name="connsiteX52" fmla="*/ 358218 w 1739746"/>
              <a:gd name="connsiteY52" fmla="*/ 160256 h 2413262"/>
              <a:gd name="connsiteX53" fmla="*/ 339365 w 1739746"/>
              <a:gd name="connsiteY53" fmla="*/ 188536 h 2413262"/>
              <a:gd name="connsiteX54" fmla="*/ 311084 w 1739746"/>
              <a:gd name="connsiteY54" fmla="*/ 197963 h 2413262"/>
              <a:gd name="connsiteX55" fmla="*/ 282804 w 1739746"/>
              <a:gd name="connsiteY55" fmla="*/ 216816 h 2413262"/>
              <a:gd name="connsiteX56" fmla="*/ 235670 w 1739746"/>
              <a:gd name="connsiteY56" fmla="*/ 273377 h 2413262"/>
              <a:gd name="connsiteX57" fmla="*/ 207390 w 1739746"/>
              <a:gd name="connsiteY57" fmla="*/ 292231 h 2413262"/>
              <a:gd name="connsiteX58" fmla="*/ 197963 w 1739746"/>
              <a:gd name="connsiteY58" fmla="*/ 329938 h 2413262"/>
              <a:gd name="connsiteX59" fmla="*/ 160452 w 1739746"/>
              <a:gd name="connsiteY59" fmla="*/ 385910 h 2413262"/>
              <a:gd name="connsiteX60" fmla="*/ 113121 w 1739746"/>
              <a:gd name="connsiteY60" fmla="*/ 461913 h 2413262"/>
              <a:gd name="connsiteX61" fmla="*/ 94268 w 1739746"/>
              <a:gd name="connsiteY61" fmla="*/ 490194 h 2413262"/>
              <a:gd name="connsiteX62" fmla="*/ 47134 w 1739746"/>
              <a:gd name="connsiteY62" fmla="*/ 556181 h 2413262"/>
              <a:gd name="connsiteX63" fmla="*/ 28280 w 1739746"/>
              <a:gd name="connsiteY63" fmla="*/ 612742 h 2413262"/>
              <a:gd name="connsiteX64" fmla="*/ 0 w 1739746"/>
              <a:gd name="connsiteY64" fmla="*/ 669303 h 2413262"/>
              <a:gd name="connsiteX65" fmla="*/ 9427 w 1739746"/>
              <a:gd name="connsiteY65" fmla="*/ 1093509 h 2413262"/>
              <a:gd name="connsiteX66" fmla="*/ 28280 w 1739746"/>
              <a:gd name="connsiteY66" fmla="*/ 1150070 h 2413262"/>
              <a:gd name="connsiteX67" fmla="*/ 37707 w 1739746"/>
              <a:gd name="connsiteY67" fmla="*/ 1178351 h 2413262"/>
              <a:gd name="connsiteX68" fmla="*/ 65987 w 1739746"/>
              <a:gd name="connsiteY68" fmla="*/ 1300899 h 2413262"/>
              <a:gd name="connsiteX69" fmla="*/ 75414 w 1739746"/>
              <a:gd name="connsiteY69" fmla="*/ 1329179 h 2413262"/>
              <a:gd name="connsiteX70" fmla="*/ 84841 w 1739746"/>
              <a:gd name="connsiteY70" fmla="*/ 1357460 h 2413262"/>
              <a:gd name="connsiteX71" fmla="*/ 103695 w 1739746"/>
              <a:gd name="connsiteY71" fmla="*/ 1385740 h 2413262"/>
              <a:gd name="connsiteX72" fmla="*/ 122548 w 1739746"/>
              <a:gd name="connsiteY72" fmla="*/ 1442301 h 2413262"/>
              <a:gd name="connsiteX73" fmla="*/ 131975 w 1739746"/>
              <a:gd name="connsiteY73" fmla="*/ 1470581 h 2413262"/>
              <a:gd name="connsiteX74" fmla="*/ 150829 w 1739746"/>
              <a:gd name="connsiteY74" fmla="*/ 1498862 h 2413262"/>
              <a:gd name="connsiteX75" fmla="*/ 188536 w 1739746"/>
              <a:gd name="connsiteY75" fmla="*/ 1611984 h 2413262"/>
              <a:gd name="connsiteX76" fmla="*/ 197963 w 1739746"/>
              <a:gd name="connsiteY76" fmla="*/ 1640264 h 2413262"/>
              <a:gd name="connsiteX77" fmla="*/ 216816 w 1739746"/>
              <a:gd name="connsiteY77" fmla="*/ 1668544 h 2413262"/>
              <a:gd name="connsiteX78" fmla="*/ 226243 w 1739746"/>
              <a:gd name="connsiteY78" fmla="*/ 1696825 h 2413262"/>
              <a:gd name="connsiteX79" fmla="*/ 282804 w 1739746"/>
              <a:gd name="connsiteY79" fmla="*/ 1781666 h 2413262"/>
              <a:gd name="connsiteX80" fmla="*/ 320511 w 1739746"/>
              <a:gd name="connsiteY80" fmla="*/ 1838227 h 2413262"/>
              <a:gd name="connsiteX81" fmla="*/ 339365 w 1739746"/>
              <a:gd name="connsiteY81" fmla="*/ 1866507 h 2413262"/>
              <a:gd name="connsiteX82" fmla="*/ 367645 w 1739746"/>
              <a:gd name="connsiteY82" fmla="*/ 1885361 h 2413262"/>
              <a:gd name="connsiteX83" fmla="*/ 405352 w 1739746"/>
              <a:gd name="connsiteY83" fmla="*/ 1941922 h 2413262"/>
              <a:gd name="connsiteX84" fmla="*/ 443060 w 1739746"/>
              <a:gd name="connsiteY84" fmla="*/ 1998482 h 2413262"/>
              <a:gd name="connsiteX85" fmla="*/ 461913 w 1739746"/>
              <a:gd name="connsiteY85" fmla="*/ 2026763 h 2413262"/>
              <a:gd name="connsiteX86" fmla="*/ 490194 w 1739746"/>
              <a:gd name="connsiteY86" fmla="*/ 2045616 h 2413262"/>
              <a:gd name="connsiteX87" fmla="*/ 527901 w 1739746"/>
              <a:gd name="connsiteY87" fmla="*/ 2102177 h 2413262"/>
              <a:gd name="connsiteX88" fmla="*/ 584462 w 1739746"/>
              <a:gd name="connsiteY88" fmla="*/ 2158738 h 2413262"/>
              <a:gd name="connsiteX89" fmla="*/ 612742 w 1739746"/>
              <a:gd name="connsiteY89" fmla="*/ 2187019 h 2413262"/>
              <a:gd name="connsiteX90" fmla="*/ 641023 w 1739746"/>
              <a:gd name="connsiteY90" fmla="*/ 2205872 h 2413262"/>
              <a:gd name="connsiteX91" fmla="*/ 678730 w 1739746"/>
              <a:gd name="connsiteY91" fmla="*/ 2253006 h 2413262"/>
              <a:gd name="connsiteX92" fmla="*/ 725864 w 1739746"/>
              <a:gd name="connsiteY92" fmla="*/ 2290713 h 2413262"/>
              <a:gd name="connsiteX93" fmla="*/ 763571 w 1739746"/>
              <a:gd name="connsiteY93" fmla="*/ 2337847 h 2413262"/>
              <a:gd name="connsiteX94" fmla="*/ 791851 w 1739746"/>
              <a:gd name="connsiteY94" fmla="*/ 2356701 h 2413262"/>
              <a:gd name="connsiteX95" fmla="*/ 820132 w 1739746"/>
              <a:gd name="connsiteY95" fmla="*/ 2384981 h 2413262"/>
              <a:gd name="connsiteX96" fmla="*/ 867266 w 1739746"/>
              <a:gd name="connsiteY9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631596 w 1739746"/>
              <a:gd name="connsiteY48" fmla="*/ 65988 h 2413262"/>
              <a:gd name="connsiteX49" fmla="*/ 593888 w 1739746"/>
              <a:gd name="connsiteY49" fmla="*/ 75414 h 2413262"/>
              <a:gd name="connsiteX50" fmla="*/ 509047 w 1739746"/>
              <a:gd name="connsiteY50" fmla="*/ 94268 h 2413262"/>
              <a:gd name="connsiteX51" fmla="*/ 414779 w 1739746"/>
              <a:gd name="connsiteY51" fmla="*/ 141402 h 2413262"/>
              <a:gd name="connsiteX52" fmla="*/ 358218 w 1739746"/>
              <a:gd name="connsiteY52" fmla="*/ 160256 h 2413262"/>
              <a:gd name="connsiteX53" fmla="*/ 339365 w 1739746"/>
              <a:gd name="connsiteY53" fmla="*/ 188536 h 2413262"/>
              <a:gd name="connsiteX54" fmla="*/ 311084 w 1739746"/>
              <a:gd name="connsiteY54" fmla="*/ 197963 h 2413262"/>
              <a:gd name="connsiteX55" fmla="*/ 282804 w 1739746"/>
              <a:gd name="connsiteY55" fmla="*/ 216816 h 2413262"/>
              <a:gd name="connsiteX56" fmla="*/ 235670 w 1739746"/>
              <a:gd name="connsiteY56" fmla="*/ 273377 h 2413262"/>
              <a:gd name="connsiteX57" fmla="*/ 207390 w 1739746"/>
              <a:gd name="connsiteY57" fmla="*/ 292231 h 2413262"/>
              <a:gd name="connsiteX58" fmla="*/ 197963 w 1739746"/>
              <a:gd name="connsiteY58" fmla="*/ 329938 h 2413262"/>
              <a:gd name="connsiteX59" fmla="*/ 160452 w 1739746"/>
              <a:gd name="connsiteY59" fmla="*/ 385910 h 2413262"/>
              <a:gd name="connsiteX60" fmla="*/ 113121 w 1739746"/>
              <a:gd name="connsiteY60" fmla="*/ 461913 h 2413262"/>
              <a:gd name="connsiteX61" fmla="*/ 94268 w 1739746"/>
              <a:gd name="connsiteY61" fmla="*/ 490194 h 2413262"/>
              <a:gd name="connsiteX62" fmla="*/ 47134 w 1739746"/>
              <a:gd name="connsiteY62" fmla="*/ 556181 h 2413262"/>
              <a:gd name="connsiteX63" fmla="*/ 28280 w 1739746"/>
              <a:gd name="connsiteY63" fmla="*/ 612742 h 2413262"/>
              <a:gd name="connsiteX64" fmla="*/ 0 w 1739746"/>
              <a:gd name="connsiteY64" fmla="*/ 669303 h 2413262"/>
              <a:gd name="connsiteX65" fmla="*/ 9427 w 1739746"/>
              <a:gd name="connsiteY65" fmla="*/ 1093509 h 2413262"/>
              <a:gd name="connsiteX66" fmla="*/ 28280 w 1739746"/>
              <a:gd name="connsiteY66" fmla="*/ 1150070 h 2413262"/>
              <a:gd name="connsiteX67" fmla="*/ 37707 w 1739746"/>
              <a:gd name="connsiteY67" fmla="*/ 1178351 h 2413262"/>
              <a:gd name="connsiteX68" fmla="*/ 65987 w 1739746"/>
              <a:gd name="connsiteY68" fmla="*/ 1300899 h 2413262"/>
              <a:gd name="connsiteX69" fmla="*/ 75414 w 1739746"/>
              <a:gd name="connsiteY69" fmla="*/ 1329179 h 2413262"/>
              <a:gd name="connsiteX70" fmla="*/ 84841 w 1739746"/>
              <a:gd name="connsiteY70" fmla="*/ 1357460 h 2413262"/>
              <a:gd name="connsiteX71" fmla="*/ 103695 w 1739746"/>
              <a:gd name="connsiteY71" fmla="*/ 1385740 h 2413262"/>
              <a:gd name="connsiteX72" fmla="*/ 122548 w 1739746"/>
              <a:gd name="connsiteY72" fmla="*/ 1442301 h 2413262"/>
              <a:gd name="connsiteX73" fmla="*/ 131975 w 1739746"/>
              <a:gd name="connsiteY73" fmla="*/ 1470581 h 2413262"/>
              <a:gd name="connsiteX74" fmla="*/ 150829 w 1739746"/>
              <a:gd name="connsiteY74" fmla="*/ 1498862 h 2413262"/>
              <a:gd name="connsiteX75" fmla="*/ 188536 w 1739746"/>
              <a:gd name="connsiteY75" fmla="*/ 1611984 h 2413262"/>
              <a:gd name="connsiteX76" fmla="*/ 197963 w 1739746"/>
              <a:gd name="connsiteY76" fmla="*/ 1640264 h 2413262"/>
              <a:gd name="connsiteX77" fmla="*/ 216816 w 1739746"/>
              <a:gd name="connsiteY77" fmla="*/ 1668544 h 2413262"/>
              <a:gd name="connsiteX78" fmla="*/ 226243 w 1739746"/>
              <a:gd name="connsiteY78" fmla="*/ 1696825 h 2413262"/>
              <a:gd name="connsiteX79" fmla="*/ 282804 w 1739746"/>
              <a:gd name="connsiteY79" fmla="*/ 1781666 h 2413262"/>
              <a:gd name="connsiteX80" fmla="*/ 320511 w 1739746"/>
              <a:gd name="connsiteY80" fmla="*/ 1838227 h 2413262"/>
              <a:gd name="connsiteX81" fmla="*/ 339365 w 1739746"/>
              <a:gd name="connsiteY81" fmla="*/ 1866507 h 2413262"/>
              <a:gd name="connsiteX82" fmla="*/ 367645 w 1739746"/>
              <a:gd name="connsiteY82" fmla="*/ 1885361 h 2413262"/>
              <a:gd name="connsiteX83" fmla="*/ 405352 w 1739746"/>
              <a:gd name="connsiteY83" fmla="*/ 1941922 h 2413262"/>
              <a:gd name="connsiteX84" fmla="*/ 443060 w 1739746"/>
              <a:gd name="connsiteY84" fmla="*/ 1998482 h 2413262"/>
              <a:gd name="connsiteX85" fmla="*/ 461913 w 1739746"/>
              <a:gd name="connsiteY85" fmla="*/ 2026763 h 2413262"/>
              <a:gd name="connsiteX86" fmla="*/ 490194 w 1739746"/>
              <a:gd name="connsiteY86" fmla="*/ 2045616 h 2413262"/>
              <a:gd name="connsiteX87" fmla="*/ 527901 w 1739746"/>
              <a:gd name="connsiteY87" fmla="*/ 2102177 h 2413262"/>
              <a:gd name="connsiteX88" fmla="*/ 584462 w 1739746"/>
              <a:gd name="connsiteY88" fmla="*/ 2158738 h 2413262"/>
              <a:gd name="connsiteX89" fmla="*/ 612742 w 1739746"/>
              <a:gd name="connsiteY89" fmla="*/ 2187019 h 2413262"/>
              <a:gd name="connsiteX90" fmla="*/ 641023 w 1739746"/>
              <a:gd name="connsiteY90" fmla="*/ 2205872 h 2413262"/>
              <a:gd name="connsiteX91" fmla="*/ 678730 w 1739746"/>
              <a:gd name="connsiteY91" fmla="*/ 2253006 h 2413262"/>
              <a:gd name="connsiteX92" fmla="*/ 725864 w 1739746"/>
              <a:gd name="connsiteY92" fmla="*/ 2290713 h 2413262"/>
              <a:gd name="connsiteX93" fmla="*/ 763571 w 1739746"/>
              <a:gd name="connsiteY93" fmla="*/ 2337847 h 2413262"/>
              <a:gd name="connsiteX94" fmla="*/ 791851 w 1739746"/>
              <a:gd name="connsiteY94" fmla="*/ 2356701 h 2413262"/>
              <a:gd name="connsiteX95" fmla="*/ 820132 w 1739746"/>
              <a:gd name="connsiteY95" fmla="*/ 2384981 h 2413262"/>
              <a:gd name="connsiteX96" fmla="*/ 867266 w 1739746"/>
              <a:gd name="connsiteY96"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3888 w 1739746"/>
              <a:gd name="connsiteY48" fmla="*/ 75414 h 2413262"/>
              <a:gd name="connsiteX49" fmla="*/ 509047 w 1739746"/>
              <a:gd name="connsiteY49" fmla="*/ 94268 h 2413262"/>
              <a:gd name="connsiteX50" fmla="*/ 414779 w 1739746"/>
              <a:gd name="connsiteY50" fmla="*/ 141402 h 2413262"/>
              <a:gd name="connsiteX51" fmla="*/ 358218 w 1739746"/>
              <a:gd name="connsiteY51" fmla="*/ 160256 h 2413262"/>
              <a:gd name="connsiteX52" fmla="*/ 339365 w 1739746"/>
              <a:gd name="connsiteY52" fmla="*/ 188536 h 2413262"/>
              <a:gd name="connsiteX53" fmla="*/ 311084 w 1739746"/>
              <a:gd name="connsiteY53" fmla="*/ 197963 h 2413262"/>
              <a:gd name="connsiteX54" fmla="*/ 282804 w 1739746"/>
              <a:gd name="connsiteY54" fmla="*/ 216816 h 2413262"/>
              <a:gd name="connsiteX55" fmla="*/ 235670 w 1739746"/>
              <a:gd name="connsiteY55" fmla="*/ 273377 h 2413262"/>
              <a:gd name="connsiteX56" fmla="*/ 207390 w 1739746"/>
              <a:gd name="connsiteY56" fmla="*/ 292231 h 2413262"/>
              <a:gd name="connsiteX57" fmla="*/ 197963 w 1739746"/>
              <a:gd name="connsiteY57" fmla="*/ 329938 h 2413262"/>
              <a:gd name="connsiteX58" fmla="*/ 160452 w 1739746"/>
              <a:gd name="connsiteY58" fmla="*/ 385910 h 2413262"/>
              <a:gd name="connsiteX59" fmla="*/ 113121 w 1739746"/>
              <a:gd name="connsiteY59" fmla="*/ 461913 h 2413262"/>
              <a:gd name="connsiteX60" fmla="*/ 94268 w 1739746"/>
              <a:gd name="connsiteY60" fmla="*/ 490194 h 2413262"/>
              <a:gd name="connsiteX61" fmla="*/ 47134 w 1739746"/>
              <a:gd name="connsiteY61" fmla="*/ 556181 h 2413262"/>
              <a:gd name="connsiteX62" fmla="*/ 28280 w 1739746"/>
              <a:gd name="connsiteY62" fmla="*/ 612742 h 2413262"/>
              <a:gd name="connsiteX63" fmla="*/ 0 w 1739746"/>
              <a:gd name="connsiteY63" fmla="*/ 669303 h 2413262"/>
              <a:gd name="connsiteX64" fmla="*/ 9427 w 1739746"/>
              <a:gd name="connsiteY64" fmla="*/ 1093509 h 2413262"/>
              <a:gd name="connsiteX65" fmla="*/ 28280 w 1739746"/>
              <a:gd name="connsiteY65" fmla="*/ 1150070 h 2413262"/>
              <a:gd name="connsiteX66" fmla="*/ 37707 w 1739746"/>
              <a:gd name="connsiteY66" fmla="*/ 1178351 h 2413262"/>
              <a:gd name="connsiteX67" fmla="*/ 65987 w 1739746"/>
              <a:gd name="connsiteY67" fmla="*/ 1300899 h 2413262"/>
              <a:gd name="connsiteX68" fmla="*/ 75414 w 1739746"/>
              <a:gd name="connsiteY68" fmla="*/ 1329179 h 2413262"/>
              <a:gd name="connsiteX69" fmla="*/ 84841 w 1739746"/>
              <a:gd name="connsiteY69" fmla="*/ 1357460 h 2413262"/>
              <a:gd name="connsiteX70" fmla="*/ 103695 w 1739746"/>
              <a:gd name="connsiteY70" fmla="*/ 1385740 h 2413262"/>
              <a:gd name="connsiteX71" fmla="*/ 122548 w 1739746"/>
              <a:gd name="connsiteY71" fmla="*/ 1442301 h 2413262"/>
              <a:gd name="connsiteX72" fmla="*/ 131975 w 1739746"/>
              <a:gd name="connsiteY72" fmla="*/ 1470581 h 2413262"/>
              <a:gd name="connsiteX73" fmla="*/ 150829 w 1739746"/>
              <a:gd name="connsiteY73" fmla="*/ 1498862 h 2413262"/>
              <a:gd name="connsiteX74" fmla="*/ 188536 w 1739746"/>
              <a:gd name="connsiteY74" fmla="*/ 1611984 h 2413262"/>
              <a:gd name="connsiteX75" fmla="*/ 197963 w 1739746"/>
              <a:gd name="connsiteY75" fmla="*/ 1640264 h 2413262"/>
              <a:gd name="connsiteX76" fmla="*/ 216816 w 1739746"/>
              <a:gd name="connsiteY76" fmla="*/ 1668544 h 2413262"/>
              <a:gd name="connsiteX77" fmla="*/ 226243 w 1739746"/>
              <a:gd name="connsiteY77" fmla="*/ 1696825 h 2413262"/>
              <a:gd name="connsiteX78" fmla="*/ 282804 w 1739746"/>
              <a:gd name="connsiteY78" fmla="*/ 1781666 h 2413262"/>
              <a:gd name="connsiteX79" fmla="*/ 320511 w 1739746"/>
              <a:gd name="connsiteY79" fmla="*/ 1838227 h 2413262"/>
              <a:gd name="connsiteX80" fmla="*/ 339365 w 1739746"/>
              <a:gd name="connsiteY80" fmla="*/ 1866507 h 2413262"/>
              <a:gd name="connsiteX81" fmla="*/ 367645 w 1739746"/>
              <a:gd name="connsiteY81" fmla="*/ 1885361 h 2413262"/>
              <a:gd name="connsiteX82" fmla="*/ 405352 w 1739746"/>
              <a:gd name="connsiteY82" fmla="*/ 1941922 h 2413262"/>
              <a:gd name="connsiteX83" fmla="*/ 443060 w 1739746"/>
              <a:gd name="connsiteY83" fmla="*/ 1998482 h 2413262"/>
              <a:gd name="connsiteX84" fmla="*/ 461913 w 1739746"/>
              <a:gd name="connsiteY84" fmla="*/ 2026763 h 2413262"/>
              <a:gd name="connsiteX85" fmla="*/ 490194 w 1739746"/>
              <a:gd name="connsiteY85" fmla="*/ 2045616 h 2413262"/>
              <a:gd name="connsiteX86" fmla="*/ 527901 w 1739746"/>
              <a:gd name="connsiteY86" fmla="*/ 2102177 h 2413262"/>
              <a:gd name="connsiteX87" fmla="*/ 584462 w 1739746"/>
              <a:gd name="connsiteY87" fmla="*/ 2158738 h 2413262"/>
              <a:gd name="connsiteX88" fmla="*/ 612742 w 1739746"/>
              <a:gd name="connsiteY88" fmla="*/ 2187019 h 2413262"/>
              <a:gd name="connsiteX89" fmla="*/ 641023 w 1739746"/>
              <a:gd name="connsiteY89" fmla="*/ 2205872 h 2413262"/>
              <a:gd name="connsiteX90" fmla="*/ 678730 w 1739746"/>
              <a:gd name="connsiteY90" fmla="*/ 2253006 h 2413262"/>
              <a:gd name="connsiteX91" fmla="*/ 725864 w 1739746"/>
              <a:gd name="connsiteY91" fmla="*/ 2290713 h 2413262"/>
              <a:gd name="connsiteX92" fmla="*/ 763571 w 1739746"/>
              <a:gd name="connsiteY92" fmla="*/ 2337847 h 2413262"/>
              <a:gd name="connsiteX93" fmla="*/ 791851 w 1739746"/>
              <a:gd name="connsiteY93" fmla="*/ 2356701 h 2413262"/>
              <a:gd name="connsiteX94" fmla="*/ 820132 w 1739746"/>
              <a:gd name="connsiteY94" fmla="*/ 2384981 h 2413262"/>
              <a:gd name="connsiteX95" fmla="*/ 867266 w 1739746"/>
              <a:gd name="connsiteY95"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58218 w 1739746"/>
              <a:gd name="connsiteY51" fmla="*/ 160256 h 2413262"/>
              <a:gd name="connsiteX52" fmla="*/ 339365 w 1739746"/>
              <a:gd name="connsiteY52" fmla="*/ 188536 h 2413262"/>
              <a:gd name="connsiteX53" fmla="*/ 311084 w 1739746"/>
              <a:gd name="connsiteY53" fmla="*/ 197963 h 2413262"/>
              <a:gd name="connsiteX54" fmla="*/ 282804 w 1739746"/>
              <a:gd name="connsiteY54" fmla="*/ 216816 h 2413262"/>
              <a:gd name="connsiteX55" fmla="*/ 235670 w 1739746"/>
              <a:gd name="connsiteY55" fmla="*/ 273377 h 2413262"/>
              <a:gd name="connsiteX56" fmla="*/ 207390 w 1739746"/>
              <a:gd name="connsiteY56" fmla="*/ 292231 h 2413262"/>
              <a:gd name="connsiteX57" fmla="*/ 197963 w 1739746"/>
              <a:gd name="connsiteY57" fmla="*/ 329938 h 2413262"/>
              <a:gd name="connsiteX58" fmla="*/ 160452 w 1739746"/>
              <a:gd name="connsiteY58" fmla="*/ 385910 h 2413262"/>
              <a:gd name="connsiteX59" fmla="*/ 113121 w 1739746"/>
              <a:gd name="connsiteY59" fmla="*/ 461913 h 2413262"/>
              <a:gd name="connsiteX60" fmla="*/ 94268 w 1739746"/>
              <a:gd name="connsiteY60" fmla="*/ 490194 h 2413262"/>
              <a:gd name="connsiteX61" fmla="*/ 47134 w 1739746"/>
              <a:gd name="connsiteY61" fmla="*/ 556181 h 2413262"/>
              <a:gd name="connsiteX62" fmla="*/ 28280 w 1739746"/>
              <a:gd name="connsiteY62" fmla="*/ 612742 h 2413262"/>
              <a:gd name="connsiteX63" fmla="*/ 0 w 1739746"/>
              <a:gd name="connsiteY63" fmla="*/ 669303 h 2413262"/>
              <a:gd name="connsiteX64" fmla="*/ 9427 w 1739746"/>
              <a:gd name="connsiteY64" fmla="*/ 1093509 h 2413262"/>
              <a:gd name="connsiteX65" fmla="*/ 28280 w 1739746"/>
              <a:gd name="connsiteY65" fmla="*/ 1150070 h 2413262"/>
              <a:gd name="connsiteX66" fmla="*/ 37707 w 1739746"/>
              <a:gd name="connsiteY66" fmla="*/ 1178351 h 2413262"/>
              <a:gd name="connsiteX67" fmla="*/ 65987 w 1739746"/>
              <a:gd name="connsiteY67" fmla="*/ 1300899 h 2413262"/>
              <a:gd name="connsiteX68" fmla="*/ 75414 w 1739746"/>
              <a:gd name="connsiteY68" fmla="*/ 1329179 h 2413262"/>
              <a:gd name="connsiteX69" fmla="*/ 84841 w 1739746"/>
              <a:gd name="connsiteY69" fmla="*/ 1357460 h 2413262"/>
              <a:gd name="connsiteX70" fmla="*/ 103695 w 1739746"/>
              <a:gd name="connsiteY70" fmla="*/ 1385740 h 2413262"/>
              <a:gd name="connsiteX71" fmla="*/ 122548 w 1739746"/>
              <a:gd name="connsiteY71" fmla="*/ 1442301 h 2413262"/>
              <a:gd name="connsiteX72" fmla="*/ 131975 w 1739746"/>
              <a:gd name="connsiteY72" fmla="*/ 1470581 h 2413262"/>
              <a:gd name="connsiteX73" fmla="*/ 150829 w 1739746"/>
              <a:gd name="connsiteY73" fmla="*/ 1498862 h 2413262"/>
              <a:gd name="connsiteX74" fmla="*/ 188536 w 1739746"/>
              <a:gd name="connsiteY74" fmla="*/ 1611984 h 2413262"/>
              <a:gd name="connsiteX75" fmla="*/ 197963 w 1739746"/>
              <a:gd name="connsiteY75" fmla="*/ 1640264 h 2413262"/>
              <a:gd name="connsiteX76" fmla="*/ 216816 w 1739746"/>
              <a:gd name="connsiteY76" fmla="*/ 1668544 h 2413262"/>
              <a:gd name="connsiteX77" fmla="*/ 226243 w 1739746"/>
              <a:gd name="connsiteY77" fmla="*/ 1696825 h 2413262"/>
              <a:gd name="connsiteX78" fmla="*/ 282804 w 1739746"/>
              <a:gd name="connsiteY78" fmla="*/ 1781666 h 2413262"/>
              <a:gd name="connsiteX79" fmla="*/ 320511 w 1739746"/>
              <a:gd name="connsiteY79" fmla="*/ 1838227 h 2413262"/>
              <a:gd name="connsiteX80" fmla="*/ 339365 w 1739746"/>
              <a:gd name="connsiteY80" fmla="*/ 1866507 h 2413262"/>
              <a:gd name="connsiteX81" fmla="*/ 367645 w 1739746"/>
              <a:gd name="connsiteY81" fmla="*/ 1885361 h 2413262"/>
              <a:gd name="connsiteX82" fmla="*/ 405352 w 1739746"/>
              <a:gd name="connsiteY82" fmla="*/ 1941922 h 2413262"/>
              <a:gd name="connsiteX83" fmla="*/ 443060 w 1739746"/>
              <a:gd name="connsiteY83" fmla="*/ 1998482 h 2413262"/>
              <a:gd name="connsiteX84" fmla="*/ 461913 w 1739746"/>
              <a:gd name="connsiteY84" fmla="*/ 2026763 h 2413262"/>
              <a:gd name="connsiteX85" fmla="*/ 490194 w 1739746"/>
              <a:gd name="connsiteY85" fmla="*/ 2045616 h 2413262"/>
              <a:gd name="connsiteX86" fmla="*/ 527901 w 1739746"/>
              <a:gd name="connsiteY86" fmla="*/ 2102177 h 2413262"/>
              <a:gd name="connsiteX87" fmla="*/ 584462 w 1739746"/>
              <a:gd name="connsiteY87" fmla="*/ 2158738 h 2413262"/>
              <a:gd name="connsiteX88" fmla="*/ 612742 w 1739746"/>
              <a:gd name="connsiteY88" fmla="*/ 2187019 h 2413262"/>
              <a:gd name="connsiteX89" fmla="*/ 641023 w 1739746"/>
              <a:gd name="connsiteY89" fmla="*/ 2205872 h 2413262"/>
              <a:gd name="connsiteX90" fmla="*/ 678730 w 1739746"/>
              <a:gd name="connsiteY90" fmla="*/ 2253006 h 2413262"/>
              <a:gd name="connsiteX91" fmla="*/ 725864 w 1739746"/>
              <a:gd name="connsiteY91" fmla="*/ 2290713 h 2413262"/>
              <a:gd name="connsiteX92" fmla="*/ 763571 w 1739746"/>
              <a:gd name="connsiteY92" fmla="*/ 2337847 h 2413262"/>
              <a:gd name="connsiteX93" fmla="*/ 791851 w 1739746"/>
              <a:gd name="connsiteY93" fmla="*/ 2356701 h 2413262"/>
              <a:gd name="connsiteX94" fmla="*/ 820132 w 1739746"/>
              <a:gd name="connsiteY94" fmla="*/ 2384981 h 2413262"/>
              <a:gd name="connsiteX95" fmla="*/ 867266 w 1739746"/>
              <a:gd name="connsiteY95"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58218 w 1739746"/>
              <a:gd name="connsiteY51" fmla="*/ 160256 h 2413262"/>
              <a:gd name="connsiteX52" fmla="*/ 339365 w 1739746"/>
              <a:gd name="connsiteY52" fmla="*/ 188536 h 2413262"/>
              <a:gd name="connsiteX53" fmla="*/ 311084 w 1739746"/>
              <a:gd name="connsiteY53" fmla="*/ 197963 h 2413262"/>
              <a:gd name="connsiteX54" fmla="*/ 235670 w 1739746"/>
              <a:gd name="connsiteY54" fmla="*/ 273377 h 2413262"/>
              <a:gd name="connsiteX55" fmla="*/ 207390 w 1739746"/>
              <a:gd name="connsiteY55" fmla="*/ 292231 h 2413262"/>
              <a:gd name="connsiteX56" fmla="*/ 197963 w 1739746"/>
              <a:gd name="connsiteY56" fmla="*/ 329938 h 2413262"/>
              <a:gd name="connsiteX57" fmla="*/ 160452 w 1739746"/>
              <a:gd name="connsiteY57" fmla="*/ 385910 h 2413262"/>
              <a:gd name="connsiteX58" fmla="*/ 113121 w 1739746"/>
              <a:gd name="connsiteY58" fmla="*/ 461913 h 2413262"/>
              <a:gd name="connsiteX59" fmla="*/ 94268 w 1739746"/>
              <a:gd name="connsiteY59" fmla="*/ 490194 h 2413262"/>
              <a:gd name="connsiteX60" fmla="*/ 47134 w 1739746"/>
              <a:gd name="connsiteY60" fmla="*/ 556181 h 2413262"/>
              <a:gd name="connsiteX61" fmla="*/ 28280 w 1739746"/>
              <a:gd name="connsiteY61" fmla="*/ 612742 h 2413262"/>
              <a:gd name="connsiteX62" fmla="*/ 0 w 1739746"/>
              <a:gd name="connsiteY62" fmla="*/ 669303 h 2413262"/>
              <a:gd name="connsiteX63" fmla="*/ 9427 w 1739746"/>
              <a:gd name="connsiteY63" fmla="*/ 1093509 h 2413262"/>
              <a:gd name="connsiteX64" fmla="*/ 28280 w 1739746"/>
              <a:gd name="connsiteY64" fmla="*/ 1150070 h 2413262"/>
              <a:gd name="connsiteX65" fmla="*/ 37707 w 1739746"/>
              <a:gd name="connsiteY65" fmla="*/ 1178351 h 2413262"/>
              <a:gd name="connsiteX66" fmla="*/ 65987 w 1739746"/>
              <a:gd name="connsiteY66" fmla="*/ 1300899 h 2413262"/>
              <a:gd name="connsiteX67" fmla="*/ 75414 w 1739746"/>
              <a:gd name="connsiteY67" fmla="*/ 1329179 h 2413262"/>
              <a:gd name="connsiteX68" fmla="*/ 84841 w 1739746"/>
              <a:gd name="connsiteY68" fmla="*/ 1357460 h 2413262"/>
              <a:gd name="connsiteX69" fmla="*/ 103695 w 1739746"/>
              <a:gd name="connsiteY69" fmla="*/ 1385740 h 2413262"/>
              <a:gd name="connsiteX70" fmla="*/ 122548 w 1739746"/>
              <a:gd name="connsiteY70" fmla="*/ 1442301 h 2413262"/>
              <a:gd name="connsiteX71" fmla="*/ 131975 w 1739746"/>
              <a:gd name="connsiteY71" fmla="*/ 1470581 h 2413262"/>
              <a:gd name="connsiteX72" fmla="*/ 150829 w 1739746"/>
              <a:gd name="connsiteY72" fmla="*/ 1498862 h 2413262"/>
              <a:gd name="connsiteX73" fmla="*/ 188536 w 1739746"/>
              <a:gd name="connsiteY73" fmla="*/ 1611984 h 2413262"/>
              <a:gd name="connsiteX74" fmla="*/ 197963 w 1739746"/>
              <a:gd name="connsiteY74" fmla="*/ 1640264 h 2413262"/>
              <a:gd name="connsiteX75" fmla="*/ 216816 w 1739746"/>
              <a:gd name="connsiteY75" fmla="*/ 1668544 h 2413262"/>
              <a:gd name="connsiteX76" fmla="*/ 226243 w 1739746"/>
              <a:gd name="connsiteY76" fmla="*/ 1696825 h 2413262"/>
              <a:gd name="connsiteX77" fmla="*/ 282804 w 1739746"/>
              <a:gd name="connsiteY77" fmla="*/ 1781666 h 2413262"/>
              <a:gd name="connsiteX78" fmla="*/ 320511 w 1739746"/>
              <a:gd name="connsiteY78" fmla="*/ 1838227 h 2413262"/>
              <a:gd name="connsiteX79" fmla="*/ 339365 w 1739746"/>
              <a:gd name="connsiteY79" fmla="*/ 1866507 h 2413262"/>
              <a:gd name="connsiteX80" fmla="*/ 367645 w 1739746"/>
              <a:gd name="connsiteY80" fmla="*/ 1885361 h 2413262"/>
              <a:gd name="connsiteX81" fmla="*/ 405352 w 1739746"/>
              <a:gd name="connsiteY81" fmla="*/ 1941922 h 2413262"/>
              <a:gd name="connsiteX82" fmla="*/ 443060 w 1739746"/>
              <a:gd name="connsiteY82" fmla="*/ 1998482 h 2413262"/>
              <a:gd name="connsiteX83" fmla="*/ 461913 w 1739746"/>
              <a:gd name="connsiteY83" fmla="*/ 2026763 h 2413262"/>
              <a:gd name="connsiteX84" fmla="*/ 490194 w 1739746"/>
              <a:gd name="connsiteY84" fmla="*/ 2045616 h 2413262"/>
              <a:gd name="connsiteX85" fmla="*/ 527901 w 1739746"/>
              <a:gd name="connsiteY85" fmla="*/ 2102177 h 2413262"/>
              <a:gd name="connsiteX86" fmla="*/ 584462 w 1739746"/>
              <a:gd name="connsiteY86" fmla="*/ 2158738 h 2413262"/>
              <a:gd name="connsiteX87" fmla="*/ 612742 w 1739746"/>
              <a:gd name="connsiteY87" fmla="*/ 2187019 h 2413262"/>
              <a:gd name="connsiteX88" fmla="*/ 641023 w 1739746"/>
              <a:gd name="connsiteY88" fmla="*/ 2205872 h 2413262"/>
              <a:gd name="connsiteX89" fmla="*/ 678730 w 1739746"/>
              <a:gd name="connsiteY89" fmla="*/ 2253006 h 2413262"/>
              <a:gd name="connsiteX90" fmla="*/ 725864 w 1739746"/>
              <a:gd name="connsiteY90" fmla="*/ 2290713 h 2413262"/>
              <a:gd name="connsiteX91" fmla="*/ 763571 w 1739746"/>
              <a:gd name="connsiteY91" fmla="*/ 2337847 h 2413262"/>
              <a:gd name="connsiteX92" fmla="*/ 791851 w 1739746"/>
              <a:gd name="connsiteY92" fmla="*/ 2356701 h 2413262"/>
              <a:gd name="connsiteX93" fmla="*/ 820132 w 1739746"/>
              <a:gd name="connsiteY93" fmla="*/ 2384981 h 2413262"/>
              <a:gd name="connsiteX94" fmla="*/ 867266 w 1739746"/>
              <a:gd name="connsiteY94"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311084 w 1739746"/>
              <a:gd name="connsiteY52" fmla="*/ 19796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90078 w 1739746"/>
              <a:gd name="connsiteY48" fmla="*/ 6398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47134 h 2413262"/>
              <a:gd name="connsiteX48" fmla="*/ 578648 w 1739746"/>
              <a:gd name="connsiteY48" fmla="*/ 5255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28280 h 2413262"/>
              <a:gd name="connsiteX47" fmla="*/ 659876 w 1739746"/>
              <a:gd name="connsiteY47" fmla="*/ 28084 h 2413262"/>
              <a:gd name="connsiteX48" fmla="*/ 578648 w 1739746"/>
              <a:gd name="connsiteY48" fmla="*/ 5255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3262 h 2413262"/>
              <a:gd name="connsiteX1" fmla="*/ 867266 w 1739746"/>
              <a:gd name="connsiteY1" fmla="*/ 2413262 h 2413262"/>
              <a:gd name="connsiteX2" fmla="*/ 934864 w 1739746"/>
              <a:gd name="connsiteY2" fmla="*/ 2359097 h 2413262"/>
              <a:gd name="connsiteX3" fmla="*/ 1018095 w 1739746"/>
              <a:gd name="connsiteY3" fmla="*/ 2271860 h 2413262"/>
              <a:gd name="connsiteX4" fmla="*/ 1046375 w 1739746"/>
              <a:gd name="connsiteY4" fmla="*/ 2253006 h 2413262"/>
              <a:gd name="connsiteX5" fmla="*/ 1131216 w 1739746"/>
              <a:gd name="connsiteY5" fmla="*/ 2177592 h 2413262"/>
              <a:gd name="connsiteX6" fmla="*/ 1187777 w 1739746"/>
              <a:gd name="connsiteY6" fmla="*/ 2111604 h 2413262"/>
              <a:gd name="connsiteX7" fmla="*/ 1234911 w 1739746"/>
              <a:gd name="connsiteY7" fmla="*/ 2055043 h 2413262"/>
              <a:gd name="connsiteX8" fmla="*/ 1291472 w 1739746"/>
              <a:gd name="connsiteY8" fmla="*/ 2017336 h 2413262"/>
              <a:gd name="connsiteX9" fmla="*/ 1329179 w 1739746"/>
              <a:gd name="connsiteY9" fmla="*/ 1970202 h 2413262"/>
              <a:gd name="connsiteX10" fmla="*/ 1348033 w 1739746"/>
              <a:gd name="connsiteY10" fmla="*/ 1913641 h 2413262"/>
              <a:gd name="connsiteX11" fmla="*/ 1399370 w 1739746"/>
              <a:gd name="connsiteY11" fmla="*/ 1862501 h 2413262"/>
              <a:gd name="connsiteX12" fmla="*/ 1435270 w 1739746"/>
              <a:gd name="connsiteY12" fmla="*/ 1798320 h 2413262"/>
              <a:gd name="connsiteX13" fmla="*/ 1489435 w 1739746"/>
              <a:gd name="connsiteY13" fmla="*/ 1696825 h 2413262"/>
              <a:gd name="connsiteX14" fmla="*/ 1536569 w 1739746"/>
              <a:gd name="connsiteY14" fmla="*/ 1621410 h 2413262"/>
              <a:gd name="connsiteX15" fmla="*/ 1574276 w 1739746"/>
              <a:gd name="connsiteY15" fmla="*/ 1536569 h 2413262"/>
              <a:gd name="connsiteX16" fmla="*/ 1602557 w 1739746"/>
              <a:gd name="connsiteY16" fmla="*/ 1480008 h 2413262"/>
              <a:gd name="connsiteX17" fmla="*/ 1630837 w 1739746"/>
              <a:gd name="connsiteY17" fmla="*/ 1385740 h 2413262"/>
              <a:gd name="connsiteX18" fmla="*/ 1640264 w 1739746"/>
              <a:gd name="connsiteY18" fmla="*/ 1357460 h 2413262"/>
              <a:gd name="connsiteX19" fmla="*/ 1687398 w 1739746"/>
              <a:gd name="connsiteY19" fmla="*/ 1244338 h 2413262"/>
              <a:gd name="connsiteX20" fmla="*/ 1715678 w 1739746"/>
              <a:gd name="connsiteY20" fmla="*/ 1159497 h 2413262"/>
              <a:gd name="connsiteX21" fmla="*/ 1725105 w 1739746"/>
              <a:gd name="connsiteY21" fmla="*/ 1131216 h 2413262"/>
              <a:gd name="connsiteX22" fmla="*/ 1725105 w 1739746"/>
              <a:gd name="connsiteY22" fmla="*/ 801278 h 2413262"/>
              <a:gd name="connsiteX23" fmla="*/ 1706251 w 1739746"/>
              <a:gd name="connsiteY23" fmla="*/ 744718 h 2413262"/>
              <a:gd name="connsiteX24" fmla="*/ 1696825 w 1739746"/>
              <a:gd name="connsiteY24" fmla="*/ 716437 h 2413262"/>
              <a:gd name="connsiteX25" fmla="*/ 1687398 w 1739746"/>
              <a:gd name="connsiteY25" fmla="*/ 688157 h 2413262"/>
              <a:gd name="connsiteX26" fmla="*/ 1668544 w 1739746"/>
              <a:gd name="connsiteY26" fmla="*/ 659876 h 2413262"/>
              <a:gd name="connsiteX27" fmla="*/ 1649691 w 1739746"/>
              <a:gd name="connsiteY27" fmla="*/ 603315 h 2413262"/>
              <a:gd name="connsiteX28" fmla="*/ 1630837 w 1739746"/>
              <a:gd name="connsiteY28" fmla="*/ 546755 h 2413262"/>
              <a:gd name="connsiteX29" fmla="*/ 1593130 w 1739746"/>
              <a:gd name="connsiteY29" fmla="*/ 443060 h 2413262"/>
              <a:gd name="connsiteX30" fmla="*/ 1536569 w 1739746"/>
              <a:gd name="connsiteY30" fmla="*/ 358219 h 2413262"/>
              <a:gd name="connsiteX31" fmla="*/ 1517715 w 1739746"/>
              <a:gd name="connsiteY31" fmla="*/ 329938 h 2413262"/>
              <a:gd name="connsiteX32" fmla="*/ 1498862 w 1739746"/>
              <a:gd name="connsiteY32" fmla="*/ 301658 h 2413262"/>
              <a:gd name="connsiteX33" fmla="*/ 1470581 w 1739746"/>
              <a:gd name="connsiteY33" fmla="*/ 292231 h 2413262"/>
              <a:gd name="connsiteX34" fmla="*/ 1423447 w 1739746"/>
              <a:gd name="connsiteY34" fmla="*/ 235670 h 2413262"/>
              <a:gd name="connsiteX35" fmla="*/ 1404594 w 1739746"/>
              <a:gd name="connsiteY35" fmla="*/ 207390 h 2413262"/>
              <a:gd name="connsiteX36" fmla="*/ 1319752 w 1739746"/>
              <a:gd name="connsiteY36" fmla="*/ 150829 h 2413262"/>
              <a:gd name="connsiteX37" fmla="*/ 1291472 w 1739746"/>
              <a:gd name="connsiteY37" fmla="*/ 131975 h 2413262"/>
              <a:gd name="connsiteX38" fmla="*/ 1263192 w 1739746"/>
              <a:gd name="connsiteY38" fmla="*/ 122548 h 2413262"/>
              <a:gd name="connsiteX39" fmla="*/ 1234911 w 1739746"/>
              <a:gd name="connsiteY39" fmla="*/ 103695 h 2413262"/>
              <a:gd name="connsiteX40" fmla="*/ 1178350 w 1739746"/>
              <a:gd name="connsiteY40" fmla="*/ 84841 h 2413262"/>
              <a:gd name="connsiteX41" fmla="*/ 1121790 w 1739746"/>
              <a:gd name="connsiteY41" fmla="*/ 65988 h 2413262"/>
              <a:gd name="connsiteX42" fmla="*/ 1093509 w 1739746"/>
              <a:gd name="connsiteY42" fmla="*/ 56561 h 2413262"/>
              <a:gd name="connsiteX43" fmla="*/ 1018684 w 1739746"/>
              <a:gd name="connsiteY43" fmla="*/ 15044 h 2413262"/>
              <a:gd name="connsiteX44" fmla="*/ 904973 w 1739746"/>
              <a:gd name="connsiteY44" fmla="*/ 0 h 2413262"/>
              <a:gd name="connsiteX45" fmla="*/ 754144 w 1739746"/>
              <a:gd name="connsiteY45" fmla="*/ 18854 h 2413262"/>
              <a:gd name="connsiteX46" fmla="*/ 716437 w 1739746"/>
              <a:gd name="connsiteY46" fmla="*/ 13040 h 2413262"/>
              <a:gd name="connsiteX47" fmla="*/ 659876 w 1739746"/>
              <a:gd name="connsiteY47" fmla="*/ 28084 h 2413262"/>
              <a:gd name="connsiteX48" fmla="*/ 578648 w 1739746"/>
              <a:gd name="connsiteY48" fmla="*/ 52554 h 2413262"/>
              <a:gd name="connsiteX49" fmla="*/ 509047 w 1739746"/>
              <a:gd name="connsiteY49" fmla="*/ 94268 h 2413262"/>
              <a:gd name="connsiteX50" fmla="*/ 414779 w 1739746"/>
              <a:gd name="connsiteY50" fmla="*/ 141402 h 2413262"/>
              <a:gd name="connsiteX51" fmla="*/ 339365 w 1739746"/>
              <a:gd name="connsiteY51" fmla="*/ 188536 h 2413262"/>
              <a:gd name="connsiteX52" fmla="*/ 295844 w 1739746"/>
              <a:gd name="connsiteY52" fmla="*/ 220823 h 2413262"/>
              <a:gd name="connsiteX53" fmla="*/ 235670 w 1739746"/>
              <a:gd name="connsiteY53" fmla="*/ 273377 h 2413262"/>
              <a:gd name="connsiteX54" fmla="*/ 207390 w 1739746"/>
              <a:gd name="connsiteY54" fmla="*/ 292231 h 2413262"/>
              <a:gd name="connsiteX55" fmla="*/ 197963 w 1739746"/>
              <a:gd name="connsiteY55" fmla="*/ 329938 h 2413262"/>
              <a:gd name="connsiteX56" fmla="*/ 160452 w 1739746"/>
              <a:gd name="connsiteY56" fmla="*/ 385910 h 2413262"/>
              <a:gd name="connsiteX57" fmla="*/ 113121 w 1739746"/>
              <a:gd name="connsiteY57" fmla="*/ 461913 h 2413262"/>
              <a:gd name="connsiteX58" fmla="*/ 94268 w 1739746"/>
              <a:gd name="connsiteY58" fmla="*/ 490194 h 2413262"/>
              <a:gd name="connsiteX59" fmla="*/ 47134 w 1739746"/>
              <a:gd name="connsiteY59" fmla="*/ 556181 h 2413262"/>
              <a:gd name="connsiteX60" fmla="*/ 28280 w 1739746"/>
              <a:gd name="connsiteY60" fmla="*/ 612742 h 2413262"/>
              <a:gd name="connsiteX61" fmla="*/ 0 w 1739746"/>
              <a:gd name="connsiteY61" fmla="*/ 669303 h 2413262"/>
              <a:gd name="connsiteX62" fmla="*/ 9427 w 1739746"/>
              <a:gd name="connsiteY62" fmla="*/ 1093509 h 2413262"/>
              <a:gd name="connsiteX63" fmla="*/ 28280 w 1739746"/>
              <a:gd name="connsiteY63" fmla="*/ 1150070 h 2413262"/>
              <a:gd name="connsiteX64" fmla="*/ 37707 w 1739746"/>
              <a:gd name="connsiteY64" fmla="*/ 1178351 h 2413262"/>
              <a:gd name="connsiteX65" fmla="*/ 65987 w 1739746"/>
              <a:gd name="connsiteY65" fmla="*/ 1300899 h 2413262"/>
              <a:gd name="connsiteX66" fmla="*/ 75414 w 1739746"/>
              <a:gd name="connsiteY66" fmla="*/ 1329179 h 2413262"/>
              <a:gd name="connsiteX67" fmla="*/ 84841 w 1739746"/>
              <a:gd name="connsiteY67" fmla="*/ 1357460 h 2413262"/>
              <a:gd name="connsiteX68" fmla="*/ 103695 w 1739746"/>
              <a:gd name="connsiteY68" fmla="*/ 1385740 h 2413262"/>
              <a:gd name="connsiteX69" fmla="*/ 122548 w 1739746"/>
              <a:gd name="connsiteY69" fmla="*/ 1442301 h 2413262"/>
              <a:gd name="connsiteX70" fmla="*/ 131975 w 1739746"/>
              <a:gd name="connsiteY70" fmla="*/ 1470581 h 2413262"/>
              <a:gd name="connsiteX71" fmla="*/ 150829 w 1739746"/>
              <a:gd name="connsiteY71" fmla="*/ 1498862 h 2413262"/>
              <a:gd name="connsiteX72" fmla="*/ 188536 w 1739746"/>
              <a:gd name="connsiteY72" fmla="*/ 1611984 h 2413262"/>
              <a:gd name="connsiteX73" fmla="*/ 197963 w 1739746"/>
              <a:gd name="connsiteY73" fmla="*/ 1640264 h 2413262"/>
              <a:gd name="connsiteX74" fmla="*/ 216816 w 1739746"/>
              <a:gd name="connsiteY74" fmla="*/ 1668544 h 2413262"/>
              <a:gd name="connsiteX75" fmla="*/ 226243 w 1739746"/>
              <a:gd name="connsiteY75" fmla="*/ 1696825 h 2413262"/>
              <a:gd name="connsiteX76" fmla="*/ 282804 w 1739746"/>
              <a:gd name="connsiteY76" fmla="*/ 1781666 h 2413262"/>
              <a:gd name="connsiteX77" fmla="*/ 320511 w 1739746"/>
              <a:gd name="connsiteY77" fmla="*/ 1838227 h 2413262"/>
              <a:gd name="connsiteX78" fmla="*/ 339365 w 1739746"/>
              <a:gd name="connsiteY78" fmla="*/ 1866507 h 2413262"/>
              <a:gd name="connsiteX79" fmla="*/ 367645 w 1739746"/>
              <a:gd name="connsiteY79" fmla="*/ 1885361 h 2413262"/>
              <a:gd name="connsiteX80" fmla="*/ 405352 w 1739746"/>
              <a:gd name="connsiteY80" fmla="*/ 1941922 h 2413262"/>
              <a:gd name="connsiteX81" fmla="*/ 443060 w 1739746"/>
              <a:gd name="connsiteY81" fmla="*/ 1998482 h 2413262"/>
              <a:gd name="connsiteX82" fmla="*/ 461913 w 1739746"/>
              <a:gd name="connsiteY82" fmla="*/ 2026763 h 2413262"/>
              <a:gd name="connsiteX83" fmla="*/ 490194 w 1739746"/>
              <a:gd name="connsiteY83" fmla="*/ 2045616 h 2413262"/>
              <a:gd name="connsiteX84" fmla="*/ 527901 w 1739746"/>
              <a:gd name="connsiteY84" fmla="*/ 2102177 h 2413262"/>
              <a:gd name="connsiteX85" fmla="*/ 584462 w 1739746"/>
              <a:gd name="connsiteY85" fmla="*/ 2158738 h 2413262"/>
              <a:gd name="connsiteX86" fmla="*/ 612742 w 1739746"/>
              <a:gd name="connsiteY86" fmla="*/ 2187019 h 2413262"/>
              <a:gd name="connsiteX87" fmla="*/ 641023 w 1739746"/>
              <a:gd name="connsiteY87" fmla="*/ 2205872 h 2413262"/>
              <a:gd name="connsiteX88" fmla="*/ 678730 w 1739746"/>
              <a:gd name="connsiteY88" fmla="*/ 2253006 h 2413262"/>
              <a:gd name="connsiteX89" fmla="*/ 725864 w 1739746"/>
              <a:gd name="connsiteY89" fmla="*/ 2290713 h 2413262"/>
              <a:gd name="connsiteX90" fmla="*/ 763571 w 1739746"/>
              <a:gd name="connsiteY90" fmla="*/ 2337847 h 2413262"/>
              <a:gd name="connsiteX91" fmla="*/ 791851 w 1739746"/>
              <a:gd name="connsiteY91" fmla="*/ 2356701 h 2413262"/>
              <a:gd name="connsiteX92" fmla="*/ 820132 w 1739746"/>
              <a:gd name="connsiteY92" fmla="*/ 2384981 h 2413262"/>
              <a:gd name="connsiteX93" fmla="*/ 867266 w 1739746"/>
              <a:gd name="connsiteY93" fmla="*/ 2413262 h 2413262"/>
              <a:gd name="connsiteX0" fmla="*/ 867266 w 1739746"/>
              <a:gd name="connsiteY0" fmla="*/ 2417425 h 2417425"/>
              <a:gd name="connsiteX1" fmla="*/ 867266 w 1739746"/>
              <a:gd name="connsiteY1" fmla="*/ 2417425 h 2417425"/>
              <a:gd name="connsiteX2" fmla="*/ 934864 w 1739746"/>
              <a:gd name="connsiteY2" fmla="*/ 2363260 h 2417425"/>
              <a:gd name="connsiteX3" fmla="*/ 1018095 w 1739746"/>
              <a:gd name="connsiteY3" fmla="*/ 2276023 h 2417425"/>
              <a:gd name="connsiteX4" fmla="*/ 1046375 w 1739746"/>
              <a:gd name="connsiteY4" fmla="*/ 2257169 h 2417425"/>
              <a:gd name="connsiteX5" fmla="*/ 1131216 w 1739746"/>
              <a:gd name="connsiteY5" fmla="*/ 2181755 h 2417425"/>
              <a:gd name="connsiteX6" fmla="*/ 1187777 w 1739746"/>
              <a:gd name="connsiteY6" fmla="*/ 2115767 h 2417425"/>
              <a:gd name="connsiteX7" fmla="*/ 1234911 w 1739746"/>
              <a:gd name="connsiteY7" fmla="*/ 2059206 h 2417425"/>
              <a:gd name="connsiteX8" fmla="*/ 1291472 w 1739746"/>
              <a:gd name="connsiteY8" fmla="*/ 2021499 h 2417425"/>
              <a:gd name="connsiteX9" fmla="*/ 1329179 w 1739746"/>
              <a:gd name="connsiteY9" fmla="*/ 1974365 h 2417425"/>
              <a:gd name="connsiteX10" fmla="*/ 1348033 w 1739746"/>
              <a:gd name="connsiteY10" fmla="*/ 1917804 h 2417425"/>
              <a:gd name="connsiteX11" fmla="*/ 1399370 w 1739746"/>
              <a:gd name="connsiteY11" fmla="*/ 1866664 h 2417425"/>
              <a:gd name="connsiteX12" fmla="*/ 1435270 w 1739746"/>
              <a:gd name="connsiteY12" fmla="*/ 1802483 h 2417425"/>
              <a:gd name="connsiteX13" fmla="*/ 1489435 w 1739746"/>
              <a:gd name="connsiteY13" fmla="*/ 1700988 h 2417425"/>
              <a:gd name="connsiteX14" fmla="*/ 1536569 w 1739746"/>
              <a:gd name="connsiteY14" fmla="*/ 1625573 h 2417425"/>
              <a:gd name="connsiteX15" fmla="*/ 1574276 w 1739746"/>
              <a:gd name="connsiteY15" fmla="*/ 1540732 h 2417425"/>
              <a:gd name="connsiteX16" fmla="*/ 1602557 w 1739746"/>
              <a:gd name="connsiteY16" fmla="*/ 1484171 h 2417425"/>
              <a:gd name="connsiteX17" fmla="*/ 1630837 w 1739746"/>
              <a:gd name="connsiteY17" fmla="*/ 1389903 h 2417425"/>
              <a:gd name="connsiteX18" fmla="*/ 1640264 w 1739746"/>
              <a:gd name="connsiteY18" fmla="*/ 1361623 h 2417425"/>
              <a:gd name="connsiteX19" fmla="*/ 1687398 w 1739746"/>
              <a:gd name="connsiteY19" fmla="*/ 1248501 h 2417425"/>
              <a:gd name="connsiteX20" fmla="*/ 1715678 w 1739746"/>
              <a:gd name="connsiteY20" fmla="*/ 1163660 h 2417425"/>
              <a:gd name="connsiteX21" fmla="*/ 1725105 w 1739746"/>
              <a:gd name="connsiteY21" fmla="*/ 1135379 h 2417425"/>
              <a:gd name="connsiteX22" fmla="*/ 1725105 w 1739746"/>
              <a:gd name="connsiteY22" fmla="*/ 805441 h 2417425"/>
              <a:gd name="connsiteX23" fmla="*/ 1706251 w 1739746"/>
              <a:gd name="connsiteY23" fmla="*/ 748881 h 2417425"/>
              <a:gd name="connsiteX24" fmla="*/ 1696825 w 1739746"/>
              <a:gd name="connsiteY24" fmla="*/ 720600 h 2417425"/>
              <a:gd name="connsiteX25" fmla="*/ 1687398 w 1739746"/>
              <a:gd name="connsiteY25" fmla="*/ 692320 h 2417425"/>
              <a:gd name="connsiteX26" fmla="*/ 1668544 w 1739746"/>
              <a:gd name="connsiteY26" fmla="*/ 664039 h 2417425"/>
              <a:gd name="connsiteX27" fmla="*/ 1649691 w 1739746"/>
              <a:gd name="connsiteY27" fmla="*/ 607478 h 2417425"/>
              <a:gd name="connsiteX28" fmla="*/ 1630837 w 1739746"/>
              <a:gd name="connsiteY28" fmla="*/ 550918 h 2417425"/>
              <a:gd name="connsiteX29" fmla="*/ 1593130 w 1739746"/>
              <a:gd name="connsiteY29" fmla="*/ 447223 h 2417425"/>
              <a:gd name="connsiteX30" fmla="*/ 1536569 w 1739746"/>
              <a:gd name="connsiteY30" fmla="*/ 362382 h 2417425"/>
              <a:gd name="connsiteX31" fmla="*/ 1517715 w 1739746"/>
              <a:gd name="connsiteY31" fmla="*/ 334101 h 2417425"/>
              <a:gd name="connsiteX32" fmla="*/ 1498862 w 1739746"/>
              <a:gd name="connsiteY32" fmla="*/ 305821 h 2417425"/>
              <a:gd name="connsiteX33" fmla="*/ 1470581 w 1739746"/>
              <a:gd name="connsiteY33" fmla="*/ 296394 h 2417425"/>
              <a:gd name="connsiteX34" fmla="*/ 1423447 w 1739746"/>
              <a:gd name="connsiteY34" fmla="*/ 239833 h 2417425"/>
              <a:gd name="connsiteX35" fmla="*/ 1404594 w 1739746"/>
              <a:gd name="connsiteY35" fmla="*/ 211553 h 2417425"/>
              <a:gd name="connsiteX36" fmla="*/ 1319752 w 1739746"/>
              <a:gd name="connsiteY36" fmla="*/ 154992 h 2417425"/>
              <a:gd name="connsiteX37" fmla="*/ 1291472 w 1739746"/>
              <a:gd name="connsiteY37" fmla="*/ 136138 h 2417425"/>
              <a:gd name="connsiteX38" fmla="*/ 1263192 w 1739746"/>
              <a:gd name="connsiteY38" fmla="*/ 126711 h 2417425"/>
              <a:gd name="connsiteX39" fmla="*/ 1234911 w 1739746"/>
              <a:gd name="connsiteY39" fmla="*/ 107858 h 2417425"/>
              <a:gd name="connsiteX40" fmla="*/ 1178350 w 1739746"/>
              <a:gd name="connsiteY40" fmla="*/ 89004 h 2417425"/>
              <a:gd name="connsiteX41" fmla="*/ 1121790 w 1739746"/>
              <a:gd name="connsiteY41" fmla="*/ 70151 h 2417425"/>
              <a:gd name="connsiteX42" fmla="*/ 1093509 w 1739746"/>
              <a:gd name="connsiteY42" fmla="*/ 60724 h 2417425"/>
              <a:gd name="connsiteX43" fmla="*/ 1018684 w 1739746"/>
              <a:gd name="connsiteY43" fmla="*/ 19207 h 2417425"/>
              <a:gd name="connsiteX44" fmla="*/ 904973 w 1739746"/>
              <a:gd name="connsiteY44" fmla="*/ 4163 h 2417425"/>
              <a:gd name="connsiteX45" fmla="*/ 769384 w 1739746"/>
              <a:gd name="connsiteY45" fmla="*/ 157 h 2417425"/>
              <a:gd name="connsiteX46" fmla="*/ 716437 w 1739746"/>
              <a:gd name="connsiteY46" fmla="*/ 17203 h 2417425"/>
              <a:gd name="connsiteX47" fmla="*/ 659876 w 1739746"/>
              <a:gd name="connsiteY47" fmla="*/ 32247 h 2417425"/>
              <a:gd name="connsiteX48" fmla="*/ 578648 w 1739746"/>
              <a:gd name="connsiteY48" fmla="*/ 56717 h 2417425"/>
              <a:gd name="connsiteX49" fmla="*/ 509047 w 1739746"/>
              <a:gd name="connsiteY49" fmla="*/ 98431 h 2417425"/>
              <a:gd name="connsiteX50" fmla="*/ 414779 w 1739746"/>
              <a:gd name="connsiteY50" fmla="*/ 145565 h 2417425"/>
              <a:gd name="connsiteX51" fmla="*/ 339365 w 1739746"/>
              <a:gd name="connsiteY51" fmla="*/ 192699 h 2417425"/>
              <a:gd name="connsiteX52" fmla="*/ 295844 w 1739746"/>
              <a:gd name="connsiteY52" fmla="*/ 224986 h 2417425"/>
              <a:gd name="connsiteX53" fmla="*/ 235670 w 1739746"/>
              <a:gd name="connsiteY53" fmla="*/ 277540 h 2417425"/>
              <a:gd name="connsiteX54" fmla="*/ 207390 w 1739746"/>
              <a:gd name="connsiteY54" fmla="*/ 296394 h 2417425"/>
              <a:gd name="connsiteX55" fmla="*/ 197963 w 1739746"/>
              <a:gd name="connsiteY55" fmla="*/ 334101 h 2417425"/>
              <a:gd name="connsiteX56" fmla="*/ 160452 w 1739746"/>
              <a:gd name="connsiteY56" fmla="*/ 390073 h 2417425"/>
              <a:gd name="connsiteX57" fmla="*/ 113121 w 1739746"/>
              <a:gd name="connsiteY57" fmla="*/ 466076 h 2417425"/>
              <a:gd name="connsiteX58" fmla="*/ 94268 w 1739746"/>
              <a:gd name="connsiteY58" fmla="*/ 494357 h 2417425"/>
              <a:gd name="connsiteX59" fmla="*/ 47134 w 1739746"/>
              <a:gd name="connsiteY59" fmla="*/ 560344 h 2417425"/>
              <a:gd name="connsiteX60" fmla="*/ 28280 w 1739746"/>
              <a:gd name="connsiteY60" fmla="*/ 616905 h 2417425"/>
              <a:gd name="connsiteX61" fmla="*/ 0 w 1739746"/>
              <a:gd name="connsiteY61" fmla="*/ 673466 h 2417425"/>
              <a:gd name="connsiteX62" fmla="*/ 9427 w 1739746"/>
              <a:gd name="connsiteY62" fmla="*/ 1097672 h 2417425"/>
              <a:gd name="connsiteX63" fmla="*/ 28280 w 1739746"/>
              <a:gd name="connsiteY63" fmla="*/ 1154233 h 2417425"/>
              <a:gd name="connsiteX64" fmla="*/ 37707 w 1739746"/>
              <a:gd name="connsiteY64" fmla="*/ 1182514 h 2417425"/>
              <a:gd name="connsiteX65" fmla="*/ 65987 w 1739746"/>
              <a:gd name="connsiteY65" fmla="*/ 1305062 h 2417425"/>
              <a:gd name="connsiteX66" fmla="*/ 75414 w 1739746"/>
              <a:gd name="connsiteY66" fmla="*/ 1333342 h 2417425"/>
              <a:gd name="connsiteX67" fmla="*/ 84841 w 1739746"/>
              <a:gd name="connsiteY67" fmla="*/ 1361623 h 2417425"/>
              <a:gd name="connsiteX68" fmla="*/ 103695 w 1739746"/>
              <a:gd name="connsiteY68" fmla="*/ 1389903 h 2417425"/>
              <a:gd name="connsiteX69" fmla="*/ 122548 w 1739746"/>
              <a:gd name="connsiteY69" fmla="*/ 1446464 h 2417425"/>
              <a:gd name="connsiteX70" fmla="*/ 131975 w 1739746"/>
              <a:gd name="connsiteY70" fmla="*/ 1474744 h 2417425"/>
              <a:gd name="connsiteX71" fmla="*/ 150829 w 1739746"/>
              <a:gd name="connsiteY71" fmla="*/ 1503025 h 2417425"/>
              <a:gd name="connsiteX72" fmla="*/ 188536 w 1739746"/>
              <a:gd name="connsiteY72" fmla="*/ 1616147 h 2417425"/>
              <a:gd name="connsiteX73" fmla="*/ 197963 w 1739746"/>
              <a:gd name="connsiteY73" fmla="*/ 1644427 h 2417425"/>
              <a:gd name="connsiteX74" fmla="*/ 216816 w 1739746"/>
              <a:gd name="connsiteY74" fmla="*/ 1672707 h 2417425"/>
              <a:gd name="connsiteX75" fmla="*/ 226243 w 1739746"/>
              <a:gd name="connsiteY75" fmla="*/ 1700988 h 2417425"/>
              <a:gd name="connsiteX76" fmla="*/ 282804 w 1739746"/>
              <a:gd name="connsiteY76" fmla="*/ 1785829 h 2417425"/>
              <a:gd name="connsiteX77" fmla="*/ 320511 w 1739746"/>
              <a:gd name="connsiteY77" fmla="*/ 1842390 h 2417425"/>
              <a:gd name="connsiteX78" fmla="*/ 339365 w 1739746"/>
              <a:gd name="connsiteY78" fmla="*/ 1870670 h 2417425"/>
              <a:gd name="connsiteX79" fmla="*/ 367645 w 1739746"/>
              <a:gd name="connsiteY79" fmla="*/ 1889524 h 2417425"/>
              <a:gd name="connsiteX80" fmla="*/ 405352 w 1739746"/>
              <a:gd name="connsiteY80" fmla="*/ 1946085 h 2417425"/>
              <a:gd name="connsiteX81" fmla="*/ 443060 w 1739746"/>
              <a:gd name="connsiteY81" fmla="*/ 2002645 h 2417425"/>
              <a:gd name="connsiteX82" fmla="*/ 461913 w 1739746"/>
              <a:gd name="connsiteY82" fmla="*/ 2030926 h 2417425"/>
              <a:gd name="connsiteX83" fmla="*/ 490194 w 1739746"/>
              <a:gd name="connsiteY83" fmla="*/ 2049779 h 2417425"/>
              <a:gd name="connsiteX84" fmla="*/ 527901 w 1739746"/>
              <a:gd name="connsiteY84" fmla="*/ 2106340 h 2417425"/>
              <a:gd name="connsiteX85" fmla="*/ 584462 w 1739746"/>
              <a:gd name="connsiteY85" fmla="*/ 2162901 h 2417425"/>
              <a:gd name="connsiteX86" fmla="*/ 612742 w 1739746"/>
              <a:gd name="connsiteY86" fmla="*/ 2191182 h 2417425"/>
              <a:gd name="connsiteX87" fmla="*/ 641023 w 1739746"/>
              <a:gd name="connsiteY87" fmla="*/ 2210035 h 2417425"/>
              <a:gd name="connsiteX88" fmla="*/ 678730 w 1739746"/>
              <a:gd name="connsiteY88" fmla="*/ 2257169 h 2417425"/>
              <a:gd name="connsiteX89" fmla="*/ 725864 w 1739746"/>
              <a:gd name="connsiteY89" fmla="*/ 2294876 h 2417425"/>
              <a:gd name="connsiteX90" fmla="*/ 763571 w 1739746"/>
              <a:gd name="connsiteY90" fmla="*/ 2342010 h 2417425"/>
              <a:gd name="connsiteX91" fmla="*/ 791851 w 1739746"/>
              <a:gd name="connsiteY91" fmla="*/ 2360864 h 2417425"/>
              <a:gd name="connsiteX92" fmla="*/ 820132 w 1739746"/>
              <a:gd name="connsiteY92" fmla="*/ 2389144 h 2417425"/>
              <a:gd name="connsiteX93" fmla="*/ 867266 w 1739746"/>
              <a:gd name="connsiteY93" fmla="*/ 2417425 h 2417425"/>
              <a:gd name="connsiteX0" fmla="*/ 878841 w 1751321"/>
              <a:gd name="connsiteY0" fmla="*/ 2417425 h 2417425"/>
              <a:gd name="connsiteX1" fmla="*/ 878841 w 1751321"/>
              <a:gd name="connsiteY1" fmla="*/ 2417425 h 2417425"/>
              <a:gd name="connsiteX2" fmla="*/ 946439 w 1751321"/>
              <a:gd name="connsiteY2" fmla="*/ 236326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49282 w 1751321"/>
              <a:gd name="connsiteY64" fmla="*/ 1182514 h 2417425"/>
              <a:gd name="connsiteX65" fmla="*/ 77562 w 1751321"/>
              <a:gd name="connsiteY65" fmla="*/ 1305062 h 2417425"/>
              <a:gd name="connsiteX66" fmla="*/ 86989 w 1751321"/>
              <a:gd name="connsiteY66" fmla="*/ 1333342 h 2417425"/>
              <a:gd name="connsiteX67" fmla="*/ 96416 w 1751321"/>
              <a:gd name="connsiteY67" fmla="*/ 1361623 h 2417425"/>
              <a:gd name="connsiteX68" fmla="*/ 115270 w 1751321"/>
              <a:gd name="connsiteY68" fmla="*/ 1389903 h 2417425"/>
              <a:gd name="connsiteX69" fmla="*/ 134123 w 1751321"/>
              <a:gd name="connsiteY69" fmla="*/ 1446464 h 2417425"/>
              <a:gd name="connsiteX70" fmla="*/ 143550 w 1751321"/>
              <a:gd name="connsiteY70" fmla="*/ 1474744 h 2417425"/>
              <a:gd name="connsiteX71" fmla="*/ 162404 w 1751321"/>
              <a:gd name="connsiteY71" fmla="*/ 1503025 h 2417425"/>
              <a:gd name="connsiteX72" fmla="*/ 200111 w 1751321"/>
              <a:gd name="connsiteY72" fmla="*/ 1616147 h 2417425"/>
              <a:gd name="connsiteX73" fmla="*/ 209538 w 1751321"/>
              <a:gd name="connsiteY73" fmla="*/ 1644427 h 2417425"/>
              <a:gd name="connsiteX74" fmla="*/ 228391 w 1751321"/>
              <a:gd name="connsiteY74" fmla="*/ 1672707 h 2417425"/>
              <a:gd name="connsiteX75" fmla="*/ 237818 w 1751321"/>
              <a:gd name="connsiteY75" fmla="*/ 1700988 h 2417425"/>
              <a:gd name="connsiteX76" fmla="*/ 294379 w 1751321"/>
              <a:gd name="connsiteY76" fmla="*/ 1785829 h 2417425"/>
              <a:gd name="connsiteX77" fmla="*/ 332086 w 1751321"/>
              <a:gd name="connsiteY77" fmla="*/ 1842390 h 2417425"/>
              <a:gd name="connsiteX78" fmla="*/ 350940 w 1751321"/>
              <a:gd name="connsiteY78" fmla="*/ 1870670 h 2417425"/>
              <a:gd name="connsiteX79" fmla="*/ 379220 w 1751321"/>
              <a:gd name="connsiteY79" fmla="*/ 1889524 h 2417425"/>
              <a:gd name="connsiteX80" fmla="*/ 416927 w 1751321"/>
              <a:gd name="connsiteY80" fmla="*/ 1946085 h 2417425"/>
              <a:gd name="connsiteX81" fmla="*/ 454635 w 1751321"/>
              <a:gd name="connsiteY81" fmla="*/ 2002645 h 2417425"/>
              <a:gd name="connsiteX82" fmla="*/ 473488 w 1751321"/>
              <a:gd name="connsiteY82" fmla="*/ 2030926 h 2417425"/>
              <a:gd name="connsiteX83" fmla="*/ 501769 w 1751321"/>
              <a:gd name="connsiteY83" fmla="*/ 2049779 h 2417425"/>
              <a:gd name="connsiteX84" fmla="*/ 539476 w 1751321"/>
              <a:gd name="connsiteY84" fmla="*/ 2106340 h 2417425"/>
              <a:gd name="connsiteX85" fmla="*/ 596037 w 1751321"/>
              <a:gd name="connsiteY85" fmla="*/ 2162901 h 2417425"/>
              <a:gd name="connsiteX86" fmla="*/ 624317 w 1751321"/>
              <a:gd name="connsiteY86" fmla="*/ 2191182 h 2417425"/>
              <a:gd name="connsiteX87" fmla="*/ 652598 w 1751321"/>
              <a:gd name="connsiteY87" fmla="*/ 2210035 h 2417425"/>
              <a:gd name="connsiteX88" fmla="*/ 690305 w 1751321"/>
              <a:gd name="connsiteY88" fmla="*/ 2257169 h 2417425"/>
              <a:gd name="connsiteX89" fmla="*/ 737439 w 1751321"/>
              <a:gd name="connsiteY89" fmla="*/ 2294876 h 2417425"/>
              <a:gd name="connsiteX90" fmla="*/ 775146 w 1751321"/>
              <a:gd name="connsiteY90" fmla="*/ 2342010 h 2417425"/>
              <a:gd name="connsiteX91" fmla="*/ 803426 w 1751321"/>
              <a:gd name="connsiteY91" fmla="*/ 2360864 h 2417425"/>
              <a:gd name="connsiteX92" fmla="*/ 831707 w 1751321"/>
              <a:gd name="connsiteY92" fmla="*/ 2389144 h 2417425"/>
              <a:gd name="connsiteX93" fmla="*/ 878841 w 1751321"/>
              <a:gd name="connsiteY93" fmla="*/ 2417425 h 2417425"/>
              <a:gd name="connsiteX0" fmla="*/ 878841 w 1751321"/>
              <a:gd name="connsiteY0" fmla="*/ 2417425 h 2417425"/>
              <a:gd name="connsiteX1" fmla="*/ 878841 w 1751321"/>
              <a:gd name="connsiteY1" fmla="*/ 2417425 h 2417425"/>
              <a:gd name="connsiteX2" fmla="*/ 946439 w 1751321"/>
              <a:gd name="connsiteY2" fmla="*/ 236326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77562 w 1751321"/>
              <a:gd name="connsiteY64" fmla="*/ 1305062 h 2417425"/>
              <a:gd name="connsiteX65" fmla="*/ 86989 w 1751321"/>
              <a:gd name="connsiteY65" fmla="*/ 1333342 h 2417425"/>
              <a:gd name="connsiteX66" fmla="*/ 96416 w 1751321"/>
              <a:gd name="connsiteY66" fmla="*/ 1361623 h 2417425"/>
              <a:gd name="connsiteX67" fmla="*/ 115270 w 1751321"/>
              <a:gd name="connsiteY67" fmla="*/ 1389903 h 2417425"/>
              <a:gd name="connsiteX68" fmla="*/ 134123 w 1751321"/>
              <a:gd name="connsiteY68" fmla="*/ 1446464 h 2417425"/>
              <a:gd name="connsiteX69" fmla="*/ 143550 w 1751321"/>
              <a:gd name="connsiteY69" fmla="*/ 1474744 h 2417425"/>
              <a:gd name="connsiteX70" fmla="*/ 162404 w 1751321"/>
              <a:gd name="connsiteY70" fmla="*/ 1503025 h 2417425"/>
              <a:gd name="connsiteX71" fmla="*/ 200111 w 1751321"/>
              <a:gd name="connsiteY71" fmla="*/ 1616147 h 2417425"/>
              <a:gd name="connsiteX72" fmla="*/ 209538 w 1751321"/>
              <a:gd name="connsiteY72" fmla="*/ 1644427 h 2417425"/>
              <a:gd name="connsiteX73" fmla="*/ 228391 w 1751321"/>
              <a:gd name="connsiteY73" fmla="*/ 1672707 h 2417425"/>
              <a:gd name="connsiteX74" fmla="*/ 237818 w 1751321"/>
              <a:gd name="connsiteY74" fmla="*/ 1700988 h 2417425"/>
              <a:gd name="connsiteX75" fmla="*/ 294379 w 1751321"/>
              <a:gd name="connsiteY75" fmla="*/ 1785829 h 2417425"/>
              <a:gd name="connsiteX76" fmla="*/ 332086 w 1751321"/>
              <a:gd name="connsiteY76" fmla="*/ 1842390 h 2417425"/>
              <a:gd name="connsiteX77" fmla="*/ 350940 w 1751321"/>
              <a:gd name="connsiteY77" fmla="*/ 1870670 h 2417425"/>
              <a:gd name="connsiteX78" fmla="*/ 379220 w 1751321"/>
              <a:gd name="connsiteY78" fmla="*/ 1889524 h 2417425"/>
              <a:gd name="connsiteX79" fmla="*/ 416927 w 1751321"/>
              <a:gd name="connsiteY79" fmla="*/ 1946085 h 2417425"/>
              <a:gd name="connsiteX80" fmla="*/ 454635 w 1751321"/>
              <a:gd name="connsiteY80" fmla="*/ 2002645 h 2417425"/>
              <a:gd name="connsiteX81" fmla="*/ 473488 w 1751321"/>
              <a:gd name="connsiteY81" fmla="*/ 2030926 h 2417425"/>
              <a:gd name="connsiteX82" fmla="*/ 501769 w 1751321"/>
              <a:gd name="connsiteY82" fmla="*/ 2049779 h 2417425"/>
              <a:gd name="connsiteX83" fmla="*/ 539476 w 1751321"/>
              <a:gd name="connsiteY83" fmla="*/ 2106340 h 2417425"/>
              <a:gd name="connsiteX84" fmla="*/ 596037 w 1751321"/>
              <a:gd name="connsiteY84" fmla="*/ 2162901 h 2417425"/>
              <a:gd name="connsiteX85" fmla="*/ 624317 w 1751321"/>
              <a:gd name="connsiteY85" fmla="*/ 2191182 h 2417425"/>
              <a:gd name="connsiteX86" fmla="*/ 652598 w 1751321"/>
              <a:gd name="connsiteY86" fmla="*/ 2210035 h 2417425"/>
              <a:gd name="connsiteX87" fmla="*/ 690305 w 1751321"/>
              <a:gd name="connsiteY87" fmla="*/ 2257169 h 2417425"/>
              <a:gd name="connsiteX88" fmla="*/ 737439 w 1751321"/>
              <a:gd name="connsiteY88" fmla="*/ 2294876 h 2417425"/>
              <a:gd name="connsiteX89" fmla="*/ 775146 w 1751321"/>
              <a:gd name="connsiteY89" fmla="*/ 2342010 h 2417425"/>
              <a:gd name="connsiteX90" fmla="*/ 803426 w 1751321"/>
              <a:gd name="connsiteY90" fmla="*/ 2360864 h 2417425"/>
              <a:gd name="connsiteX91" fmla="*/ 831707 w 1751321"/>
              <a:gd name="connsiteY91" fmla="*/ 2389144 h 2417425"/>
              <a:gd name="connsiteX92" fmla="*/ 878841 w 1751321"/>
              <a:gd name="connsiteY92"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77562 w 1751321"/>
              <a:gd name="connsiteY64" fmla="*/ 1305062 h 2417425"/>
              <a:gd name="connsiteX65" fmla="*/ 86989 w 1751321"/>
              <a:gd name="connsiteY65" fmla="*/ 1333342 h 2417425"/>
              <a:gd name="connsiteX66" fmla="*/ 96416 w 1751321"/>
              <a:gd name="connsiteY66" fmla="*/ 1361623 h 2417425"/>
              <a:gd name="connsiteX67" fmla="*/ 115270 w 1751321"/>
              <a:gd name="connsiteY67" fmla="*/ 1389903 h 2417425"/>
              <a:gd name="connsiteX68" fmla="*/ 134123 w 1751321"/>
              <a:gd name="connsiteY68" fmla="*/ 1446464 h 2417425"/>
              <a:gd name="connsiteX69" fmla="*/ 143550 w 1751321"/>
              <a:gd name="connsiteY69" fmla="*/ 1474744 h 2417425"/>
              <a:gd name="connsiteX70" fmla="*/ 162404 w 1751321"/>
              <a:gd name="connsiteY70" fmla="*/ 1503025 h 2417425"/>
              <a:gd name="connsiteX71" fmla="*/ 200111 w 1751321"/>
              <a:gd name="connsiteY71" fmla="*/ 1616147 h 2417425"/>
              <a:gd name="connsiteX72" fmla="*/ 209538 w 1751321"/>
              <a:gd name="connsiteY72" fmla="*/ 1644427 h 2417425"/>
              <a:gd name="connsiteX73" fmla="*/ 228391 w 1751321"/>
              <a:gd name="connsiteY73" fmla="*/ 1672707 h 2417425"/>
              <a:gd name="connsiteX74" fmla="*/ 237818 w 1751321"/>
              <a:gd name="connsiteY74" fmla="*/ 1700988 h 2417425"/>
              <a:gd name="connsiteX75" fmla="*/ 294379 w 1751321"/>
              <a:gd name="connsiteY75" fmla="*/ 1785829 h 2417425"/>
              <a:gd name="connsiteX76" fmla="*/ 332086 w 1751321"/>
              <a:gd name="connsiteY76" fmla="*/ 1842390 h 2417425"/>
              <a:gd name="connsiteX77" fmla="*/ 350940 w 1751321"/>
              <a:gd name="connsiteY77" fmla="*/ 1870670 h 2417425"/>
              <a:gd name="connsiteX78" fmla="*/ 379220 w 1751321"/>
              <a:gd name="connsiteY78" fmla="*/ 1889524 h 2417425"/>
              <a:gd name="connsiteX79" fmla="*/ 416927 w 1751321"/>
              <a:gd name="connsiteY79" fmla="*/ 1946085 h 2417425"/>
              <a:gd name="connsiteX80" fmla="*/ 454635 w 1751321"/>
              <a:gd name="connsiteY80" fmla="*/ 2002645 h 2417425"/>
              <a:gd name="connsiteX81" fmla="*/ 473488 w 1751321"/>
              <a:gd name="connsiteY81" fmla="*/ 2030926 h 2417425"/>
              <a:gd name="connsiteX82" fmla="*/ 501769 w 1751321"/>
              <a:gd name="connsiteY82" fmla="*/ 2049779 h 2417425"/>
              <a:gd name="connsiteX83" fmla="*/ 539476 w 1751321"/>
              <a:gd name="connsiteY83" fmla="*/ 2106340 h 2417425"/>
              <a:gd name="connsiteX84" fmla="*/ 596037 w 1751321"/>
              <a:gd name="connsiteY84" fmla="*/ 2162901 h 2417425"/>
              <a:gd name="connsiteX85" fmla="*/ 624317 w 1751321"/>
              <a:gd name="connsiteY85" fmla="*/ 2191182 h 2417425"/>
              <a:gd name="connsiteX86" fmla="*/ 652598 w 1751321"/>
              <a:gd name="connsiteY86" fmla="*/ 2210035 h 2417425"/>
              <a:gd name="connsiteX87" fmla="*/ 690305 w 1751321"/>
              <a:gd name="connsiteY87" fmla="*/ 2257169 h 2417425"/>
              <a:gd name="connsiteX88" fmla="*/ 737439 w 1751321"/>
              <a:gd name="connsiteY88" fmla="*/ 2294876 h 2417425"/>
              <a:gd name="connsiteX89" fmla="*/ 775146 w 1751321"/>
              <a:gd name="connsiteY89" fmla="*/ 2342010 h 2417425"/>
              <a:gd name="connsiteX90" fmla="*/ 803426 w 1751321"/>
              <a:gd name="connsiteY90" fmla="*/ 2360864 h 2417425"/>
              <a:gd name="connsiteX91" fmla="*/ 831707 w 1751321"/>
              <a:gd name="connsiteY91" fmla="*/ 2389144 h 2417425"/>
              <a:gd name="connsiteX92" fmla="*/ 878841 w 1751321"/>
              <a:gd name="connsiteY92"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29670 w 1751321"/>
              <a:gd name="connsiteY3" fmla="*/ 2276023 h 2417425"/>
              <a:gd name="connsiteX4" fmla="*/ 1057950 w 1751321"/>
              <a:gd name="connsiteY4" fmla="*/ 2257169 h 2417425"/>
              <a:gd name="connsiteX5" fmla="*/ 1142791 w 1751321"/>
              <a:gd name="connsiteY5" fmla="*/ 2181755 h 2417425"/>
              <a:gd name="connsiteX6" fmla="*/ 1199352 w 1751321"/>
              <a:gd name="connsiteY6" fmla="*/ 2115767 h 2417425"/>
              <a:gd name="connsiteX7" fmla="*/ 1246486 w 1751321"/>
              <a:gd name="connsiteY7" fmla="*/ 2059206 h 2417425"/>
              <a:gd name="connsiteX8" fmla="*/ 1303047 w 1751321"/>
              <a:gd name="connsiteY8" fmla="*/ 2021499 h 2417425"/>
              <a:gd name="connsiteX9" fmla="*/ 1340754 w 1751321"/>
              <a:gd name="connsiteY9" fmla="*/ 1974365 h 2417425"/>
              <a:gd name="connsiteX10" fmla="*/ 1359608 w 1751321"/>
              <a:gd name="connsiteY10" fmla="*/ 1917804 h 2417425"/>
              <a:gd name="connsiteX11" fmla="*/ 1410945 w 1751321"/>
              <a:gd name="connsiteY11" fmla="*/ 1866664 h 2417425"/>
              <a:gd name="connsiteX12" fmla="*/ 1446845 w 1751321"/>
              <a:gd name="connsiteY12" fmla="*/ 1802483 h 2417425"/>
              <a:gd name="connsiteX13" fmla="*/ 1501010 w 1751321"/>
              <a:gd name="connsiteY13" fmla="*/ 1700988 h 2417425"/>
              <a:gd name="connsiteX14" fmla="*/ 1548144 w 1751321"/>
              <a:gd name="connsiteY14" fmla="*/ 1625573 h 2417425"/>
              <a:gd name="connsiteX15" fmla="*/ 1585851 w 1751321"/>
              <a:gd name="connsiteY15" fmla="*/ 1540732 h 2417425"/>
              <a:gd name="connsiteX16" fmla="*/ 1614132 w 1751321"/>
              <a:gd name="connsiteY16" fmla="*/ 1484171 h 2417425"/>
              <a:gd name="connsiteX17" fmla="*/ 1642412 w 1751321"/>
              <a:gd name="connsiteY17" fmla="*/ 1389903 h 2417425"/>
              <a:gd name="connsiteX18" fmla="*/ 1651839 w 1751321"/>
              <a:gd name="connsiteY18" fmla="*/ 1361623 h 2417425"/>
              <a:gd name="connsiteX19" fmla="*/ 1698973 w 1751321"/>
              <a:gd name="connsiteY19" fmla="*/ 1248501 h 2417425"/>
              <a:gd name="connsiteX20" fmla="*/ 1727253 w 1751321"/>
              <a:gd name="connsiteY20" fmla="*/ 1163660 h 2417425"/>
              <a:gd name="connsiteX21" fmla="*/ 1736680 w 1751321"/>
              <a:gd name="connsiteY21" fmla="*/ 1135379 h 2417425"/>
              <a:gd name="connsiteX22" fmla="*/ 1736680 w 1751321"/>
              <a:gd name="connsiteY22" fmla="*/ 805441 h 2417425"/>
              <a:gd name="connsiteX23" fmla="*/ 1717826 w 1751321"/>
              <a:gd name="connsiteY23" fmla="*/ 748881 h 2417425"/>
              <a:gd name="connsiteX24" fmla="*/ 1708400 w 1751321"/>
              <a:gd name="connsiteY24" fmla="*/ 720600 h 2417425"/>
              <a:gd name="connsiteX25" fmla="*/ 1698973 w 1751321"/>
              <a:gd name="connsiteY25" fmla="*/ 692320 h 2417425"/>
              <a:gd name="connsiteX26" fmla="*/ 1680119 w 1751321"/>
              <a:gd name="connsiteY26" fmla="*/ 664039 h 2417425"/>
              <a:gd name="connsiteX27" fmla="*/ 1661266 w 1751321"/>
              <a:gd name="connsiteY27" fmla="*/ 607478 h 2417425"/>
              <a:gd name="connsiteX28" fmla="*/ 1642412 w 1751321"/>
              <a:gd name="connsiteY28" fmla="*/ 550918 h 2417425"/>
              <a:gd name="connsiteX29" fmla="*/ 1604705 w 1751321"/>
              <a:gd name="connsiteY29" fmla="*/ 447223 h 2417425"/>
              <a:gd name="connsiteX30" fmla="*/ 1548144 w 1751321"/>
              <a:gd name="connsiteY30" fmla="*/ 362382 h 2417425"/>
              <a:gd name="connsiteX31" fmla="*/ 1529290 w 1751321"/>
              <a:gd name="connsiteY31" fmla="*/ 334101 h 2417425"/>
              <a:gd name="connsiteX32" fmla="*/ 1510437 w 1751321"/>
              <a:gd name="connsiteY32" fmla="*/ 305821 h 2417425"/>
              <a:gd name="connsiteX33" fmla="*/ 1482156 w 1751321"/>
              <a:gd name="connsiteY33" fmla="*/ 296394 h 2417425"/>
              <a:gd name="connsiteX34" fmla="*/ 1435022 w 1751321"/>
              <a:gd name="connsiteY34" fmla="*/ 239833 h 2417425"/>
              <a:gd name="connsiteX35" fmla="*/ 1416169 w 1751321"/>
              <a:gd name="connsiteY35" fmla="*/ 211553 h 2417425"/>
              <a:gd name="connsiteX36" fmla="*/ 1331327 w 1751321"/>
              <a:gd name="connsiteY36" fmla="*/ 154992 h 2417425"/>
              <a:gd name="connsiteX37" fmla="*/ 1303047 w 1751321"/>
              <a:gd name="connsiteY37" fmla="*/ 136138 h 2417425"/>
              <a:gd name="connsiteX38" fmla="*/ 1274767 w 1751321"/>
              <a:gd name="connsiteY38" fmla="*/ 126711 h 2417425"/>
              <a:gd name="connsiteX39" fmla="*/ 1246486 w 1751321"/>
              <a:gd name="connsiteY39" fmla="*/ 107858 h 2417425"/>
              <a:gd name="connsiteX40" fmla="*/ 1189925 w 1751321"/>
              <a:gd name="connsiteY40" fmla="*/ 89004 h 2417425"/>
              <a:gd name="connsiteX41" fmla="*/ 1133365 w 1751321"/>
              <a:gd name="connsiteY41" fmla="*/ 70151 h 2417425"/>
              <a:gd name="connsiteX42" fmla="*/ 1105084 w 1751321"/>
              <a:gd name="connsiteY42" fmla="*/ 60724 h 2417425"/>
              <a:gd name="connsiteX43" fmla="*/ 1030259 w 1751321"/>
              <a:gd name="connsiteY43" fmla="*/ 19207 h 2417425"/>
              <a:gd name="connsiteX44" fmla="*/ 916548 w 1751321"/>
              <a:gd name="connsiteY44" fmla="*/ 4163 h 2417425"/>
              <a:gd name="connsiteX45" fmla="*/ 780959 w 1751321"/>
              <a:gd name="connsiteY45" fmla="*/ 157 h 2417425"/>
              <a:gd name="connsiteX46" fmla="*/ 728012 w 1751321"/>
              <a:gd name="connsiteY46" fmla="*/ 17203 h 2417425"/>
              <a:gd name="connsiteX47" fmla="*/ 671451 w 1751321"/>
              <a:gd name="connsiteY47" fmla="*/ 32247 h 2417425"/>
              <a:gd name="connsiteX48" fmla="*/ 590223 w 1751321"/>
              <a:gd name="connsiteY48" fmla="*/ 56717 h 2417425"/>
              <a:gd name="connsiteX49" fmla="*/ 520622 w 1751321"/>
              <a:gd name="connsiteY49" fmla="*/ 98431 h 2417425"/>
              <a:gd name="connsiteX50" fmla="*/ 426354 w 1751321"/>
              <a:gd name="connsiteY50" fmla="*/ 145565 h 2417425"/>
              <a:gd name="connsiteX51" fmla="*/ 350940 w 1751321"/>
              <a:gd name="connsiteY51" fmla="*/ 192699 h 2417425"/>
              <a:gd name="connsiteX52" fmla="*/ 307419 w 1751321"/>
              <a:gd name="connsiteY52" fmla="*/ 224986 h 2417425"/>
              <a:gd name="connsiteX53" fmla="*/ 247245 w 1751321"/>
              <a:gd name="connsiteY53" fmla="*/ 277540 h 2417425"/>
              <a:gd name="connsiteX54" fmla="*/ 218965 w 1751321"/>
              <a:gd name="connsiteY54" fmla="*/ 296394 h 2417425"/>
              <a:gd name="connsiteX55" fmla="*/ 209538 w 1751321"/>
              <a:gd name="connsiteY55" fmla="*/ 334101 h 2417425"/>
              <a:gd name="connsiteX56" fmla="*/ 172027 w 1751321"/>
              <a:gd name="connsiteY56" fmla="*/ 390073 h 2417425"/>
              <a:gd name="connsiteX57" fmla="*/ 124696 w 1751321"/>
              <a:gd name="connsiteY57" fmla="*/ 466076 h 2417425"/>
              <a:gd name="connsiteX58" fmla="*/ 105843 w 1751321"/>
              <a:gd name="connsiteY58" fmla="*/ 494357 h 2417425"/>
              <a:gd name="connsiteX59" fmla="*/ 58709 w 1751321"/>
              <a:gd name="connsiteY59" fmla="*/ 560344 h 2417425"/>
              <a:gd name="connsiteX60" fmla="*/ 39855 w 1751321"/>
              <a:gd name="connsiteY60" fmla="*/ 616905 h 2417425"/>
              <a:gd name="connsiteX61" fmla="*/ 11575 w 1751321"/>
              <a:gd name="connsiteY61" fmla="*/ 673466 h 2417425"/>
              <a:gd name="connsiteX62" fmla="*/ 1952 w 1751321"/>
              <a:gd name="connsiteY62" fmla="*/ 899552 h 2417425"/>
              <a:gd name="connsiteX63" fmla="*/ 39855 w 1751321"/>
              <a:gd name="connsiteY63" fmla="*/ 1154233 h 2417425"/>
              <a:gd name="connsiteX64" fmla="*/ 77562 w 1751321"/>
              <a:gd name="connsiteY64" fmla="*/ 1305062 h 2417425"/>
              <a:gd name="connsiteX65" fmla="*/ 86989 w 1751321"/>
              <a:gd name="connsiteY65" fmla="*/ 1333342 h 2417425"/>
              <a:gd name="connsiteX66" fmla="*/ 96416 w 1751321"/>
              <a:gd name="connsiteY66" fmla="*/ 1361623 h 2417425"/>
              <a:gd name="connsiteX67" fmla="*/ 115270 w 1751321"/>
              <a:gd name="connsiteY67" fmla="*/ 1389903 h 2417425"/>
              <a:gd name="connsiteX68" fmla="*/ 134123 w 1751321"/>
              <a:gd name="connsiteY68" fmla="*/ 1446464 h 2417425"/>
              <a:gd name="connsiteX69" fmla="*/ 143550 w 1751321"/>
              <a:gd name="connsiteY69" fmla="*/ 1474744 h 2417425"/>
              <a:gd name="connsiteX70" fmla="*/ 162404 w 1751321"/>
              <a:gd name="connsiteY70" fmla="*/ 1503025 h 2417425"/>
              <a:gd name="connsiteX71" fmla="*/ 200111 w 1751321"/>
              <a:gd name="connsiteY71" fmla="*/ 1616147 h 2417425"/>
              <a:gd name="connsiteX72" fmla="*/ 209538 w 1751321"/>
              <a:gd name="connsiteY72" fmla="*/ 1644427 h 2417425"/>
              <a:gd name="connsiteX73" fmla="*/ 228391 w 1751321"/>
              <a:gd name="connsiteY73" fmla="*/ 1672707 h 2417425"/>
              <a:gd name="connsiteX74" fmla="*/ 237818 w 1751321"/>
              <a:gd name="connsiteY74" fmla="*/ 1700988 h 2417425"/>
              <a:gd name="connsiteX75" fmla="*/ 294379 w 1751321"/>
              <a:gd name="connsiteY75" fmla="*/ 1785829 h 2417425"/>
              <a:gd name="connsiteX76" fmla="*/ 332086 w 1751321"/>
              <a:gd name="connsiteY76" fmla="*/ 1842390 h 2417425"/>
              <a:gd name="connsiteX77" fmla="*/ 350940 w 1751321"/>
              <a:gd name="connsiteY77" fmla="*/ 1870670 h 2417425"/>
              <a:gd name="connsiteX78" fmla="*/ 379220 w 1751321"/>
              <a:gd name="connsiteY78" fmla="*/ 1889524 h 2417425"/>
              <a:gd name="connsiteX79" fmla="*/ 416927 w 1751321"/>
              <a:gd name="connsiteY79" fmla="*/ 1946085 h 2417425"/>
              <a:gd name="connsiteX80" fmla="*/ 454635 w 1751321"/>
              <a:gd name="connsiteY80" fmla="*/ 2002645 h 2417425"/>
              <a:gd name="connsiteX81" fmla="*/ 473488 w 1751321"/>
              <a:gd name="connsiteY81" fmla="*/ 2030926 h 2417425"/>
              <a:gd name="connsiteX82" fmla="*/ 501769 w 1751321"/>
              <a:gd name="connsiteY82" fmla="*/ 2049779 h 2417425"/>
              <a:gd name="connsiteX83" fmla="*/ 539476 w 1751321"/>
              <a:gd name="connsiteY83" fmla="*/ 2106340 h 2417425"/>
              <a:gd name="connsiteX84" fmla="*/ 596037 w 1751321"/>
              <a:gd name="connsiteY84" fmla="*/ 2162901 h 2417425"/>
              <a:gd name="connsiteX85" fmla="*/ 624317 w 1751321"/>
              <a:gd name="connsiteY85" fmla="*/ 2191182 h 2417425"/>
              <a:gd name="connsiteX86" fmla="*/ 652598 w 1751321"/>
              <a:gd name="connsiteY86" fmla="*/ 2210035 h 2417425"/>
              <a:gd name="connsiteX87" fmla="*/ 690305 w 1751321"/>
              <a:gd name="connsiteY87" fmla="*/ 2257169 h 2417425"/>
              <a:gd name="connsiteX88" fmla="*/ 737439 w 1751321"/>
              <a:gd name="connsiteY88" fmla="*/ 2294876 h 2417425"/>
              <a:gd name="connsiteX89" fmla="*/ 775146 w 1751321"/>
              <a:gd name="connsiteY89" fmla="*/ 2342010 h 2417425"/>
              <a:gd name="connsiteX90" fmla="*/ 803426 w 1751321"/>
              <a:gd name="connsiteY90" fmla="*/ 2360864 h 2417425"/>
              <a:gd name="connsiteX91" fmla="*/ 831707 w 1751321"/>
              <a:gd name="connsiteY91" fmla="*/ 2389144 h 2417425"/>
              <a:gd name="connsiteX92" fmla="*/ 878841 w 1751321"/>
              <a:gd name="connsiteY92"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57950 w 1751321"/>
              <a:gd name="connsiteY3" fmla="*/ 2257169 h 2417425"/>
              <a:gd name="connsiteX4" fmla="*/ 1142791 w 1751321"/>
              <a:gd name="connsiteY4" fmla="*/ 2181755 h 2417425"/>
              <a:gd name="connsiteX5" fmla="*/ 1199352 w 1751321"/>
              <a:gd name="connsiteY5" fmla="*/ 2115767 h 2417425"/>
              <a:gd name="connsiteX6" fmla="*/ 1246486 w 1751321"/>
              <a:gd name="connsiteY6" fmla="*/ 2059206 h 2417425"/>
              <a:gd name="connsiteX7" fmla="*/ 1303047 w 1751321"/>
              <a:gd name="connsiteY7" fmla="*/ 2021499 h 2417425"/>
              <a:gd name="connsiteX8" fmla="*/ 1340754 w 1751321"/>
              <a:gd name="connsiteY8" fmla="*/ 1974365 h 2417425"/>
              <a:gd name="connsiteX9" fmla="*/ 1359608 w 1751321"/>
              <a:gd name="connsiteY9" fmla="*/ 1917804 h 2417425"/>
              <a:gd name="connsiteX10" fmla="*/ 1410945 w 1751321"/>
              <a:gd name="connsiteY10" fmla="*/ 1866664 h 2417425"/>
              <a:gd name="connsiteX11" fmla="*/ 1446845 w 1751321"/>
              <a:gd name="connsiteY11" fmla="*/ 1802483 h 2417425"/>
              <a:gd name="connsiteX12" fmla="*/ 1501010 w 1751321"/>
              <a:gd name="connsiteY12" fmla="*/ 1700988 h 2417425"/>
              <a:gd name="connsiteX13" fmla="*/ 1548144 w 1751321"/>
              <a:gd name="connsiteY13" fmla="*/ 1625573 h 2417425"/>
              <a:gd name="connsiteX14" fmla="*/ 1585851 w 1751321"/>
              <a:gd name="connsiteY14" fmla="*/ 1540732 h 2417425"/>
              <a:gd name="connsiteX15" fmla="*/ 1614132 w 1751321"/>
              <a:gd name="connsiteY15" fmla="*/ 1484171 h 2417425"/>
              <a:gd name="connsiteX16" fmla="*/ 1642412 w 1751321"/>
              <a:gd name="connsiteY16" fmla="*/ 1389903 h 2417425"/>
              <a:gd name="connsiteX17" fmla="*/ 1651839 w 1751321"/>
              <a:gd name="connsiteY17" fmla="*/ 1361623 h 2417425"/>
              <a:gd name="connsiteX18" fmla="*/ 1698973 w 1751321"/>
              <a:gd name="connsiteY18" fmla="*/ 1248501 h 2417425"/>
              <a:gd name="connsiteX19" fmla="*/ 1727253 w 1751321"/>
              <a:gd name="connsiteY19" fmla="*/ 1163660 h 2417425"/>
              <a:gd name="connsiteX20" fmla="*/ 1736680 w 1751321"/>
              <a:gd name="connsiteY20" fmla="*/ 1135379 h 2417425"/>
              <a:gd name="connsiteX21" fmla="*/ 1736680 w 1751321"/>
              <a:gd name="connsiteY21" fmla="*/ 805441 h 2417425"/>
              <a:gd name="connsiteX22" fmla="*/ 1717826 w 1751321"/>
              <a:gd name="connsiteY22" fmla="*/ 748881 h 2417425"/>
              <a:gd name="connsiteX23" fmla="*/ 1708400 w 1751321"/>
              <a:gd name="connsiteY23" fmla="*/ 720600 h 2417425"/>
              <a:gd name="connsiteX24" fmla="*/ 1698973 w 1751321"/>
              <a:gd name="connsiteY24" fmla="*/ 692320 h 2417425"/>
              <a:gd name="connsiteX25" fmla="*/ 1680119 w 1751321"/>
              <a:gd name="connsiteY25" fmla="*/ 664039 h 2417425"/>
              <a:gd name="connsiteX26" fmla="*/ 1661266 w 1751321"/>
              <a:gd name="connsiteY26" fmla="*/ 607478 h 2417425"/>
              <a:gd name="connsiteX27" fmla="*/ 1642412 w 1751321"/>
              <a:gd name="connsiteY27" fmla="*/ 550918 h 2417425"/>
              <a:gd name="connsiteX28" fmla="*/ 1604705 w 1751321"/>
              <a:gd name="connsiteY28" fmla="*/ 447223 h 2417425"/>
              <a:gd name="connsiteX29" fmla="*/ 1548144 w 1751321"/>
              <a:gd name="connsiteY29" fmla="*/ 362382 h 2417425"/>
              <a:gd name="connsiteX30" fmla="*/ 1529290 w 1751321"/>
              <a:gd name="connsiteY30" fmla="*/ 334101 h 2417425"/>
              <a:gd name="connsiteX31" fmla="*/ 1510437 w 1751321"/>
              <a:gd name="connsiteY31" fmla="*/ 305821 h 2417425"/>
              <a:gd name="connsiteX32" fmla="*/ 1482156 w 1751321"/>
              <a:gd name="connsiteY32" fmla="*/ 296394 h 2417425"/>
              <a:gd name="connsiteX33" fmla="*/ 1435022 w 1751321"/>
              <a:gd name="connsiteY33" fmla="*/ 239833 h 2417425"/>
              <a:gd name="connsiteX34" fmla="*/ 1416169 w 1751321"/>
              <a:gd name="connsiteY34" fmla="*/ 211553 h 2417425"/>
              <a:gd name="connsiteX35" fmla="*/ 1331327 w 1751321"/>
              <a:gd name="connsiteY35" fmla="*/ 154992 h 2417425"/>
              <a:gd name="connsiteX36" fmla="*/ 1303047 w 1751321"/>
              <a:gd name="connsiteY36" fmla="*/ 136138 h 2417425"/>
              <a:gd name="connsiteX37" fmla="*/ 1274767 w 1751321"/>
              <a:gd name="connsiteY37" fmla="*/ 126711 h 2417425"/>
              <a:gd name="connsiteX38" fmla="*/ 1246486 w 1751321"/>
              <a:gd name="connsiteY38" fmla="*/ 107858 h 2417425"/>
              <a:gd name="connsiteX39" fmla="*/ 1189925 w 1751321"/>
              <a:gd name="connsiteY39" fmla="*/ 89004 h 2417425"/>
              <a:gd name="connsiteX40" fmla="*/ 1133365 w 1751321"/>
              <a:gd name="connsiteY40" fmla="*/ 70151 h 2417425"/>
              <a:gd name="connsiteX41" fmla="*/ 1105084 w 1751321"/>
              <a:gd name="connsiteY41" fmla="*/ 60724 h 2417425"/>
              <a:gd name="connsiteX42" fmla="*/ 1030259 w 1751321"/>
              <a:gd name="connsiteY42" fmla="*/ 19207 h 2417425"/>
              <a:gd name="connsiteX43" fmla="*/ 916548 w 1751321"/>
              <a:gd name="connsiteY43" fmla="*/ 4163 h 2417425"/>
              <a:gd name="connsiteX44" fmla="*/ 780959 w 1751321"/>
              <a:gd name="connsiteY44" fmla="*/ 157 h 2417425"/>
              <a:gd name="connsiteX45" fmla="*/ 728012 w 1751321"/>
              <a:gd name="connsiteY45" fmla="*/ 17203 h 2417425"/>
              <a:gd name="connsiteX46" fmla="*/ 671451 w 1751321"/>
              <a:gd name="connsiteY46" fmla="*/ 32247 h 2417425"/>
              <a:gd name="connsiteX47" fmla="*/ 590223 w 1751321"/>
              <a:gd name="connsiteY47" fmla="*/ 56717 h 2417425"/>
              <a:gd name="connsiteX48" fmla="*/ 520622 w 1751321"/>
              <a:gd name="connsiteY48" fmla="*/ 98431 h 2417425"/>
              <a:gd name="connsiteX49" fmla="*/ 426354 w 1751321"/>
              <a:gd name="connsiteY49" fmla="*/ 145565 h 2417425"/>
              <a:gd name="connsiteX50" fmla="*/ 350940 w 1751321"/>
              <a:gd name="connsiteY50" fmla="*/ 192699 h 2417425"/>
              <a:gd name="connsiteX51" fmla="*/ 307419 w 1751321"/>
              <a:gd name="connsiteY51" fmla="*/ 224986 h 2417425"/>
              <a:gd name="connsiteX52" fmla="*/ 247245 w 1751321"/>
              <a:gd name="connsiteY52" fmla="*/ 277540 h 2417425"/>
              <a:gd name="connsiteX53" fmla="*/ 218965 w 1751321"/>
              <a:gd name="connsiteY53" fmla="*/ 296394 h 2417425"/>
              <a:gd name="connsiteX54" fmla="*/ 209538 w 1751321"/>
              <a:gd name="connsiteY54" fmla="*/ 334101 h 2417425"/>
              <a:gd name="connsiteX55" fmla="*/ 172027 w 1751321"/>
              <a:gd name="connsiteY55" fmla="*/ 390073 h 2417425"/>
              <a:gd name="connsiteX56" fmla="*/ 124696 w 1751321"/>
              <a:gd name="connsiteY56" fmla="*/ 466076 h 2417425"/>
              <a:gd name="connsiteX57" fmla="*/ 105843 w 1751321"/>
              <a:gd name="connsiteY57" fmla="*/ 494357 h 2417425"/>
              <a:gd name="connsiteX58" fmla="*/ 58709 w 1751321"/>
              <a:gd name="connsiteY58" fmla="*/ 560344 h 2417425"/>
              <a:gd name="connsiteX59" fmla="*/ 39855 w 1751321"/>
              <a:gd name="connsiteY59" fmla="*/ 616905 h 2417425"/>
              <a:gd name="connsiteX60" fmla="*/ 11575 w 1751321"/>
              <a:gd name="connsiteY60" fmla="*/ 673466 h 2417425"/>
              <a:gd name="connsiteX61" fmla="*/ 1952 w 1751321"/>
              <a:gd name="connsiteY61" fmla="*/ 899552 h 2417425"/>
              <a:gd name="connsiteX62" fmla="*/ 39855 w 1751321"/>
              <a:gd name="connsiteY62" fmla="*/ 1154233 h 2417425"/>
              <a:gd name="connsiteX63" fmla="*/ 77562 w 1751321"/>
              <a:gd name="connsiteY63" fmla="*/ 1305062 h 2417425"/>
              <a:gd name="connsiteX64" fmla="*/ 86989 w 1751321"/>
              <a:gd name="connsiteY64" fmla="*/ 1333342 h 2417425"/>
              <a:gd name="connsiteX65" fmla="*/ 96416 w 1751321"/>
              <a:gd name="connsiteY65" fmla="*/ 1361623 h 2417425"/>
              <a:gd name="connsiteX66" fmla="*/ 115270 w 1751321"/>
              <a:gd name="connsiteY66" fmla="*/ 1389903 h 2417425"/>
              <a:gd name="connsiteX67" fmla="*/ 134123 w 1751321"/>
              <a:gd name="connsiteY67" fmla="*/ 1446464 h 2417425"/>
              <a:gd name="connsiteX68" fmla="*/ 143550 w 1751321"/>
              <a:gd name="connsiteY68" fmla="*/ 1474744 h 2417425"/>
              <a:gd name="connsiteX69" fmla="*/ 162404 w 1751321"/>
              <a:gd name="connsiteY69" fmla="*/ 1503025 h 2417425"/>
              <a:gd name="connsiteX70" fmla="*/ 200111 w 1751321"/>
              <a:gd name="connsiteY70" fmla="*/ 1616147 h 2417425"/>
              <a:gd name="connsiteX71" fmla="*/ 209538 w 1751321"/>
              <a:gd name="connsiteY71" fmla="*/ 1644427 h 2417425"/>
              <a:gd name="connsiteX72" fmla="*/ 228391 w 1751321"/>
              <a:gd name="connsiteY72" fmla="*/ 1672707 h 2417425"/>
              <a:gd name="connsiteX73" fmla="*/ 237818 w 1751321"/>
              <a:gd name="connsiteY73" fmla="*/ 1700988 h 2417425"/>
              <a:gd name="connsiteX74" fmla="*/ 294379 w 1751321"/>
              <a:gd name="connsiteY74" fmla="*/ 1785829 h 2417425"/>
              <a:gd name="connsiteX75" fmla="*/ 332086 w 1751321"/>
              <a:gd name="connsiteY75" fmla="*/ 1842390 h 2417425"/>
              <a:gd name="connsiteX76" fmla="*/ 350940 w 1751321"/>
              <a:gd name="connsiteY76" fmla="*/ 1870670 h 2417425"/>
              <a:gd name="connsiteX77" fmla="*/ 379220 w 1751321"/>
              <a:gd name="connsiteY77" fmla="*/ 1889524 h 2417425"/>
              <a:gd name="connsiteX78" fmla="*/ 416927 w 1751321"/>
              <a:gd name="connsiteY78" fmla="*/ 1946085 h 2417425"/>
              <a:gd name="connsiteX79" fmla="*/ 454635 w 1751321"/>
              <a:gd name="connsiteY79" fmla="*/ 2002645 h 2417425"/>
              <a:gd name="connsiteX80" fmla="*/ 473488 w 1751321"/>
              <a:gd name="connsiteY80" fmla="*/ 2030926 h 2417425"/>
              <a:gd name="connsiteX81" fmla="*/ 501769 w 1751321"/>
              <a:gd name="connsiteY81" fmla="*/ 2049779 h 2417425"/>
              <a:gd name="connsiteX82" fmla="*/ 539476 w 1751321"/>
              <a:gd name="connsiteY82" fmla="*/ 2106340 h 2417425"/>
              <a:gd name="connsiteX83" fmla="*/ 596037 w 1751321"/>
              <a:gd name="connsiteY83" fmla="*/ 2162901 h 2417425"/>
              <a:gd name="connsiteX84" fmla="*/ 624317 w 1751321"/>
              <a:gd name="connsiteY84" fmla="*/ 2191182 h 2417425"/>
              <a:gd name="connsiteX85" fmla="*/ 652598 w 1751321"/>
              <a:gd name="connsiteY85" fmla="*/ 2210035 h 2417425"/>
              <a:gd name="connsiteX86" fmla="*/ 690305 w 1751321"/>
              <a:gd name="connsiteY86" fmla="*/ 2257169 h 2417425"/>
              <a:gd name="connsiteX87" fmla="*/ 737439 w 1751321"/>
              <a:gd name="connsiteY87" fmla="*/ 2294876 h 2417425"/>
              <a:gd name="connsiteX88" fmla="*/ 775146 w 1751321"/>
              <a:gd name="connsiteY88" fmla="*/ 2342010 h 2417425"/>
              <a:gd name="connsiteX89" fmla="*/ 803426 w 1751321"/>
              <a:gd name="connsiteY89" fmla="*/ 2360864 h 2417425"/>
              <a:gd name="connsiteX90" fmla="*/ 831707 w 1751321"/>
              <a:gd name="connsiteY90" fmla="*/ 2389144 h 2417425"/>
              <a:gd name="connsiteX91" fmla="*/ 878841 w 1751321"/>
              <a:gd name="connsiteY91"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46486 w 1751321"/>
              <a:gd name="connsiteY6" fmla="*/ 2059206 h 2417425"/>
              <a:gd name="connsiteX7" fmla="*/ 1303047 w 1751321"/>
              <a:gd name="connsiteY7" fmla="*/ 2021499 h 2417425"/>
              <a:gd name="connsiteX8" fmla="*/ 1340754 w 1751321"/>
              <a:gd name="connsiteY8" fmla="*/ 1974365 h 2417425"/>
              <a:gd name="connsiteX9" fmla="*/ 1359608 w 1751321"/>
              <a:gd name="connsiteY9" fmla="*/ 1917804 h 2417425"/>
              <a:gd name="connsiteX10" fmla="*/ 1410945 w 1751321"/>
              <a:gd name="connsiteY10" fmla="*/ 1866664 h 2417425"/>
              <a:gd name="connsiteX11" fmla="*/ 1446845 w 1751321"/>
              <a:gd name="connsiteY11" fmla="*/ 1802483 h 2417425"/>
              <a:gd name="connsiteX12" fmla="*/ 1501010 w 1751321"/>
              <a:gd name="connsiteY12" fmla="*/ 1700988 h 2417425"/>
              <a:gd name="connsiteX13" fmla="*/ 1548144 w 1751321"/>
              <a:gd name="connsiteY13" fmla="*/ 1625573 h 2417425"/>
              <a:gd name="connsiteX14" fmla="*/ 1585851 w 1751321"/>
              <a:gd name="connsiteY14" fmla="*/ 1540732 h 2417425"/>
              <a:gd name="connsiteX15" fmla="*/ 1614132 w 1751321"/>
              <a:gd name="connsiteY15" fmla="*/ 1484171 h 2417425"/>
              <a:gd name="connsiteX16" fmla="*/ 1642412 w 1751321"/>
              <a:gd name="connsiteY16" fmla="*/ 1389903 h 2417425"/>
              <a:gd name="connsiteX17" fmla="*/ 1651839 w 1751321"/>
              <a:gd name="connsiteY17" fmla="*/ 1361623 h 2417425"/>
              <a:gd name="connsiteX18" fmla="*/ 1698973 w 1751321"/>
              <a:gd name="connsiteY18" fmla="*/ 1248501 h 2417425"/>
              <a:gd name="connsiteX19" fmla="*/ 1727253 w 1751321"/>
              <a:gd name="connsiteY19" fmla="*/ 1163660 h 2417425"/>
              <a:gd name="connsiteX20" fmla="*/ 1736680 w 1751321"/>
              <a:gd name="connsiteY20" fmla="*/ 1135379 h 2417425"/>
              <a:gd name="connsiteX21" fmla="*/ 1736680 w 1751321"/>
              <a:gd name="connsiteY21" fmla="*/ 805441 h 2417425"/>
              <a:gd name="connsiteX22" fmla="*/ 1717826 w 1751321"/>
              <a:gd name="connsiteY22" fmla="*/ 748881 h 2417425"/>
              <a:gd name="connsiteX23" fmla="*/ 1708400 w 1751321"/>
              <a:gd name="connsiteY23" fmla="*/ 720600 h 2417425"/>
              <a:gd name="connsiteX24" fmla="*/ 1698973 w 1751321"/>
              <a:gd name="connsiteY24" fmla="*/ 692320 h 2417425"/>
              <a:gd name="connsiteX25" fmla="*/ 1680119 w 1751321"/>
              <a:gd name="connsiteY25" fmla="*/ 664039 h 2417425"/>
              <a:gd name="connsiteX26" fmla="*/ 1661266 w 1751321"/>
              <a:gd name="connsiteY26" fmla="*/ 607478 h 2417425"/>
              <a:gd name="connsiteX27" fmla="*/ 1642412 w 1751321"/>
              <a:gd name="connsiteY27" fmla="*/ 550918 h 2417425"/>
              <a:gd name="connsiteX28" fmla="*/ 1604705 w 1751321"/>
              <a:gd name="connsiteY28" fmla="*/ 447223 h 2417425"/>
              <a:gd name="connsiteX29" fmla="*/ 1548144 w 1751321"/>
              <a:gd name="connsiteY29" fmla="*/ 362382 h 2417425"/>
              <a:gd name="connsiteX30" fmla="*/ 1529290 w 1751321"/>
              <a:gd name="connsiteY30" fmla="*/ 334101 h 2417425"/>
              <a:gd name="connsiteX31" fmla="*/ 1510437 w 1751321"/>
              <a:gd name="connsiteY31" fmla="*/ 305821 h 2417425"/>
              <a:gd name="connsiteX32" fmla="*/ 1482156 w 1751321"/>
              <a:gd name="connsiteY32" fmla="*/ 296394 h 2417425"/>
              <a:gd name="connsiteX33" fmla="*/ 1435022 w 1751321"/>
              <a:gd name="connsiteY33" fmla="*/ 239833 h 2417425"/>
              <a:gd name="connsiteX34" fmla="*/ 1416169 w 1751321"/>
              <a:gd name="connsiteY34" fmla="*/ 211553 h 2417425"/>
              <a:gd name="connsiteX35" fmla="*/ 1331327 w 1751321"/>
              <a:gd name="connsiteY35" fmla="*/ 154992 h 2417425"/>
              <a:gd name="connsiteX36" fmla="*/ 1303047 w 1751321"/>
              <a:gd name="connsiteY36" fmla="*/ 136138 h 2417425"/>
              <a:gd name="connsiteX37" fmla="*/ 1274767 w 1751321"/>
              <a:gd name="connsiteY37" fmla="*/ 126711 h 2417425"/>
              <a:gd name="connsiteX38" fmla="*/ 1246486 w 1751321"/>
              <a:gd name="connsiteY38" fmla="*/ 107858 h 2417425"/>
              <a:gd name="connsiteX39" fmla="*/ 1189925 w 1751321"/>
              <a:gd name="connsiteY39" fmla="*/ 89004 h 2417425"/>
              <a:gd name="connsiteX40" fmla="*/ 1133365 w 1751321"/>
              <a:gd name="connsiteY40" fmla="*/ 70151 h 2417425"/>
              <a:gd name="connsiteX41" fmla="*/ 1105084 w 1751321"/>
              <a:gd name="connsiteY41" fmla="*/ 60724 h 2417425"/>
              <a:gd name="connsiteX42" fmla="*/ 1030259 w 1751321"/>
              <a:gd name="connsiteY42" fmla="*/ 19207 h 2417425"/>
              <a:gd name="connsiteX43" fmla="*/ 916548 w 1751321"/>
              <a:gd name="connsiteY43" fmla="*/ 4163 h 2417425"/>
              <a:gd name="connsiteX44" fmla="*/ 780959 w 1751321"/>
              <a:gd name="connsiteY44" fmla="*/ 157 h 2417425"/>
              <a:gd name="connsiteX45" fmla="*/ 728012 w 1751321"/>
              <a:gd name="connsiteY45" fmla="*/ 17203 h 2417425"/>
              <a:gd name="connsiteX46" fmla="*/ 671451 w 1751321"/>
              <a:gd name="connsiteY46" fmla="*/ 32247 h 2417425"/>
              <a:gd name="connsiteX47" fmla="*/ 590223 w 1751321"/>
              <a:gd name="connsiteY47" fmla="*/ 56717 h 2417425"/>
              <a:gd name="connsiteX48" fmla="*/ 520622 w 1751321"/>
              <a:gd name="connsiteY48" fmla="*/ 98431 h 2417425"/>
              <a:gd name="connsiteX49" fmla="*/ 426354 w 1751321"/>
              <a:gd name="connsiteY49" fmla="*/ 145565 h 2417425"/>
              <a:gd name="connsiteX50" fmla="*/ 350940 w 1751321"/>
              <a:gd name="connsiteY50" fmla="*/ 192699 h 2417425"/>
              <a:gd name="connsiteX51" fmla="*/ 307419 w 1751321"/>
              <a:gd name="connsiteY51" fmla="*/ 224986 h 2417425"/>
              <a:gd name="connsiteX52" fmla="*/ 247245 w 1751321"/>
              <a:gd name="connsiteY52" fmla="*/ 277540 h 2417425"/>
              <a:gd name="connsiteX53" fmla="*/ 218965 w 1751321"/>
              <a:gd name="connsiteY53" fmla="*/ 296394 h 2417425"/>
              <a:gd name="connsiteX54" fmla="*/ 209538 w 1751321"/>
              <a:gd name="connsiteY54" fmla="*/ 334101 h 2417425"/>
              <a:gd name="connsiteX55" fmla="*/ 172027 w 1751321"/>
              <a:gd name="connsiteY55" fmla="*/ 390073 h 2417425"/>
              <a:gd name="connsiteX56" fmla="*/ 124696 w 1751321"/>
              <a:gd name="connsiteY56" fmla="*/ 466076 h 2417425"/>
              <a:gd name="connsiteX57" fmla="*/ 105843 w 1751321"/>
              <a:gd name="connsiteY57" fmla="*/ 494357 h 2417425"/>
              <a:gd name="connsiteX58" fmla="*/ 58709 w 1751321"/>
              <a:gd name="connsiteY58" fmla="*/ 560344 h 2417425"/>
              <a:gd name="connsiteX59" fmla="*/ 39855 w 1751321"/>
              <a:gd name="connsiteY59" fmla="*/ 616905 h 2417425"/>
              <a:gd name="connsiteX60" fmla="*/ 11575 w 1751321"/>
              <a:gd name="connsiteY60" fmla="*/ 673466 h 2417425"/>
              <a:gd name="connsiteX61" fmla="*/ 1952 w 1751321"/>
              <a:gd name="connsiteY61" fmla="*/ 899552 h 2417425"/>
              <a:gd name="connsiteX62" fmla="*/ 39855 w 1751321"/>
              <a:gd name="connsiteY62" fmla="*/ 1154233 h 2417425"/>
              <a:gd name="connsiteX63" fmla="*/ 77562 w 1751321"/>
              <a:gd name="connsiteY63" fmla="*/ 1305062 h 2417425"/>
              <a:gd name="connsiteX64" fmla="*/ 86989 w 1751321"/>
              <a:gd name="connsiteY64" fmla="*/ 1333342 h 2417425"/>
              <a:gd name="connsiteX65" fmla="*/ 96416 w 1751321"/>
              <a:gd name="connsiteY65" fmla="*/ 1361623 h 2417425"/>
              <a:gd name="connsiteX66" fmla="*/ 115270 w 1751321"/>
              <a:gd name="connsiteY66" fmla="*/ 1389903 h 2417425"/>
              <a:gd name="connsiteX67" fmla="*/ 134123 w 1751321"/>
              <a:gd name="connsiteY67" fmla="*/ 1446464 h 2417425"/>
              <a:gd name="connsiteX68" fmla="*/ 143550 w 1751321"/>
              <a:gd name="connsiteY68" fmla="*/ 1474744 h 2417425"/>
              <a:gd name="connsiteX69" fmla="*/ 162404 w 1751321"/>
              <a:gd name="connsiteY69" fmla="*/ 1503025 h 2417425"/>
              <a:gd name="connsiteX70" fmla="*/ 200111 w 1751321"/>
              <a:gd name="connsiteY70" fmla="*/ 1616147 h 2417425"/>
              <a:gd name="connsiteX71" fmla="*/ 209538 w 1751321"/>
              <a:gd name="connsiteY71" fmla="*/ 1644427 h 2417425"/>
              <a:gd name="connsiteX72" fmla="*/ 228391 w 1751321"/>
              <a:gd name="connsiteY72" fmla="*/ 1672707 h 2417425"/>
              <a:gd name="connsiteX73" fmla="*/ 237818 w 1751321"/>
              <a:gd name="connsiteY73" fmla="*/ 1700988 h 2417425"/>
              <a:gd name="connsiteX74" fmla="*/ 294379 w 1751321"/>
              <a:gd name="connsiteY74" fmla="*/ 1785829 h 2417425"/>
              <a:gd name="connsiteX75" fmla="*/ 332086 w 1751321"/>
              <a:gd name="connsiteY75" fmla="*/ 1842390 h 2417425"/>
              <a:gd name="connsiteX76" fmla="*/ 350940 w 1751321"/>
              <a:gd name="connsiteY76" fmla="*/ 1870670 h 2417425"/>
              <a:gd name="connsiteX77" fmla="*/ 379220 w 1751321"/>
              <a:gd name="connsiteY77" fmla="*/ 1889524 h 2417425"/>
              <a:gd name="connsiteX78" fmla="*/ 416927 w 1751321"/>
              <a:gd name="connsiteY78" fmla="*/ 1946085 h 2417425"/>
              <a:gd name="connsiteX79" fmla="*/ 454635 w 1751321"/>
              <a:gd name="connsiteY79" fmla="*/ 2002645 h 2417425"/>
              <a:gd name="connsiteX80" fmla="*/ 473488 w 1751321"/>
              <a:gd name="connsiteY80" fmla="*/ 2030926 h 2417425"/>
              <a:gd name="connsiteX81" fmla="*/ 501769 w 1751321"/>
              <a:gd name="connsiteY81" fmla="*/ 2049779 h 2417425"/>
              <a:gd name="connsiteX82" fmla="*/ 539476 w 1751321"/>
              <a:gd name="connsiteY82" fmla="*/ 2106340 h 2417425"/>
              <a:gd name="connsiteX83" fmla="*/ 596037 w 1751321"/>
              <a:gd name="connsiteY83" fmla="*/ 2162901 h 2417425"/>
              <a:gd name="connsiteX84" fmla="*/ 624317 w 1751321"/>
              <a:gd name="connsiteY84" fmla="*/ 2191182 h 2417425"/>
              <a:gd name="connsiteX85" fmla="*/ 652598 w 1751321"/>
              <a:gd name="connsiteY85" fmla="*/ 2210035 h 2417425"/>
              <a:gd name="connsiteX86" fmla="*/ 690305 w 1751321"/>
              <a:gd name="connsiteY86" fmla="*/ 2257169 h 2417425"/>
              <a:gd name="connsiteX87" fmla="*/ 737439 w 1751321"/>
              <a:gd name="connsiteY87" fmla="*/ 2294876 h 2417425"/>
              <a:gd name="connsiteX88" fmla="*/ 775146 w 1751321"/>
              <a:gd name="connsiteY88" fmla="*/ 2342010 h 2417425"/>
              <a:gd name="connsiteX89" fmla="*/ 803426 w 1751321"/>
              <a:gd name="connsiteY89" fmla="*/ 2360864 h 2417425"/>
              <a:gd name="connsiteX90" fmla="*/ 831707 w 1751321"/>
              <a:gd name="connsiteY90" fmla="*/ 2389144 h 2417425"/>
              <a:gd name="connsiteX91" fmla="*/ 878841 w 1751321"/>
              <a:gd name="connsiteY91"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359608 w 1751321"/>
              <a:gd name="connsiteY9" fmla="*/ 1917804 h 2417425"/>
              <a:gd name="connsiteX10" fmla="*/ 1410945 w 1751321"/>
              <a:gd name="connsiteY10" fmla="*/ 1866664 h 2417425"/>
              <a:gd name="connsiteX11" fmla="*/ 1446845 w 1751321"/>
              <a:gd name="connsiteY11" fmla="*/ 1802483 h 2417425"/>
              <a:gd name="connsiteX12" fmla="*/ 1501010 w 1751321"/>
              <a:gd name="connsiteY12" fmla="*/ 1700988 h 2417425"/>
              <a:gd name="connsiteX13" fmla="*/ 1548144 w 1751321"/>
              <a:gd name="connsiteY13" fmla="*/ 1625573 h 2417425"/>
              <a:gd name="connsiteX14" fmla="*/ 1585851 w 1751321"/>
              <a:gd name="connsiteY14" fmla="*/ 1540732 h 2417425"/>
              <a:gd name="connsiteX15" fmla="*/ 1614132 w 1751321"/>
              <a:gd name="connsiteY15" fmla="*/ 1484171 h 2417425"/>
              <a:gd name="connsiteX16" fmla="*/ 1642412 w 1751321"/>
              <a:gd name="connsiteY16" fmla="*/ 1389903 h 2417425"/>
              <a:gd name="connsiteX17" fmla="*/ 1651839 w 1751321"/>
              <a:gd name="connsiteY17" fmla="*/ 1361623 h 2417425"/>
              <a:gd name="connsiteX18" fmla="*/ 1698973 w 1751321"/>
              <a:gd name="connsiteY18" fmla="*/ 1248501 h 2417425"/>
              <a:gd name="connsiteX19" fmla="*/ 1727253 w 1751321"/>
              <a:gd name="connsiteY19" fmla="*/ 1163660 h 2417425"/>
              <a:gd name="connsiteX20" fmla="*/ 1736680 w 1751321"/>
              <a:gd name="connsiteY20" fmla="*/ 1135379 h 2417425"/>
              <a:gd name="connsiteX21" fmla="*/ 1736680 w 1751321"/>
              <a:gd name="connsiteY21" fmla="*/ 805441 h 2417425"/>
              <a:gd name="connsiteX22" fmla="*/ 1717826 w 1751321"/>
              <a:gd name="connsiteY22" fmla="*/ 748881 h 2417425"/>
              <a:gd name="connsiteX23" fmla="*/ 1708400 w 1751321"/>
              <a:gd name="connsiteY23" fmla="*/ 720600 h 2417425"/>
              <a:gd name="connsiteX24" fmla="*/ 1698973 w 1751321"/>
              <a:gd name="connsiteY24" fmla="*/ 692320 h 2417425"/>
              <a:gd name="connsiteX25" fmla="*/ 1680119 w 1751321"/>
              <a:gd name="connsiteY25" fmla="*/ 664039 h 2417425"/>
              <a:gd name="connsiteX26" fmla="*/ 1661266 w 1751321"/>
              <a:gd name="connsiteY26" fmla="*/ 607478 h 2417425"/>
              <a:gd name="connsiteX27" fmla="*/ 1642412 w 1751321"/>
              <a:gd name="connsiteY27" fmla="*/ 550918 h 2417425"/>
              <a:gd name="connsiteX28" fmla="*/ 1604705 w 1751321"/>
              <a:gd name="connsiteY28" fmla="*/ 447223 h 2417425"/>
              <a:gd name="connsiteX29" fmla="*/ 1548144 w 1751321"/>
              <a:gd name="connsiteY29" fmla="*/ 362382 h 2417425"/>
              <a:gd name="connsiteX30" fmla="*/ 1529290 w 1751321"/>
              <a:gd name="connsiteY30" fmla="*/ 334101 h 2417425"/>
              <a:gd name="connsiteX31" fmla="*/ 1510437 w 1751321"/>
              <a:gd name="connsiteY31" fmla="*/ 305821 h 2417425"/>
              <a:gd name="connsiteX32" fmla="*/ 1482156 w 1751321"/>
              <a:gd name="connsiteY32" fmla="*/ 296394 h 2417425"/>
              <a:gd name="connsiteX33" fmla="*/ 1435022 w 1751321"/>
              <a:gd name="connsiteY33" fmla="*/ 239833 h 2417425"/>
              <a:gd name="connsiteX34" fmla="*/ 1416169 w 1751321"/>
              <a:gd name="connsiteY34" fmla="*/ 211553 h 2417425"/>
              <a:gd name="connsiteX35" fmla="*/ 1331327 w 1751321"/>
              <a:gd name="connsiteY35" fmla="*/ 154992 h 2417425"/>
              <a:gd name="connsiteX36" fmla="*/ 1303047 w 1751321"/>
              <a:gd name="connsiteY36" fmla="*/ 136138 h 2417425"/>
              <a:gd name="connsiteX37" fmla="*/ 1274767 w 1751321"/>
              <a:gd name="connsiteY37" fmla="*/ 126711 h 2417425"/>
              <a:gd name="connsiteX38" fmla="*/ 1246486 w 1751321"/>
              <a:gd name="connsiteY38" fmla="*/ 107858 h 2417425"/>
              <a:gd name="connsiteX39" fmla="*/ 1189925 w 1751321"/>
              <a:gd name="connsiteY39" fmla="*/ 89004 h 2417425"/>
              <a:gd name="connsiteX40" fmla="*/ 1133365 w 1751321"/>
              <a:gd name="connsiteY40" fmla="*/ 70151 h 2417425"/>
              <a:gd name="connsiteX41" fmla="*/ 1105084 w 1751321"/>
              <a:gd name="connsiteY41" fmla="*/ 60724 h 2417425"/>
              <a:gd name="connsiteX42" fmla="*/ 1030259 w 1751321"/>
              <a:gd name="connsiteY42" fmla="*/ 19207 h 2417425"/>
              <a:gd name="connsiteX43" fmla="*/ 916548 w 1751321"/>
              <a:gd name="connsiteY43" fmla="*/ 4163 h 2417425"/>
              <a:gd name="connsiteX44" fmla="*/ 780959 w 1751321"/>
              <a:gd name="connsiteY44" fmla="*/ 157 h 2417425"/>
              <a:gd name="connsiteX45" fmla="*/ 728012 w 1751321"/>
              <a:gd name="connsiteY45" fmla="*/ 17203 h 2417425"/>
              <a:gd name="connsiteX46" fmla="*/ 671451 w 1751321"/>
              <a:gd name="connsiteY46" fmla="*/ 32247 h 2417425"/>
              <a:gd name="connsiteX47" fmla="*/ 590223 w 1751321"/>
              <a:gd name="connsiteY47" fmla="*/ 56717 h 2417425"/>
              <a:gd name="connsiteX48" fmla="*/ 520622 w 1751321"/>
              <a:gd name="connsiteY48" fmla="*/ 98431 h 2417425"/>
              <a:gd name="connsiteX49" fmla="*/ 426354 w 1751321"/>
              <a:gd name="connsiteY49" fmla="*/ 145565 h 2417425"/>
              <a:gd name="connsiteX50" fmla="*/ 350940 w 1751321"/>
              <a:gd name="connsiteY50" fmla="*/ 192699 h 2417425"/>
              <a:gd name="connsiteX51" fmla="*/ 307419 w 1751321"/>
              <a:gd name="connsiteY51" fmla="*/ 224986 h 2417425"/>
              <a:gd name="connsiteX52" fmla="*/ 247245 w 1751321"/>
              <a:gd name="connsiteY52" fmla="*/ 277540 h 2417425"/>
              <a:gd name="connsiteX53" fmla="*/ 218965 w 1751321"/>
              <a:gd name="connsiteY53" fmla="*/ 296394 h 2417425"/>
              <a:gd name="connsiteX54" fmla="*/ 209538 w 1751321"/>
              <a:gd name="connsiteY54" fmla="*/ 334101 h 2417425"/>
              <a:gd name="connsiteX55" fmla="*/ 172027 w 1751321"/>
              <a:gd name="connsiteY55" fmla="*/ 390073 h 2417425"/>
              <a:gd name="connsiteX56" fmla="*/ 124696 w 1751321"/>
              <a:gd name="connsiteY56" fmla="*/ 466076 h 2417425"/>
              <a:gd name="connsiteX57" fmla="*/ 105843 w 1751321"/>
              <a:gd name="connsiteY57" fmla="*/ 494357 h 2417425"/>
              <a:gd name="connsiteX58" fmla="*/ 58709 w 1751321"/>
              <a:gd name="connsiteY58" fmla="*/ 560344 h 2417425"/>
              <a:gd name="connsiteX59" fmla="*/ 39855 w 1751321"/>
              <a:gd name="connsiteY59" fmla="*/ 616905 h 2417425"/>
              <a:gd name="connsiteX60" fmla="*/ 11575 w 1751321"/>
              <a:gd name="connsiteY60" fmla="*/ 673466 h 2417425"/>
              <a:gd name="connsiteX61" fmla="*/ 1952 w 1751321"/>
              <a:gd name="connsiteY61" fmla="*/ 899552 h 2417425"/>
              <a:gd name="connsiteX62" fmla="*/ 39855 w 1751321"/>
              <a:gd name="connsiteY62" fmla="*/ 1154233 h 2417425"/>
              <a:gd name="connsiteX63" fmla="*/ 77562 w 1751321"/>
              <a:gd name="connsiteY63" fmla="*/ 1305062 h 2417425"/>
              <a:gd name="connsiteX64" fmla="*/ 86989 w 1751321"/>
              <a:gd name="connsiteY64" fmla="*/ 1333342 h 2417425"/>
              <a:gd name="connsiteX65" fmla="*/ 96416 w 1751321"/>
              <a:gd name="connsiteY65" fmla="*/ 1361623 h 2417425"/>
              <a:gd name="connsiteX66" fmla="*/ 115270 w 1751321"/>
              <a:gd name="connsiteY66" fmla="*/ 1389903 h 2417425"/>
              <a:gd name="connsiteX67" fmla="*/ 134123 w 1751321"/>
              <a:gd name="connsiteY67" fmla="*/ 1446464 h 2417425"/>
              <a:gd name="connsiteX68" fmla="*/ 143550 w 1751321"/>
              <a:gd name="connsiteY68" fmla="*/ 1474744 h 2417425"/>
              <a:gd name="connsiteX69" fmla="*/ 162404 w 1751321"/>
              <a:gd name="connsiteY69" fmla="*/ 1503025 h 2417425"/>
              <a:gd name="connsiteX70" fmla="*/ 200111 w 1751321"/>
              <a:gd name="connsiteY70" fmla="*/ 1616147 h 2417425"/>
              <a:gd name="connsiteX71" fmla="*/ 209538 w 1751321"/>
              <a:gd name="connsiteY71" fmla="*/ 1644427 h 2417425"/>
              <a:gd name="connsiteX72" fmla="*/ 228391 w 1751321"/>
              <a:gd name="connsiteY72" fmla="*/ 1672707 h 2417425"/>
              <a:gd name="connsiteX73" fmla="*/ 237818 w 1751321"/>
              <a:gd name="connsiteY73" fmla="*/ 1700988 h 2417425"/>
              <a:gd name="connsiteX74" fmla="*/ 294379 w 1751321"/>
              <a:gd name="connsiteY74" fmla="*/ 1785829 h 2417425"/>
              <a:gd name="connsiteX75" fmla="*/ 332086 w 1751321"/>
              <a:gd name="connsiteY75" fmla="*/ 1842390 h 2417425"/>
              <a:gd name="connsiteX76" fmla="*/ 350940 w 1751321"/>
              <a:gd name="connsiteY76" fmla="*/ 1870670 h 2417425"/>
              <a:gd name="connsiteX77" fmla="*/ 379220 w 1751321"/>
              <a:gd name="connsiteY77" fmla="*/ 1889524 h 2417425"/>
              <a:gd name="connsiteX78" fmla="*/ 416927 w 1751321"/>
              <a:gd name="connsiteY78" fmla="*/ 1946085 h 2417425"/>
              <a:gd name="connsiteX79" fmla="*/ 454635 w 1751321"/>
              <a:gd name="connsiteY79" fmla="*/ 2002645 h 2417425"/>
              <a:gd name="connsiteX80" fmla="*/ 473488 w 1751321"/>
              <a:gd name="connsiteY80" fmla="*/ 2030926 h 2417425"/>
              <a:gd name="connsiteX81" fmla="*/ 501769 w 1751321"/>
              <a:gd name="connsiteY81" fmla="*/ 2049779 h 2417425"/>
              <a:gd name="connsiteX82" fmla="*/ 539476 w 1751321"/>
              <a:gd name="connsiteY82" fmla="*/ 2106340 h 2417425"/>
              <a:gd name="connsiteX83" fmla="*/ 596037 w 1751321"/>
              <a:gd name="connsiteY83" fmla="*/ 2162901 h 2417425"/>
              <a:gd name="connsiteX84" fmla="*/ 624317 w 1751321"/>
              <a:gd name="connsiteY84" fmla="*/ 2191182 h 2417425"/>
              <a:gd name="connsiteX85" fmla="*/ 652598 w 1751321"/>
              <a:gd name="connsiteY85" fmla="*/ 2210035 h 2417425"/>
              <a:gd name="connsiteX86" fmla="*/ 690305 w 1751321"/>
              <a:gd name="connsiteY86" fmla="*/ 2257169 h 2417425"/>
              <a:gd name="connsiteX87" fmla="*/ 737439 w 1751321"/>
              <a:gd name="connsiteY87" fmla="*/ 2294876 h 2417425"/>
              <a:gd name="connsiteX88" fmla="*/ 775146 w 1751321"/>
              <a:gd name="connsiteY88" fmla="*/ 2342010 h 2417425"/>
              <a:gd name="connsiteX89" fmla="*/ 803426 w 1751321"/>
              <a:gd name="connsiteY89" fmla="*/ 2360864 h 2417425"/>
              <a:gd name="connsiteX90" fmla="*/ 831707 w 1751321"/>
              <a:gd name="connsiteY90" fmla="*/ 2389144 h 2417425"/>
              <a:gd name="connsiteX91" fmla="*/ 878841 w 1751321"/>
              <a:gd name="connsiteY91"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05084 w 1751321"/>
              <a:gd name="connsiteY40" fmla="*/ 6072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24696 w 1751321"/>
              <a:gd name="connsiteY55" fmla="*/ 466076 h 2417425"/>
              <a:gd name="connsiteX56" fmla="*/ 105843 w 1751321"/>
              <a:gd name="connsiteY56" fmla="*/ 494357 h 2417425"/>
              <a:gd name="connsiteX57" fmla="*/ 58709 w 1751321"/>
              <a:gd name="connsiteY57" fmla="*/ 560344 h 2417425"/>
              <a:gd name="connsiteX58" fmla="*/ 39855 w 1751321"/>
              <a:gd name="connsiteY58" fmla="*/ 616905 h 2417425"/>
              <a:gd name="connsiteX59" fmla="*/ 11575 w 1751321"/>
              <a:gd name="connsiteY59" fmla="*/ 673466 h 2417425"/>
              <a:gd name="connsiteX60" fmla="*/ 1952 w 1751321"/>
              <a:gd name="connsiteY60" fmla="*/ 899552 h 2417425"/>
              <a:gd name="connsiteX61" fmla="*/ 39855 w 1751321"/>
              <a:gd name="connsiteY61" fmla="*/ 1154233 h 2417425"/>
              <a:gd name="connsiteX62" fmla="*/ 77562 w 1751321"/>
              <a:gd name="connsiteY62" fmla="*/ 1305062 h 2417425"/>
              <a:gd name="connsiteX63" fmla="*/ 86989 w 1751321"/>
              <a:gd name="connsiteY63" fmla="*/ 1333342 h 2417425"/>
              <a:gd name="connsiteX64" fmla="*/ 96416 w 1751321"/>
              <a:gd name="connsiteY64" fmla="*/ 1361623 h 2417425"/>
              <a:gd name="connsiteX65" fmla="*/ 115270 w 1751321"/>
              <a:gd name="connsiteY65" fmla="*/ 1389903 h 2417425"/>
              <a:gd name="connsiteX66" fmla="*/ 134123 w 1751321"/>
              <a:gd name="connsiteY66" fmla="*/ 1446464 h 2417425"/>
              <a:gd name="connsiteX67" fmla="*/ 143550 w 1751321"/>
              <a:gd name="connsiteY67" fmla="*/ 1474744 h 2417425"/>
              <a:gd name="connsiteX68" fmla="*/ 162404 w 1751321"/>
              <a:gd name="connsiteY68" fmla="*/ 1503025 h 2417425"/>
              <a:gd name="connsiteX69" fmla="*/ 200111 w 1751321"/>
              <a:gd name="connsiteY69" fmla="*/ 1616147 h 2417425"/>
              <a:gd name="connsiteX70" fmla="*/ 209538 w 1751321"/>
              <a:gd name="connsiteY70" fmla="*/ 1644427 h 2417425"/>
              <a:gd name="connsiteX71" fmla="*/ 228391 w 1751321"/>
              <a:gd name="connsiteY71" fmla="*/ 1672707 h 2417425"/>
              <a:gd name="connsiteX72" fmla="*/ 237818 w 1751321"/>
              <a:gd name="connsiteY72" fmla="*/ 1700988 h 2417425"/>
              <a:gd name="connsiteX73" fmla="*/ 294379 w 1751321"/>
              <a:gd name="connsiteY73" fmla="*/ 1785829 h 2417425"/>
              <a:gd name="connsiteX74" fmla="*/ 332086 w 1751321"/>
              <a:gd name="connsiteY74" fmla="*/ 1842390 h 2417425"/>
              <a:gd name="connsiteX75" fmla="*/ 350940 w 1751321"/>
              <a:gd name="connsiteY75" fmla="*/ 1870670 h 2417425"/>
              <a:gd name="connsiteX76" fmla="*/ 379220 w 1751321"/>
              <a:gd name="connsiteY76" fmla="*/ 1889524 h 2417425"/>
              <a:gd name="connsiteX77" fmla="*/ 416927 w 1751321"/>
              <a:gd name="connsiteY77" fmla="*/ 1946085 h 2417425"/>
              <a:gd name="connsiteX78" fmla="*/ 454635 w 1751321"/>
              <a:gd name="connsiteY78" fmla="*/ 2002645 h 2417425"/>
              <a:gd name="connsiteX79" fmla="*/ 473488 w 1751321"/>
              <a:gd name="connsiteY79" fmla="*/ 2030926 h 2417425"/>
              <a:gd name="connsiteX80" fmla="*/ 501769 w 1751321"/>
              <a:gd name="connsiteY80" fmla="*/ 2049779 h 2417425"/>
              <a:gd name="connsiteX81" fmla="*/ 539476 w 1751321"/>
              <a:gd name="connsiteY81" fmla="*/ 2106340 h 2417425"/>
              <a:gd name="connsiteX82" fmla="*/ 596037 w 1751321"/>
              <a:gd name="connsiteY82" fmla="*/ 2162901 h 2417425"/>
              <a:gd name="connsiteX83" fmla="*/ 624317 w 1751321"/>
              <a:gd name="connsiteY83" fmla="*/ 2191182 h 2417425"/>
              <a:gd name="connsiteX84" fmla="*/ 652598 w 1751321"/>
              <a:gd name="connsiteY84" fmla="*/ 2210035 h 2417425"/>
              <a:gd name="connsiteX85" fmla="*/ 690305 w 1751321"/>
              <a:gd name="connsiteY85" fmla="*/ 2257169 h 2417425"/>
              <a:gd name="connsiteX86" fmla="*/ 737439 w 1751321"/>
              <a:gd name="connsiteY86" fmla="*/ 2294876 h 2417425"/>
              <a:gd name="connsiteX87" fmla="*/ 775146 w 1751321"/>
              <a:gd name="connsiteY87" fmla="*/ 2342010 h 2417425"/>
              <a:gd name="connsiteX88" fmla="*/ 803426 w 1751321"/>
              <a:gd name="connsiteY88" fmla="*/ 2360864 h 2417425"/>
              <a:gd name="connsiteX89" fmla="*/ 831707 w 1751321"/>
              <a:gd name="connsiteY89" fmla="*/ 2389144 h 2417425"/>
              <a:gd name="connsiteX90" fmla="*/ 878841 w 1751321"/>
              <a:gd name="connsiteY90"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24696 w 1751321"/>
              <a:gd name="connsiteY55" fmla="*/ 466076 h 2417425"/>
              <a:gd name="connsiteX56" fmla="*/ 105843 w 1751321"/>
              <a:gd name="connsiteY56" fmla="*/ 494357 h 2417425"/>
              <a:gd name="connsiteX57" fmla="*/ 58709 w 1751321"/>
              <a:gd name="connsiteY57" fmla="*/ 560344 h 2417425"/>
              <a:gd name="connsiteX58" fmla="*/ 39855 w 1751321"/>
              <a:gd name="connsiteY58" fmla="*/ 616905 h 2417425"/>
              <a:gd name="connsiteX59" fmla="*/ 11575 w 1751321"/>
              <a:gd name="connsiteY59" fmla="*/ 673466 h 2417425"/>
              <a:gd name="connsiteX60" fmla="*/ 1952 w 1751321"/>
              <a:gd name="connsiteY60" fmla="*/ 899552 h 2417425"/>
              <a:gd name="connsiteX61" fmla="*/ 39855 w 1751321"/>
              <a:gd name="connsiteY61" fmla="*/ 1154233 h 2417425"/>
              <a:gd name="connsiteX62" fmla="*/ 77562 w 1751321"/>
              <a:gd name="connsiteY62" fmla="*/ 1305062 h 2417425"/>
              <a:gd name="connsiteX63" fmla="*/ 86989 w 1751321"/>
              <a:gd name="connsiteY63" fmla="*/ 1333342 h 2417425"/>
              <a:gd name="connsiteX64" fmla="*/ 96416 w 1751321"/>
              <a:gd name="connsiteY64" fmla="*/ 1361623 h 2417425"/>
              <a:gd name="connsiteX65" fmla="*/ 115270 w 1751321"/>
              <a:gd name="connsiteY65" fmla="*/ 1389903 h 2417425"/>
              <a:gd name="connsiteX66" fmla="*/ 134123 w 1751321"/>
              <a:gd name="connsiteY66" fmla="*/ 1446464 h 2417425"/>
              <a:gd name="connsiteX67" fmla="*/ 143550 w 1751321"/>
              <a:gd name="connsiteY67" fmla="*/ 1474744 h 2417425"/>
              <a:gd name="connsiteX68" fmla="*/ 162404 w 1751321"/>
              <a:gd name="connsiteY68" fmla="*/ 1503025 h 2417425"/>
              <a:gd name="connsiteX69" fmla="*/ 200111 w 1751321"/>
              <a:gd name="connsiteY69" fmla="*/ 1616147 h 2417425"/>
              <a:gd name="connsiteX70" fmla="*/ 209538 w 1751321"/>
              <a:gd name="connsiteY70" fmla="*/ 1644427 h 2417425"/>
              <a:gd name="connsiteX71" fmla="*/ 228391 w 1751321"/>
              <a:gd name="connsiteY71" fmla="*/ 1672707 h 2417425"/>
              <a:gd name="connsiteX72" fmla="*/ 237818 w 1751321"/>
              <a:gd name="connsiteY72" fmla="*/ 1700988 h 2417425"/>
              <a:gd name="connsiteX73" fmla="*/ 294379 w 1751321"/>
              <a:gd name="connsiteY73" fmla="*/ 1785829 h 2417425"/>
              <a:gd name="connsiteX74" fmla="*/ 332086 w 1751321"/>
              <a:gd name="connsiteY74" fmla="*/ 1842390 h 2417425"/>
              <a:gd name="connsiteX75" fmla="*/ 350940 w 1751321"/>
              <a:gd name="connsiteY75" fmla="*/ 1870670 h 2417425"/>
              <a:gd name="connsiteX76" fmla="*/ 379220 w 1751321"/>
              <a:gd name="connsiteY76" fmla="*/ 1889524 h 2417425"/>
              <a:gd name="connsiteX77" fmla="*/ 416927 w 1751321"/>
              <a:gd name="connsiteY77" fmla="*/ 1946085 h 2417425"/>
              <a:gd name="connsiteX78" fmla="*/ 454635 w 1751321"/>
              <a:gd name="connsiteY78" fmla="*/ 2002645 h 2417425"/>
              <a:gd name="connsiteX79" fmla="*/ 473488 w 1751321"/>
              <a:gd name="connsiteY79" fmla="*/ 2030926 h 2417425"/>
              <a:gd name="connsiteX80" fmla="*/ 501769 w 1751321"/>
              <a:gd name="connsiteY80" fmla="*/ 2049779 h 2417425"/>
              <a:gd name="connsiteX81" fmla="*/ 539476 w 1751321"/>
              <a:gd name="connsiteY81" fmla="*/ 2106340 h 2417425"/>
              <a:gd name="connsiteX82" fmla="*/ 596037 w 1751321"/>
              <a:gd name="connsiteY82" fmla="*/ 2162901 h 2417425"/>
              <a:gd name="connsiteX83" fmla="*/ 624317 w 1751321"/>
              <a:gd name="connsiteY83" fmla="*/ 2191182 h 2417425"/>
              <a:gd name="connsiteX84" fmla="*/ 652598 w 1751321"/>
              <a:gd name="connsiteY84" fmla="*/ 2210035 h 2417425"/>
              <a:gd name="connsiteX85" fmla="*/ 690305 w 1751321"/>
              <a:gd name="connsiteY85" fmla="*/ 2257169 h 2417425"/>
              <a:gd name="connsiteX86" fmla="*/ 737439 w 1751321"/>
              <a:gd name="connsiteY86" fmla="*/ 2294876 h 2417425"/>
              <a:gd name="connsiteX87" fmla="*/ 775146 w 1751321"/>
              <a:gd name="connsiteY87" fmla="*/ 2342010 h 2417425"/>
              <a:gd name="connsiteX88" fmla="*/ 803426 w 1751321"/>
              <a:gd name="connsiteY88" fmla="*/ 2360864 h 2417425"/>
              <a:gd name="connsiteX89" fmla="*/ 831707 w 1751321"/>
              <a:gd name="connsiteY89" fmla="*/ 2389144 h 2417425"/>
              <a:gd name="connsiteX90" fmla="*/ 878841 w 1751321"/>
              <a:gd name="connsiteY90"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24696 w 1751321"/>
              <a:gd name="connsiteY55" fmla="*/ 466076 h 2417425"/>
              <a:gd name="connsiteX56" fmla="*/ 105843 w 1751321"/>
              <a:gd name="connsiteY56" fmla="*/ 494357 h 2417425"/>
              <a:gd name="connsiteX57" fmla="*/ 58709 w 1751321"/>
              <a:gd name="connsiteY57" fmla="*/ 560344 h 2417425"/>
              <a:gd name="connsiteX58" fmla="*/ 11575 w 1751321"/>
              <a:gd name="connsiteY58" fmla="*/ 673466 h 2417425"/>
              <a:gd name="connsiteX59" fmla="*/ 1952 w 1751321"/>
              <a:gd name="connsiteY59" fmla="*/ 899552 h 2417425"/>
              <a:gd name="connsiteX60" fmla="*/ 39855 w 1751321"/>
              <a:gd name="connsiteY60" fmla="*/ 1154233 h 2417425"/>
              <a:gd name="connsiteX61" fmla="*/ 77562 w 1751321"/>
              <a:gd name="connsiteY61" fmla="*/ 1305062 h 2417425"/>
              <a:gd name="connsiteX62" fmla="*/ 86989 w 1751321"/>
              <a:gd name="connsiteY62" fmla="*/ 1333342 h 2417425"/>
              <a:gd name="connsiteX63" fmla="*/ 96416 w 1751321"/>
              <a:gd name="connsiteY63" fmla="*/ 1361623 h 2417425"/>
              <a:gd name="connsiteX64" fmla="*/ 115270 w 1751321"/>
              <a:gd name="connsiteY64" fmla="*/ 1389903 h 2417425"/>
              <a:gd name="connsiteX65" fmla="*/ 134123 w 1751321"/>
              <a:gd name="connsiteY65" fmla="*/ 1446464 h 2417425"/>
              <a:gd name="connsiteX66" fmla="*/ 143550 w 1751321"/>
              <a:gd name="connsiteY66" fmla="*/ 1474744 h 2417425"/>
              <a:gd name="connsiteX67" fmla="*/ 162404 w 1751321"/>
              <a:gd name="connsiteY67" fmla="*/ 1503025 h 2417425"/>
              <a:gd name="connsiteX68" fmla="*/ 200111 w 1751321"/>
              <a:gd name="connsiteY68" fmla="*/ 1616147 h 2417425"/>
              <a:gd name="connsiteX69" fmla="*/ 209538 w 1751321"/>
              <a:gd name="connsiteY69" fmla="*/ 1644427 h 2417425"/>
              <a:gd name="connsiteX70" fmla="*/ 228391 w 1751321"/>
              <a:gd name="connsiteY70" fmla="*/ 1672707 h 2417425"/>
              <a:gd name="connsiteX71" fmla="*/ 237818 w 1751321"/>
              <a:gd name="connsiteY71" fmla="*/ 1700988 h 2417425"/>
              <a:gd name="connsiteX72" fmla="*/ 294379 w 1751321"/>
              <a:gd name="connsiteY72" fmla="*/ 1785829 h 2417425"/>
              <a:gd name="connsiteX73" fmla="*/ 332086 w 1751321"/>
              <a:gd name="connsiteY73" fmla="*/ 1842390 h 2417425"/>
              <a:gd name="connsiteX74" fmla="*/ 350940 w 1751321"/>
              <a:gd name="connsiteY74" fmla="*/ 1870670 h 2417425"/>
              <a:gd name="connsiteX75" fmla="*/ 379220 w 1751321"/>
              <a:gd name="connsiteY75" fmla="*/ 1889524 h 2417425"/>
              <a:gd name="connsiteX76" fmla="*/ 416927 w 1751321"/>
              <a:gd name="connsiteY76" fmla="*/ 1946085 h 2417425"/>
              <a:gd name="connsiteX77" fmla="*/ 454635 w 1751321"/>
              <a:gd name="connsiteY77" fmla="*/ 2002645 h 2417425"/>
              <a:gd name="connsiteX78" fmla="*/ 473488 w 1751321"/>
              <a:gd name="connsiteY78" fmla="*/ 2030926 h 2417425"/>
              <a:gd name="connsiteX79" fmla="*/ 501769 w 1751321"/>
              <a:gd name="connsiteY79" fmla="*/ 2049779 h 2417425"/>
              <a:gd name="connsiteX80" fmla="*/ 539476 w 1751321"/>
              <a:gd name="connsiteY80" fmla="*/ 2106340 h 2417425"/>
              <a:gd name="connsiteX81" fmla="*/ 596037 w 1751321"/>
              <a:gd name="connsiteY81" fmla="*/ 2162901 h 2417425"/>
              <a:gd name="connsiteX82" fmla="*/ 624317 w 1751321"/>
              <a:gd name="connsiteY82" fmla="*/ 2191182 h 2417425"/>
              <a:gd name="connsiteX83" fmla="*/ 652598 w 1751321"/>
              <a:gd name="connsiteY83" fmla="*/ 2210035 h 2417425"/>
              <a:gd name="connsiteX84" fmla="*/ 690305 w 1751321"/>
              <a:gd name="connsiteY84" fmla="*/ 2257169 h 2417425"/>
              <a:gd name="connsiteX85" fmla="*/ 737439 w 1751321"/>
              <a:gd name="connsiteY85" fmla="*/ 2294876 h 2417425"/>
              <a:gd name="connsiteX86" fmla="*/ 775146 w 1751321"/>
              <a:gd name="connsiteY86" fmla="*/ 2342010 h 2417425"/>
              <a:gd name="connsiteX87" fmla="*/ 803426 w 1751321"/>
              <a:gd name="connsiteY87" fmla="*/ 2360864 h 2417425"/>
              <a:gd name="connsiteX88" fmla="*/ 831707 w 1751321"/>
              <a:gd name="connsiteY88" fmla="*/ 2389144 h 2417425"/>
              <a:gd name="connsiteX89" fmla="*/ 878841 w 1751321"/>
              <a:gd name="connsiteY89"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05843 w 1751321"/>
              <a:gd name="connsiteY55" fmla="*/ 494357 h 2417425"/>
              <a:gd name="connsiteX56" fmla="*/ 58709 w 1751321"/>
              <a:gd name="connsiteY56" fmla="*/ 560344 h 2417425"/>
              <a:gd name="connsiteX57" fmla="*/ 11575 w 1751321"/>
              <a:gd name="connsiteY57" fmla="*/ 673466 h 2417425"/>
              <a:gd name="connsiteX58" fmla="*/ 1952 w 1751321"/>
              <a:gd name="connsiteY58" fmla="*/ 899552 h 2417425"/>
              <a:gd name="connsiteX59" fmla="*/ 39855 w 1751321"/>
              <a:gd name="connsiteY59" fmla="*/ 1154233 h 2417425"/>
              <a:gd name="connsiteX60" fmla="*/ 77562 w 1751321"/>
              <a:gd name="connsiteY60" fmla="*/ 1305062 h 2417425"/>
              <a:gd name="connsiteX61" fmla="*/ 86989 w 1751321"/>
              <a:gd name="connsiteY61" fmla="*/ 1333342 h 2417425"/>
              <a:gd name="connsiteX62" fmla="*/ 96416 w 1751321"/>
              <a:gd name="connsiteY62" fmla="*/ 1361623 h 2417425"/>
              <a:gd name="connsiteX63" fmla="*/ 115270 w 1751321"/>
              <a:gd name="connsiteY63" fmla="*/ 1389903 h 2417425"/>
              <a:gd name="connsiteX64" fmla="*/ 134123 w 1751321"/>
              <a:gd name="connsiteY64" fmla="*/ 1446464 h 2417425"/>
              <a:gd name="connsiteX65" fmla="*/ 143550 w 1751321"/>
              <a:gd name="connsiteY65" fmla="*/ 1474744 h 2417425"/>
              <a:gd name="connsiteX66" fmla="*/ 162404 w 1751321"/>
              <a:gd name="connsiteY66" fmla="*/ 1503025 h 2417425"/>
              <a:gd name="connsiteX67" fmla="*/ 200111 w 1751321"/>
              <a:gd name="connsiteY67" fmla="*/ 1616147 h 2417425"/>
              <a:gd name="connsiteX68" fmla="*/ 209538 w 1751321"/>
              <a:gd name="connsiteY68" fmla="*/ 1644427 h 2417425"/>
              <a:gd name="connsiteX69" fmla="*/ 228391 w 1751321"/>
              <a:gd name="connsiteY69" fmla="*/ 1672707 h 2417425"/>
              <a:gd name="connsiteX70" fmla="*/ 237818 w 1751321"/>
              <a:gd name="connsiteY70" fmla="*/ 1700988 h 2417425"/>
              <a:gd name="connsiteX71" fmla="*/ 294379 w 1751321"/>
              <a:gd name="connsiteY71" fmla="*/ 1785829 h 2417425"/>
              <a:gd name="connsiteX72" fmla="*/ 332086 w 1751321"/>
              <a:gd name="connsiteY72" fmla="*/ 1842390 h 2417425"/>
              <a:gd name="connsiteX73" fmla="*/ 350940 w 1751321"/>
              <a:gd name="connsiteY73" fmla="*/ 1870670 h 2417425"/>
              <a:gd name="connsiteX74" fmla="*/ 379220 w 1751321"/>
              <a:gd name="connsiteY74" fmla="*/ 1889524 h 2417425"/>
              <a:gd name="connsiteX75" fmla="*/ 416927 w 1751321"/>
              <a:gd name="connsiteY75" fmla="*/ 1946085 h 2417425"/>
              <a:gd name="connsiteX76" fmla="*/ 454635 w 1751321"/>
              <a:gd name="connsiteY76" fmla="*/ 2002645 h 2417425"/>
              <a:gd name="connsiteX77" fmla="*/ 473488 w 1751321"/>
              <a:gd name="connsiteY77" fmla="*/ 2030926 h 2417425"/>
              <a:gd name="connsiteX78" fmla="*/ 501769 w 1751321"/>
              <a:gd name="connsiteY78" fmla="*/ 2049779 h 2417425"/>
              <a:gd name="connsiteX79" fmla="*/ 539476 w 1751321"/>
              <a:gd name="connsiteY79" fmla="*/ 2106340 h 2417425"/>
              <a:gd name="connsiteX80" fmla="*/ 596037 w 1751321"/>
              <a:gd name="connsiteY80" fmla="*/ 2162901 h 2417425"/>
              <a:gd name="connsiteX81" fmla="*/ 624317 w 1751321"/>
              <a:gd name="connsiteY81" fmla="*/ 2191182 h 2417425"/>
              <a:gd name="connsiteX82" fmla="*/ 652598 w 1751321"/>
              <a:gd name="connsiteY82" fmla="*/ 2210035 h 2417425"/>
              <a:gd name="connsiteX83" fmla="*/ 690305 w 1751321"/>
              <a:gd name="connsiteY83" fmla="*/ 2257169 h 2417425"/>
              <a:gd name="connsiteX84" fmla="*/ 737439 w 1751321"/>
              <a:gd name="connsiteY84" fmla="*/ 2294876 h 2417425"/>
              <a:gd name="connsiteX85" fmla="*/ 775146 w 1751321"/>
              <a:gd name="connsiteY85" fmla="*/ 2342010 h 2417425"/>
              <a:gd name="connsiteX86" fmla="*/ 803426 w 1751321"/>
              <a:gd name="connsiteY86" fmla="*/ 2360864 h 2417425"/>
              <a:gd name="connsiteX87" fmla="*/ 831707 w 1751321"/>
              <a:gd name="connsiteY87" fmla="*/ 2389144 h 2417425"/>
              <a:gd name="connsiteX88" fmla="*/ 878841 w 1751321"/>
              <a:gd name="connsiteY88"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18965 w 1751321"/>
              <a:gd name="connsiteY52" fmla="*/ 296394 h 2417425"/>
              <a:gd name="connsiteX53" fmla="*/ 209538 w 1751321"/>
              <a:gd name="connsiteY53" fmla="*/ 334101 h 2417425"/>
              <a:gd name="connsiteX54" fmla="*/ 172027 w 1751321"/>
              <a:gd name="connsiteY54" fmla="*/ 390073 h 2417425"/>
              <a:gd name="connsiteX55" fmla="*/ 112602 w 1751321"/>
              <a:gd name="connsiteY55" fmla="*/ 473564 h 2417425"/>
              <a:gd name="connsiteX56" fmla="*/ 58709 w 1751321"/>
              <a:gd name="connsiteY56" fmla="*/ 560344 h 2417425"/>
              <a:gd name="connsiteX57" fmla="*/ 11575 w 1751321"/>
              <a:gd name="connsiteY57" fmla="*/ 673466 h 2417425"/>
              <a:gd name="connsiteX58" fmla="*/ 1952 w 1751321"/>
              <a:gd name="connsiteY58" fmla="*/ 899552 h 2417425"/>
              <a:gd name="connsiteX59" fmla="*/ 39855 w 1751321"/>
              <a:gd name="connsiteY59" fmla="*/ 1154233 h 2417425"/>
              <a:gd name="connsiteX60" fmla="*/ 77562 w 1751321"/>
              <a:gd name="connsiteY60" fmla="*/ 1305062 h 2417425"/>
              <a:gd name="connsiteX61" fmla="*/ 86989 w 1751321"/>
              <a:gd name="connsiteY61" fmla="*/ 1333342 h 2417425"/>
              <a:gd name="connsiteX62" fmla="*/ 96416 w 1751321"/>
              <a:gd name="connsiteY62" fmla="*/ 1361623 h 2417425"/>
              <a:gd name="connsiteX63" fmla="*/ 115270 w 1751321"/>
              <a:gd name="connsiteY63" fmla="*/ 1389903 h 2417425"/>
              <a:gd name="connsiteX64" fmla="*/ 134123 w 1751321"/>
              <a:gd name="connsiteY64" fmla="*/ 1446464 h 2417425"/>
              <a:gd name="connsiteX65" fmla="*/ 143550 w 1751321"/>
              <a:gd name="connsiteY65" fmla="*/ 1474744 h 2417425"/>
              <a:gd name="connsiteX66" fmla="*/ 162404 w 1751321"/>
              <a:gd name="connsiteY66" fmla="*/ 1503025 h 2417425"/>
              <a:gd name="connsiteX67" fmla="*/ 200111 w 1751321"/>
              <a:gd name="connsiteY67" fmla="*/ 1616147 h 2417425"/>
              <a:gd name="connsiteX68" fmla="*/ 209538 w 1751321"/>
              <a:gd name="connsiteY68" fmla="*/ 1644427 h 2417425"/>
              <a:gd name="connsiteX69" fmla="*/ 228391 w 1751321"/>
              <a:gd name="connsiteY69" fmla="*/ 1672707 h 2417425"/>
              <a:gd name="connsiteX70" fmla="*/ 237818 w 1751321"/>
              <a:gd name="connsiteY70" fmla="*/ 1700988 h 2417425"/>
              <a:gd name="connsiteX71" fmla="*/ 294379 w 1751321"/>
              <a:gd name="connsiteY71" fmla="*/ 1785829 h 2417425"/>
              <a:gd name="connsiteX72" fmla="*/ 332086 w 1751321"/>
              <a:gd name="connsiteY72" fmla="*/ 1842390 h 2417425"/>
              <a:gd name="connsiteX73" fmla="*/ 350940 w 1751321"/>
              <a:gd name="connsiteY73" fmla="*/ 1870670 h 2417425"/>
              <a:gd name="connsiteX74" fmla="*/ 379220 w 1751321"/>
              <a:gd name="connsiteY74" fmla="*/ 1889524 h 2417425"/>
              <a:gd name="connsiteX75" fmla="*/ 416927 w 1751321"/>
              <a:gd name="connsiteY75" fmla="*/ 1946085 h 2417425"/>
              <a:gd name="connsiteX76" fmla="*/ 454635 w 1751321"/>
              <a:gd name="connsiteY76" fmla="*/ 2002645 h 2417425"/>
              <a:gd name="connsiteX77" fmla="*/ 473488 w 1751321"/>
              <a:gd name="connsiteY77" fmla="*/ 2030926 h 2417425"/>
              <a:gd name="connsiteX78" fmla="*/ 501769 w 1751321"/>
              <a:gd name="connsiteY78" fmla="*/ 2049779 h 2417425"/>
              <a:gd name="connsiteX79" fmla="*/ 539476 w 1751321"/>
              <a:gd name="connsiteY79" fmla="*/ 2106340 h 2417425"/>
              <a:gd name="connsiteX80" fmla="*/ 596037 w 1751321"/>
              <a:gd name="connsiteY80" fmla="*/ 2162901 h 2417425"/>
              <a:gd name="connsiteX81" fmla="*/ 624317 w 1751321"/>
              <a:gd name="connsiteY81" fmla="*/ 2191182 h 2417425"/>
              <a:gd name="connsiteX82" fmla="*/ 652598 w 1751321"/>
              <a:gd name="connsiteY82" fmla="*/ 2210035 h 2417425"/>
              <a:gd name="connsiteX83" fmla="*/ 690305 w 1751321"/>
              <a:gd name="connsiteY83" fmla="*/ 2257169 h 2417425"/>
              <a:gd name="connsiteX84" fmla="*/ 737439 w 1751321"/>
              <a:gd name="connsiteY84" fmla="*/ 2294876 h 2417425"/>
              <a:gd name="connsiteX85" fmla="*/ 775146 w 1751321"/>
              <a:gd name="connsiteY85" fmla="*/ 2342010 h 2417425"/>
              <a:gd name="connsiteX86" fmla="*/ 803426 w 1751321"/>
              <a:gd name="connsiteY86" fmla="*/ 2360864 h 2417425"/>
              <a:gd name="connsiteX87" fmla="*/ 831707 w 1751321"/>
              <a:gd name="connsiteY87" fmla="*/ 2389144 h 2417425"/>
              <a:gd name="connsiteX88" fmla="*/ 878841 w 1751321"/>
              <a:gd name="connsiteY88"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09538 w 1751321"/>
              <a:gd name="connsiteY52" fmla="*/ 334101 h 2417425"/>
              <a:gd name="connsiteX53" fmla="*/ 172027 w 1751321"/>
              <a:gd name="connsiteY53" fmla="*/ 390073 h 2417425"/>
              <a:gd name="connsiteX54" fmla="*/ 112602 w 1751321"/>
              <a:gd name="connsiteY54" fmla="*/ 473564 h 2417425"/>
              <a:gd name="connsiteX55" fmla="*/ 58709 w 1751321"/>
              <a:gd name="connsiteY55" fmla="*/ 560344 h 2417425"/>
              <a:gd name="connsiteX56" fmla="*/ 11575 w 1751321"/>
              <a:gd name="connsiteY56" fmla="*/ 673466 h 2417425"/>
              <a:gd name="connsiteX57" fmla="*/ 1952 w 1751321"/>
              <a:gd name="connsiteY57" fmla="*/ 899552 h 2417425"/>
              <a:gd name="connsiteX58" fmla="*/ 39855 w 1751321"/>
              <a:gd name="connsiteY58" fmla="*/ 1154233 h 2417425"/>
              <a:gd name="connsiteX59" fmla="*/ 77562 w 1751321"/>
              <a:gd name="connsiteY59" fmla="*/ 1305062 h 2417425"/>
              <a:gd name="connsiteX60" fmla="*/ 86989 w 1751321"/>
              <a:gd name="connsiteY60" fmla="*/ 1333342 h 2417425"/>
              <a:gd name="connsiteX61" fmla="*/ 96416 w 1751321"/>
              <a:gd name="connsiteY61" fmla="*/ 1361623 h 2417425"/>
              <a:gd name="connsiteX62" fmla="*/ 115270 w 1751321"/>
              <a:gd name="connsiteY62" fmla="*/ 1389903 h 2417425"/>
              <a:gd name="connsiteX63" fmla="*/ 134123 w 1751321"/>
              <a:gd name="connsiteY63" fmla="*/ 1446464 h 2417425"/>
              <a:gd name="connsiteX64" fmla="*/ 143550 w 1751321"/>
              <a:gd name="connsiteY64" fmla="*/ 1474744 h 2417425"/>
              <a:gd name="connsiteX65" fmla="*/ 162404 w 1751321"/>
              <a:gd name="connsiteY65" fmla="*/ 1503025 h 2417425"/>
              <a:gd name="connsiteX66" fmla="*/ 200111 w 1751321"/>
              <a:gd name="connsiteY66" fmla="*/ 1616147 h 2417425"/>
              <a:gd name="connsiteX67" fmla="*/ 209538 w 1751321"/>
              <a:gd name="connsiteY67" fmla="*/ 1644427 h 2417425"/>
              <a:gd name="connsiteX68" fmla="*/ 228391 w 1751321"/>
              <a:gd name="connsiteY68" fmla="*/ 1672707 h 2417425"/>
              <a:gd name="connsiteX69" fmla="*/ 237818 w 1751321"/>
              <a:gd name="connsiteY69" fmla="*/ 1700988 h 2417425"/>
              <a:gd name="connsiteX70" fmla="*/ 294379 w 1751321"/>
              <a:gd name="connsiteY70" fmla="*/ 1785829 h 2417425"/>
              <a:gd name="connsiteX71" fmla="*/ 332086 w 1751321"/>
              <a:gd name="connsiteY71" fmla="*/ 1842390 h 2417425"/>
              <a:gd name="connsiteX72" fmla="*/ 350940 w 1751321"/>
              <a:gd name="connsiteY72" fmla="*/ 1870670 h 2417425"/>
              <a:gd name="connsiteX73" fmla="*/ 379220 w 1751321"/>
              <a:gd name="connsiteY73" fmla="*/ 1889524 h 2417425"/>
              <a:gd name="connsiteX74" fmla="*/ 416927 w 1751321"/>
              <a:gd name="connsiteY74" fmla="*/ 1946085 h 2417425"/>
              <a:gd name="connsiteX75" fmla="*/ 454635 w 1751321"/>
              <a:gd name="connsiteY75" fmla="*/ 2002645 h 2417425"/>
              <a:gd name="connsiteX76" fmla="*/ 473488 w 1751321"/>
              <a:gd name="connsiteY76" fmla="*/ 2030926 h 2417425"/>
              <a:gd name="connsiteX77" fmla="*/ 501769 w 1751321"/>
              <a:gd name="connsiteY77" fmla="*/ 2049779 h 2417425"/>
              <a:gd name="connsiteX78" fmla="*/ 539476 w 1751321"/>
              <a:gd name="connsiteY78" fmla="*/ 2106340 h 2417425"/>
              <a:gd name="connsiteX79" fmla="*/ 596037 w 1751321"/>
              <a:gd name="connsiteY79" fmla="*/ 2162901 h 2417425"/>
              <a:gd name="connsiteX80" fmla="*/ 624317 w 1751321"/>
              <a:gd name="connsiteY80" fmla="*/ 2191182 h 2417425"/>
              <a:gd name="connsiteX81" fmla="*/ 652598 w 1751321"/>
              <a:gd name="connsiteY81" fmla="*/ 2210035 h 2417425"/>
              <a:gd name="connsiteX82" fmla="*/ 690305 w 1751321"/>
              <a:gd name="connsiteY82" fmla="*/ 2257169 h 2417425"/>
              <a:gd name="connsiteX83" fmla="*/ 737439 w 1751321"/>
              <a:gd name="connsiteY83" fmla="*/ 2294876 h 2417425"/>
              <a:gd name="connsiteX84" fmla="*/ 775146 w 1751321"/>
              <a:gd name="connsiteY84" fmla="*/ 2342010 h 2417425"/>
              <a:gd name="connsiteX85" fmla="*/ 803426 w 1751321"/>
              <a:gd name="connsiteY85" fmla="*/ 2360864 h 2417425"/>
              <a:gd name="connsiteX86" fmla="*/ 831707 w 1751321"/>
              <a:gd name="connsiteY86" fmla="*/ 2389144 h 2417425"/>
              <a:gd name="connsiteX87" fmla="*/ 878841 w 1751321"/>
              <a:gd name="connsiteY87"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47245 w 1751321"/>
              <a:gd name="connsiteY51" fmla="*/ 277540 h 2417425"/>
              <a:gd name="connsiteX52" fmla="*/ 209538 w 1751321"/>
              <a:gd name="connsiteY52" fmla="*/ 334101 h 2417425"/>
              <a:gd name="connsiteX53" fmla="*/ 112602 w 1751321"/>
              <a:gd name="connsiteY53" fmla="*/ 473564 h 2417425"/>
              <a:gd name="connsiteX54" fmla="*/ 58709 w 1751321"/>
              <a:gd name="connsiteY54" fmla="*/ 560344 h 2417425"/>
              <a:gd name="connsiteX55" fmla="*/ 11575 w 1751321"/>
              <a:gd name="connsiteY55" fmla="*/ 673466 h 2417425"/>
              <a:gd name="connsiteX56" fmla="*/ 1952 w 1751321"/>
              <a:gd name="connsiteY56" fmla="*/ 899552 h 2417425"/>
              <a:gd name="connsiteX57" fmla="*/ 39855 w 1751321"/>
              <a:gd name="connsiteY57" fmla="*/ 1154233 h 2417425"/>
              <a:gd name="connsiteX58" fmla="*/ 77562 w 1751321"/>
              <a:gd name="connsiteY58" fmla="*/ 1305062 h 2417425"/>
              <a:gd name="connsiteX59" fmla="*/ 86989 w 1751321"/>
              <a:gd name="connsiteY59" fmla="*/ 1333342 h 2417425"/>
              <a:gd name="connsiteX60" fmla="*/ 96416 w 1751321"/>
              <a:gd name="connsiteY60" fmla="*/ 1361623 h 2417425"/>
              <a:gd name="connsiteX61" fmla="*/ 115270 w 1751321"/>
              <a:gd name="connsiteY61" fmla="*/ 1389903 h 2417425"/>
              <a:gd name="connsiteX62" fmla="*/ 134123 w 1751321"/>
              <a:gd name="connsiteY62" fmla="*/ 1446464 h 2417425"/>
              <a:gd name="connsiteX63" fmla="*/ 143550 w 1751321"/>
              <a:gd name="connsiteY63" fmla="*/ 1474744 h 2417425"/>
              <a:gd name="connsiteX64" fmla="*/ 162404 w 1751321"/>
              <a:gd name="connsiteY64" fmla="*/ 1503025 h 2417425"/>
              <a:gd name="connsiteX65" fmla="*/ 200111 w 1751321"/>
              <a:gd name="connsiteY65" fmla="*/ 1616147 h 2417425"/>
              <a:gd name="connsiteX66" fmla="*/ 209538 w 1751321"/>
              <a:gd name="connsiteY66" fmla="*/ 1644427 h 2417425"/>
              <a:gd name="connsiteX67" fmla="*/ 228391 w 1751321"/>
              <a:gd name="connsiteY67" fmla="*/ 1672707 h 2417425"/>
              <a:gd name="connsiteX68" fmla="*/ 237818 w 1751321"/>
              <a:gd name="connsiteY68" fmla="*/ 1700988 h 2417425"/>
              <a:gd name="connsiteX69" fmla="*/ 294379 w 1751321"/>
              <a:gd name="connsiteY69" fmla="*/ 1785829 h 2417425"/>
              <a:gd name="connsiteX70" fmla="*/ 332086 w 1751321"/>
              <a:gd name="connsiteY70" fmla="*/ 1842390 h 2417425"/>
              <a:gd name="connsiteX71" fmla="*/ 350940 w 1751321"/>
              <a:gd name="connsiteY71" fmla="*/ 1870670 h 2417425"/>
              <a:gd name="connsiteX72" fmla="*/ 379220 w 1751321"/>
              <a:gd name="connsiteY72" fmla="*/ 1889524 h 2417425"/>
              <a:gd name="connsiteX73" fmla="*/ 416927 w 1751321"/>
              <a:gd name="connsiteY73" fmla="*/ 1946085 h 2417425"/>
              <a:gd name="connsiteX74" fmla="*/ 454635 w 1751321"/>
              <a:gd name="connsiteY74" fmla="*/ 2002645 h 2417425"/>
              <a:gd name="connsiteX75" fmla="*/ 473488 w 1751321"/>
              <a:gd name="connsiteY75" fmla="*/ 2030926 h 2417425"/>
              <a:gd name="connsiteX76" fmla="*/ 501769 w 1751321"/>
              <a:gd name="connsiteY76" fmla="*/ 2049779 h 2417425"/>
              <a:gd name="connsiteX77" fmla="*/ 539476 w 1751321"/>
              <a:gd name="connsiteY77" fmla="*/ 2106340 h 2417425"/>
              <a:gd name="connsiteX78" fmla="*/ 596037 w 1751321"/>
              <a:gd name="connsiteY78" fmla="*/ 2162901 h 2417425"/>
              <a:gd name="connsiteX79" fmla="*/ 624317 w 1751321"/>
              <a:gd name="connsiteY79" fmla="*/ 2191182 h 2417425"/>
              <a:gd name="connsiteX80" fmla="*/ 652598 w 1751321"/>
              <a:gd name="connsiteY80" fmla="*/ 2210035 h 2417425"/>
              <a:gd name="connsiteX81" fmla="*/ 690305 w 1751321"/>
              <a:gd name="connsiteY81" fmla="*/ 2257169 h 2417425"/>
              <a:gd name="connsiteX82" fmla="*/ 737439 w 1751321"/>
              <a:gd name="connsiteY82" fmla="*/ 2294876 h 2417425"/>
              <a:gd name="connsiteX83" fmla="*/ 775146 w 1751321"/>
              <a:gd name="connsiteY83" fmla="*/ 2342010 h 2417425"/>
              <a:gd name="connsiteX84" fmla="*/ 803426 w 1751321"/>
              <a:gd name="connsiteY84" fmla="*/ 2360864 h 2417425"/>
              <a:gd name="connsiteX85" fmla="*/ 831707 w 1751321"/>
              <a:gd name="connsiteY85" fmla="*/ 2389144 h 2417425"/>
              <a:gd name="connsiteX86" fmla="*/ 878841 w 1751321"/>
              <a:gd name="connsiteY86"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50940 w 1751321"/>
              <a:gd name="connsiteY49" fmla="*/ 192699 h 2417425"/>
              <a:gd name="connsiteX50" fmla="*/ 307419 w 1751321"/>
              <a:gd name="connsiteY50" fmla="*/ 224986 h 2417425"/>
              <a:gd name="connsiteX51" fmla="*/ 209538 w 1751321"/>
              <a:gd name="connsiteY51" fmla="*/ 334101 h 2417425"/>
              <a:gd name="connsiteX52" fmla="*/ 112602 w 1751321"/>
              <a:gd name="connsiteY52" fmla="*/ 473564 h 2417425"/>
              <a:gd name="connsiteX53" fmla="*/ 58709 w 1751321"/>
              <a:gd name="connsiteY53" fmla="*/ 560344 h 2417425"/>
              <a:gd name="connsiteX54" fmla="*/ 11575 w 1751321"/>
              <a:gd name="connsiteY54" fmla="*/ 673466 h 2417425"/>
              <a:gd name="connsiteX55" fmla="*/ 1952 w 1751321"/>
              <a:gd name="connsiteY55" fmla="*/ 899552 h 2417425"/>
              <a:gd name="connsiteX56" fmla="*/ 39855 w 1751321"/>
              <a:gd name="connsiteY56" fmla="*/ 1154233 h 2417425"/>
              <a:gd name="connsiteX57" fmla="*/ 77562 w 1751321"/>
              <a:gd name="connsiteY57" fmla="*/ 1305062 h 2417425"/>
              <a:gd name="connsiteX58" fmla="*/ 86989 w 1751321"/>
              <a:gd name="connsiteY58" fmla="*/ 1333342 h 2417425"/>
              <a:gd name="connsiteX59" fmla="*/ 96416 w 1751321"/>
              <a:gd name="connsiteY59" fmla="*/ 1361623 h 2417425"/>
              <a:gd name="connsiteX60" fmla="*/ 115270 w 1751321"/>
              <a:gd name="connsiteY60" fmla="*/ 1389903 h 2417425"/>
              <a:gd name="connsiteX61" fmla="*/ 134123 w 1751321"/>
              <a:gd name="connsiteY61" fmla="*/ 1446464 h 2417425"/>
              <a:gd name="connsiteX62" fmla="*/ 143550 w 1751321"/>
              <a:gd name="connsiteY62" fmla="*/ 1474744 h 2417425"/>
              <a:gd name="connsiteX63" fmla="*/ 162404 w 1751321"/>
              <a:gd name="connsiteY63" fmla="*/ 1503025 h 2417425"/>
              <a:gd name="connsiteX64" fmla="*/ 200111 w 1751321"/>
              <a:gd name="connsiteY64" fmla="*/ 1616147 h 2417425"/>
              <a:gd name="connsiteX65" fmla="*/ 209538 w 1751321"/>
              <a:gd name="connsiteY65" fmla="*/ 1644427 h 2417425"/>
              <a:gd name="connsiteX66" fmla="*/ 228391 w 1751321"/>
              <a:gd name="connsiteY66" fmla="*/ 1672707 h 2417425"/>
              <a:gd name="connsiteX67" fmla="*/ 237818 w 1751321"/>
              <a:gd name="connsiteY67" fmla="*/ 1700988 h 2417425"/>
              <a:gd name="connsiteX68" fmla="*/ 294379 w 1751321"/>
              <a:gd name="connsiteY68" fmla="*/ 1785829 h 2417425"/>
              <a:gd name="connsiteX69" fmla="*/ 332086 w 1751321"/>
              <a:gd name="connsiteY69" fmla="*/ 1842390 h 2417425"/>
              <a:gd name="connsiteX70" fmla="*/ 350940 w 1751321"/>
              <a:gd name="connsiteY70" fmla="*/ 1870670 h 2417425"/>
              <a:gd name="connsiteX71" fmla="*/ 379220 w 1751321"/>
              <a:gd name="connsiteY71" fmla="*/ 1889524 h 2417425"/>
              <a:gd name="connsiteX72" fmla="*/ 416927 w 1751321"/>
              <a:gd name="connsiteY72" fmla="*/ 1946085 h 2417425"/>
              <a:gd name="connsiteX73" fmla="*/ 454635 w 1751321"/>
              <a:gd name="connsiteY73" fmla="*/ 2002645 h 2417425"/>
              <a:gd name="connsiteX74" fmla="*/ 473488 w 1751321"/>
              <a:gd name="connsiteY74" fmla="*/ 2030926 h 2417425"/>
              <a:gd name="connsiteX75" fmla="*/ 501769 w 1751321"/>
              <a:gd name="connsiteY75" fmla="*/ 2049779 h 2417425"/>
              <a:gd name="connsiteX76" fmla="*/ 539476 w 1751321"/>
              <a:gd name="connsiteY76" fmla="*/ 2106340 h 2417425"/>
              <a:gd name="connsiteX77" fmla="*/ 596037 w 1751321"/>
              <a:gd name="connsiteY77" fmla="*/ 2162901 h 2417425"/>
              <a:gd name="connsiteX78" fmla="*/ 624317 w 1751321"/>
              <a:gd name="connsiteY78" fmla="*/ 2191182 h 2417425"/>
              <a:gd name="connsiteX79" fmla="*/ 652598 w 1751321"/>
              <a:gd name="connsiteY79" fmla="*/ 2210035 h 2417425"/>
              <a:gd name="connsiteX80" fmla="*/ 690305 w 1751321"/>
              <a:gd name="connsiteY80" fmla="*/ 2257169 h 2417425"/>
              <a:gd name="connsiteX81" fmla="*/ 737439 w 1751321"/>
              <a:gd name="connsiteY81" fmla="*/ 2294876 h 2417425"/>
              <a:gd name="connsiteX82" fmla="*/ 775146 w 1751321"/>
              <a:gd name="connsiteY82" fmla="*/ 2342010 h 2417425"/>
              <a:gd name="connsiteX83" fmla="*/ 803426 w 1751321"/>
              <a:gd name="connsiteY83" fmla="*/ 2360864 h 2417425"/>
              <a:gd name="connsiteX84" fmla="*/ 831707 w 1751321"/>
              <a:gd name="connsiteY84" fmla="*/ 2389144 h 2417425"/>
              <a:gd name="connsiteX85" fmla="*/ 878841 w 1751321"/>
              <a:gd name="connsiteY85"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520622 w 1751321"/>
              <a:gd name="connsiteY47" fmla="*/ 98431 h 2417425"/>
              <a:gd name="connsiteX48" fmla="*/ 426354 w 1751321"/>
              <a:gd name="connsiteY48" fmla="*/ 145565 h 2417425"/>
              <a:gd name="connsiteX49" fmla="*/ 307419 w 1751321"/>
              <a:gd name="connsiteY49" fmla="*/ 224986 h 2417425"/>
              <a:gd name="connsiteX50" fmla="*/ 209538 w 1751321"/>
              <a:gd name="connsiteY50" fmla="*/ 334101 h 2417425"/>
              <a:gd name="connsiteX51" fmla="*/ 112602 w 1751321"/>
              <a:gd name="connsiteY51" fmla="*/ 473564 h 2417425"/>
              <a:gd name="connsiteX52" fmla="*/ 58709 w 1751321"/>
              <a:gd name="connsiteY52" fmla="*/ 560344 h 2417425"/>
              <a:gd name="connsiteX53" fmla="*/ 11575 w 1751321"/>
              <a:gd name="connsiteY53" fmla="*/ 673466 h 2417425"/>
              <a:gd name="connsiteX54" fmla="*/ 1952 w 1751321"/>
              <a:gd name="connsiteY54" fmla="*/ 899552 h 2417425"/>
              <a:gd name="connsiteX55" fmla="*/ 39855 w 1751321"/>
              <a:gd name="connsiteY55" fmla="*/ 1154233 h 2417425"/>
              <a:gd name="connsiteX56" fmla="*/ 77562 w 1751321"/>
              <a:gd name="connsiteY56" fmla="*/ 1305062 h 2417425"/>
              <a:gd name="connsiteX57" fmla="*/ 86989 w 1751321"/>
              <a:gd name="connsiteY57" fmla="*/ 1333342 h 2417425"/>
              <a:gd name="connsiteX58" fmla="*/ 96416 w 1751321"/>
              <a:gd name="connsiteY58" fmla="*/ 1361623 h 2417425"/>
              <a:gd name="connsiteX59" fmla="*/ 115270 w 1751321"/>
              <a:gd name="connsiteY59" fmla="*/ 1389903 h 2417425"/>
              <a:gd name="connsiteX60" fmla="*/ 134123 w 1751321"/>
              <a:gd name="connsiteY60" fmla="*/ 1446464 h 2417425"/>
              <a:gd name="connsiteX61" fmla="*/ 143550 w 1751321"/>
              <a:gd name="connsiteY61" fmla="*/ 1474744 h 2417425"/>
              <a:gd name="connsiteX62" fmla="*/ 162404 w 1751321"/>
              <a:gd name="connsiteY62" fmla="*/ 1503025 h 2417425"/>
              <a:gd name="connsiteX63" fmla="*/ 200111 w 1751321"/>
              <a:gd name="connsiteY63" fmla="*/ 1616147 h 2417425"/>
              <a:gd name="connsiteX64" fmla="*/ 209538 w 1751321"/>
              <a:gd name="connsiteY64" fmla="*/ 1644427 h 2417425"/>
              <a:gd name="connsiteX65" fmla="*/ 228391 w 1751321"/>
              <a:gd name="connsiteY65" fmla="*/ 1672707 h 2417425"/>
              <a:gd name="connsiteX66" fmla="*/ 237818 w 1751321"/>
              <a:gd name="connsiteY66" fmla="*/ 1700988 h 2417425"/>
              <a:gd name="connsiteX67" fmla="*/ 294379 w 1751321"/>
              <a:gd name="connsiteY67" fmla="*/ 1785829 h 2417425"/>
              <a:gd name="connsiteX68" fmla="*/ 332086 w 1751321"/>
              <a:gd name="connsiteY68" fmla="*/ 1842390 h 2417425"/>
              <a:gd name="connsiteX69" fmla="*/ 350940 w 1751321"/>
              <a:gd name="connsiteY69" fmla="*/ 1870670 h 2417425"/>
              <a:gd name="connsiteX70" fmla="*/ 379220 w 1751321"/>
              <a:gd name="connsiteY70" fmla="*/ 1889524 h 2417425"/>
              <a:gd name="connsiteX71" fmla="*/ 416927 w 1751321"/>
              <a:gd name="connsiteY71" fmla="*/ 1946085 h 2417425"/>
              <a:gd name="connsiteX72" fmla="*/ 454635 w 1751321"/>
              <a:gd name="connsiteY72" fmla="*/ 2002645 h 2417425"/>
              <a:gd name="connsiteX73" fmla="*/ 473488 w 1751321"/>
              <a:gd name="connsiteY73" fmla="*/ 2030926 h 2417425"/>
              <a:gd name="connsiteX74" fmla="*/ 501769 w 1751321"/>
              <a:gd name="connsiteY74" fmla="*/ 2049779 h 2417425"/>
              <a:gd name="connsiteX75" fmla="*/ 539476 w 1751321"/>
              <a:gd name="connsiteY75" fmla="*/ 2106340 h 2417425"/>
              <a:gd name="connsiteX76" fmla="*/ 596037 w 1751321"/>
              <a:gd name="connsiteY76" fmla="*/ 2162901 h 2417425"/>
              <a:gd name="connsiteX77" fmla="*/ 624317 w 1751321"/>
              <a:gd name="connsiteY77" fmla="*/ 2191182 h 2417425"/>
              <a:gd name="connsiteX78" fmla="*/ 652598 w 1751321"/>
              <a:gd name="connsiteY78" fmla="*/ 2210035 h 2417425"/>
              <a:gd name="connsiteX79" fmla="*/ 690305 w 1751321"/>
              <a:gd name="connsiteY79" fmla="*/ 2257169 h 2417425"/>
              <a:gd name="connsiteX80" fmla="*/ 737439 w 1751321"/>
              <a:gd name="connsiteY80" fmla="*/ 2294876 h 2417425"/>
              <a:gd name="connsiteX81" fmla="*/ 775146 w 1751321"/>
              <a:gd name="connsiteY81" fmla="*/ 2342010 h 2417425"/>
              <a:gd name="connsiteX82" fmla="*/ 803426 w 1751321"/>
              <a:gd name="connsiteY82" fmla="*/ 2360864 h 2417425"/>
              <a:gd name="connsiteX83" fmla="*/ 831707 w 1751321"/>
              <a:gd name="connsiteY83" fmla="*/ 2389144 h 2417425"/>
              <a:gd name="connsiteX84" fmla="*/ 878841 w 1751321"/>
              <a:gd name="connsiteY84" fmla="*/ 2417425 h 2417425"/>
              <a:gd name="connsiteX0" fmla="*/ 878841 w 1751321"/>
              <a:gd name="connsiteY0" fmla="*/ 2417425 h 2417425"/>
              <a:gd name="connsiteX1" fmla="*/ 878841 w 1751321"/>
              <a:gd name="connsiteY1" fmla="*/ 2417425 h 2417425"/>
              <a:gd name="connsiteX2" fmla="*/ 973109 w 1751321"/>
              <a:gd name="connsiteY2" fmla="*/ 2355640 h 2417425"/>
              <a:gd name="connsiteX3" fmla="*/ 1065570 w 1751321"/>
              <a:gd name="connsiteY3" fmla="*/ 2264789 h 2417425"/>
              <a:gd name="connsiteX4" fmla="*/ 1142791 w 1751321"/>
              <a:gd name="connsiteY4" fmla="*/ 2181755 h 2417425"/>
              <a:gd name="connsiteX5" fmla="*/ 1199352 w 1751321"/>
              <a:gd name="connsiteY5" fmla="*/ 2115767 h 2417425"/>
              <a:gd name="connsiteX6" fmla="*/ 1250296 w 1751321"/>
              <a:gd name="connsiteY6" fmla="*/ 2063016 h 2417425"/>
              <a:gd name="connsiteX7" fmla="*/ 1303047 w 1751321"/>
              <a:gd name="connsiteY7" fmla="*/ 2021499 h 2417425"/>
              <a:gd name="connsiteX8" fmla="*/ 1340754 w 1751321"/>
              <a:gd name="connsiteY8" fmla="*/ 1974365 h 2417425"/>
              <a:gd name="connsiteX9" fmla="*/ 1410945 w 1751321"/>
              <a:gd name="connsiteY9" fmla="*/ 1866664 h 2417425"/>
              <a:gd name="connsiteX10" fmla="*/ 1446845 w 1751321"/>
              <a:gd name="connsiteY10" fmla="*/ 1802483 h 2417425"/>
              <a:gd name="connsiteX11" fmla="*/ 1501010 w 1751321"/>
              <a:gd name="connsiteY11" fmla="*/ 1700988 h 2417425"/>
              <a:gd name="connsiteX12" fmla="*/ 1548144 w 1751321"/>
              <a:gd name="connsiteY12" fmla="*/ 1625573 h 2417425"/>
              <a:gd name="connsiteX13" fmla="*/ 1585851 w 1751321"/>
              <a:gd name="connsiteY13" fmla="*/ 1540732 h 2417425"/>
              <a:gd name="connsiteX14" fmla="*/ 1614132 w 1751321"/>
              <a:gd name="connsiteY14" fmla="*/ 1484171 h 2417425"/>
              <a:gd name="connsiteX15" fmla="*/ 1642412 w 1751321"/>
              <a:gd name="connsiteY15" fmla="*/ 1389903 h 2417425"/>
              <a:gd name="connsiteX16" fmla="*/ 1651839 w 1751321"/>
              <a:gd name="connsiteY16" fmla="*/ 1361623 h 2417425"/>
              <a:gd name="connsiteX17" fmla="*/ 1698973 w 1751321"/>
              <a:gd name="connsiteY17" fmla="*/ 1248501 h 2417425"/>
              <a:gd name="connsiteX18" fmla="*/ 1727253 w 1751321"/>
              <a:gd name="connsiteY18" fmla="*/ 1163660 h 2417425"/>
              <a:gd name="connsiteX19" fmla="*/ 1736680 w 1751321"/>
              <a:gd name="connsiteY19" fmla="*/ 1135379 h 2417425"/>
              <a:gd name="connsiteX20" fmla="*/ 1736680 w 1751321"/>
              <a:gd name="connsiteY20" fmla="*/ 805441 h 2417425"/>
              <a:gd name="connsiteX21" fmla="*/ 1717826 w 1751321"/>
              <a:gd name="connsiteY21" fmla="*/ 748881 h 2417425"/>
              <a:gd name="connsiteX22" fmla="*/ 1708400 w 1751321"/>
              <a:gd name="connsiteY22" fmla="*/ 720600 h 2417425"/>
              <a:gd name="connsiteX23" fmla="*/ 1698973 w 1751321"/>
              <a:gd name="connsiteY23" fmla="*/ 692320 h 2417425"/>
              <a:gd name="connsiteX24" fmla="*/ 1680119 w 1751321"/>
              <a:gd name="connsiteY24" fmla="*/ 664039 h 2417425"/>
              <a:gd name="connsiteX25" fmla="*/ 1661266 w 1751321"/>
              <a:gd name="connsiteY25" fmla="*/ 607478 h 2417425"/>
              <a:gd name="connsiteX26" fmla="*/ 1642412 w 1751321"/>
              <a:gd name="connsiteY26" fmla="*/ 550918 h 2417425"/>
              <a:gd name="connsiteX27" fmla="*/ 1604705 w 1751321"/>
              <a:gd name="connsiteY27" fmla="*/ 447223 h 2417425"/>
              <a:gd name="connsiteX28" fmla="*/ 1548144 w 1751321"/>
              <a:gd name="connsiteY28" fmla="*/ 362382 h 2417425"/>
              <a:gd name="connsiteX29" fmla="*/ 1529290 w 1751321"/>
              <a:gd name="connsiteY29" fmla="*/ 334101 h 2417425"/>
              <a:gd name="connsiteX30" fmla="*/ 1510437 w 1751321"/>
              <a:gd name="connsiteY30" fmla="*/ 305821 h 2417425"/>
              <a:gd name="connsiteX31" fmla="*/ 1482156 w 1751321"/>
              <a:gd name="connsiteY31" fmla="*/ 296394 h 2417425"/>
              <a:gd name="connsiteX32" fmla="*/ 1435022 w 1751321"/>
              <a:gd name="connsiteY32" fmla="*/ 239833 h 2417425"/>
              <a:gd name="connsiteX33" fmla="*/ 1416169 w 1751321"/>
              <a:gd name="connsiteY33" fmla="*/ 211553 h 2417425"/>
              <a:gd name="connsiteX34" fmla="*/ 1331327 w 1751321"/>
              <a:gd name="connsiteY34" fmla="*/ 154992 h 2417425"/>
              <a:gd name="connsiteX35" fmla="*/ 1303047 w 1751321"/>
              <a:gd name="connsiteY35" fmla="*/ 136138 h 2417425"/>
              <a:gd name="connsiteX36" fmla="*/ 1274767 w 1751321"/>
              <a:gd name="connsiteY36" fmla="*/ 126711 h 2417425"/>
              <a:gd name="connsiteX37" fmla="*/ 1246486 w 1751321"/>
              <a:gd name="connsiteY37" fmla="*/ 107858 h 2417425"/>
              <a:gd name="connsiteX38" fmla="*/ 1189925 w 1751321"/>
              <a:gd name="connsiteY38" fmla="*/ 89004 h 2417425"/>
              <a:gd name="connsiteX39" fmla="*/ 1133365 w 1751321"/>
              <a:gd name="connsiteY39" fmla="*/ 70151 h 2417425"/>
              <a:gd name="connsiteX40" fmla="*/ 1111843 w 1751321"/>
              <a:gd name="connsiteY40" fmla="*/ 53794 h 2417425"/>
              <a:gd name="connsiteX41" fmla="*/ 1030259 w 1751321"/>
              <a:gd name="connsiteY41" fmla="*/ 19207 h 2417425"/>
              <a:gd name="connsiteX42" fmla="*/ 916548 w 1751321"/>
              <a:gd name="connsiteY42" fmla="*/ 4163 h 2417425"/>
              <a:gd name="connsiteX43" fmla="*/ 780959 w 1751321"/>
              <a:gd name="connsiteY43" fmla="*/ 157 h 2417425"/>
              <a:gd name="connsiteX44" fmla="*/ 728012 w 1751321"/>
              <a:gd name="connsiteY44" fmla="*/ 17203 h 2417425"/>
              <a:gd name="connsiteX45" fmla="*/ 671451 w 1751321"/>
              <a:gd name="connsiteY45" fmla="*/ 32247 h 2417425"/>
              <a:gd name="connsiteX46" fmla="*/ 590223 w 1751321"/>
              <a:gd name="connsiteY46" fmla="*/ 56717 h 2417425"/>
              <a:gd name="connsiteX47" fmla="*/ 426354 w 1751321"/>
              <a:gd name="connsiteY47" fmla="*/ 145565 h 2417425"/>
              <a:gd name="connsiteX48" fmla="*/ 307419 w 1751321"/>
              <a:gd name="connsiteY48" fmla="*/ 224986 h 2417425"/>
              <a:gd name="connsiteX49" fmla="*/ 209538 w 1751321"/>
              <a:gd name="connsiteY49" fmla="*/ 334101 h 2417425"/>
              <a:gd name="connsiteX50" fmla="*/ 112602 w 1751321"/>
              <a:gd name="connsiteY50" fmla="*/ 473564 h 2417425"/>
              <a:gd name="connsiteX51" fmla="*/ 58709 w 1751321"/>
              <a:gd name="connsiteY51" fmla="*/ 560344 h 2417425"/>
              <a:gd name="connsiteX52" fmla="*/ 11575 w 1751321"/>
              <a:gd name="connsiteY52" fmla="*/ 673466 h 2417425"/>
              <a:gd name="connsiteX53" fmla="*/ 1952 w 1751321"/>
              <a:gd name="connsiteY53" fmla="*/ 899552 h 2417425"/>
              <a:gd name="connsiteX54" fmla="*/ 39855 w 1751321"/>
              <a:gd name="connsiteY54" fmla="*/ 1154233 h 2417425"/>
              <a:gd name="connsiteX55" fmla="*/ 77562 w 1751321"/>
              <a:gd name="connsiteY55" fmla="*/ 1305062 h 2417425"/>
              <a:gd name="connsiteX56" fmla="*/ 86989 w 1751321"/>
              <a:gd name="connsiteY56" fmla="*/ 1333342 h 2417425"/>
              <a:gd name="connsiteX57" fmla="*/ 96416 w 1751321"/>
              <a:gd name="connsiteY57" fmla="*/ 1361623 h 2417425"/>
              <a:gd name="connsiteX58" fmla="*/ 115270 w 1751321"/>
              <a:gd name="connsiteY58" fmla="*/ 1389903 h 2417425"/>
              <a:gd name="connsiteX59" fmla="*/ 134123 w 1751321"/>
              <a:gd name="connsiteY59" fmla="*/ 1446464 h 2417425"/>
              <a:gd name="connsiteX60" fmla="*/ 143550 w 1751321"/>
              <a:gd name="connsiteY60" fmla="*/ 1474744 h 2417425"/>
              <a:gd name="connsiteX61" fmla="*/ 162404 w 1751321"/>
              <a:gd name="connsiteY61" fmla="*/ 1503025 h 2417425"/>
              <a:gd name="connsiteX62" fmla="*/ 200111 w 1751321"/>
              <a:gd name="connsiteY62" fmla="*/ 1616147 h 2417425"/>
              <a:gd name="connsiteX63" fmla="*/ 209538 w 1751321"/>
              <a:gd name="connsiteY63" fmla="*/ 1644427 h 2417425"/>
              <a:gd name="connsiteX64" fmla="*/ 228391 w 1751321"/>
              <a:gd name="connsiteY64" fmla="*/ 1672707 h 2417425"/>
              <a:gd name="connsiteX65" fmla="*/ 237818 w 1751321"/>
              <a:gd name="connsiteY65" fmla="*/ 1700988 h 2417425"/>
              <a:gd name="connsiteX66" fmla="*/ 294379 w 1751321"/>
              <a:gd name="connsiteY66" fmla="*/ 1785829 h 2417425"/>
              <a:gd name="connsiteX67" fmla="*/ 332086 w 1751321"/>
              <a:gd name="connsiteY67" fmla="*/ 1842390 h 2417425"/>
              <a:gd name="connsiteX68" fmla="*/ 350940 w 1751321"/>
              <a:gd name="connsiteY68" fmla="*/ 1870670 h 2417425"/>
              <a:gd name="connsiteX69" fmla="*/ 379220 w 1751321"/>
              <a:gd name="connsiteY69" fmla="*/ 1889524 h 2417425"/>
              <a:gd name="connsiteX70" fmla="*/ 416927 w 1751321"/>
              <a:gd name="connsiteY70" fmla="*/ 1946085 h 2417425"/>
              <a:gd name="connsiteX71" fmla="*/ 454635 w 1751321"/>
              <a:gd name="connsiteY71" fmla="*/ 2002645 h 2417425"/>
              <a:gd name="connsiteX72" fmla="*/ 473488 w 1751321"/>
              <a:gd name="connsiteY72" fmla="*/ 2030926 h 2417425"/>
              <a:gd name="connsiteX73" fmla="*/ 501769 w 1751321"/>
              <a:gd name="connsiteY73" fmla="*/ 2049779 h 2417425"/>
              <a:gd name="connsiteX74" fmla="*/ 539476 w 1751321"/>
              <a:gd name="connsiteY74" fmla="*/ 2106340 h 2417425"/>
              <a:gd name="connsiteX75" fmla="*/ 596037 w 1751321"/>
              <a:gd name="connsiteY75" fmla="*/ 2162901 h 2417425"/>
              <a:gd name="connsiteX76" fmla="*/ 624317 w 1751321"/>
              <a:gd name="connsiteY76" fmla="*/ 2191182 h 2417425"/>
              <a:gd name="connsiteX77" fmla="*/ 652598 w 1751321"/>
              <a:gd name="connsiteY77" fmla="*/ 2210035 h 2417425"/>
              <a:gd name="connsiteX78" fmla="*/ 690305 w 1751321"/>
              <a:gd name="connsiteY78" fmla="*/ 2257169 h 2417425"/>
              <a:gd name="connsiteX79" fmla="*/ 737439 w 1751321"/>
              <a:gd name="connsiteY79" fmla="*/ 2294876 h 2417425"/>
              <a:gd name="connsiteX80" fmla="*/ 775146 w 1751321"/>
              <a:gd name="connsiteY80" fmla="*/ 2342010 h 2417425"/>
              <a:gd name="connsiteX81" fmla="*/ 803426 w 1751321"/>
              <a:gd name="connsiteY81" fmla="*/ 2360864 h 2417425"/>
              <a:gd name="connsiteX82" fmla="*/ 831707 w 1751321"/>
              <a:gd name="connsiteY82" fmla="*/ 2389144 h 2417425"/>
              <a:gd name="connsiteX83" fmla="*/ 878841 w 1751321"/>
              <a:gd name="connsiteY83" fmla="*/ 2417425 h 2417425"/>
              <a:gd name="connsiteX0" fmla="*/ 878841 w 1751321"/>
              <a:gd name="connsiteY0" fmla="*/ 2417890 h 2417890"/>
              <a:gd name="connsiteX1" fmla="*/ 878841 w 1751321"/>
              <a:gd name="connsiteY1" fmla="*/ 2417890 h 2417890"/>
              <a:gd name="connsiteX2" fmla="*/ 973109 w 1751321"/>
              <a:gd name="connsiteY2" fmla="*/ 2356105 h 2417890"/>
              <a:gd name="connsiteX3" fmla="*/ 1065570 w 1751321"/>
              <a:gd name="connsiteY3" fmla="*/ 2265254 h 2417890"/>
              <a:gd name="connsiteX4" fmla="*/ 1142791 w 1751321"/>
              <a:gd name="connsiteY4" fmla="*/ 2182220 h 2417890"/>
              <a:gd name="connsiteX5" fmla="*/ 1199352 w 1751321"/>
              <a:gd name="connsiteY5" fmla="*/ 2116232 h 2417890"/>
              <a:gd name="connsiteX6" fmla="*/ 1250296 w 1751321"/>
              <a:gd name="connsiteY6" fmla="*/ 2063481 h 2417890"/>
              <a:gd name="connsiteX7" fmla="*/ 1303047 w 1751321"/>
              <a:gd name="connsiteY7" fmla="*/ 2021964 h 2417890"/>
              <a:gd name="connsiteX8" fmla="*/ 1340754 w 1751321"/>
              <a:gd name="connsiteY8" fmla="*/ 1974830 h 2417890"/>
              <a:gd name="connsiteX9" fmla="*/ 1410945 w 1751321"/>
              <a:gd name="connsiteY9" fmla="*/ 1867129 h 2417890"/>
              <a:gd name="connsiteX10" fmla="*/ 1446845 w 1751321"/>
              <a:gd name="connsiteY10" fmla="*/ 1802948 h 2417890"/>
              <a:gd name="connsiteX11" fmla="*/ 1501010 w 1751321"/>
              <a:gd name="connsiteY11" fmla="*/ 1701453 h 2417890"/>
              <a:gd name="connsiteX12" fmla="*/ 1548144 w 1751321"/>
              <a:gd name="connsiteY12" fmla="*/ 1626038 h 2417890"/>
              <a:gd name="connsiteX13" fmla="*/ 1585851 w 1751321"/>
              <a:gd name="connsiteY13" fmla="*/ 1541197 h 2417890"/>
              <a:gd name="connsiteX14" fmla="*/ 1614132 w 1751321"/>
              <a:gd name="connsiteY14" fmla="*/ 1484636 h 2417890"/>
              <a:gd name="connsiteX15" fmla="*/ 1642412 w 1751321"/>
              <a:gd name="connsiteY15" fmla="*/ 1390368 h 2417890"/>
              <a:gd name="connsiteX16" fmla="*/ 1651839 w 1751321"/>
              <a:gd name="connsiteY16" fmla="*/ 1362088 h 2417890"/>
              <a:gd name="connsiteX17" fmla="*/ 1698973 w 1751321"/>
              <a:gd name="connsiteY17" fmla="*/ 1248966 h 2417890"/>
              <a:gd name="connsiteX18" fmla="*/ 1727253 w 1751321"/>
              <a:gd name="connsiteY18" fmla="*/ 1164125 h 2417890"/>
              <a:gd name="connsiteX19" fmla="*/ 1736680 w 1751321"/>
              <a:gd name="connsiteY19" fmla="*/ 1135844 h 2417890"/>
              <a:gd name="connsiteX20" fmla="*/ 1736680 w 1751321"/>
              <a:gd name="connsiteY20" fmla="*/ 805906 h 2417890"/>
              <a:gd name="connsiteX21" fmla="*/ 1717826 w 1751321"/>
              <a:gd name="connsiteY21" fmla="*/ 749346 h 2417890"/>
              <a:gd name="connsiteX22" fmla="*/ 1708400 w 1751321"/>
              <a:gd name="connsiteY22" fmla="*/ 721065 h 2417890"/>
              <a:gd name="connsiteX23" fmla="*/ 1698973 w 1751321"/>
              <a:gd name="connsiteY23" fmla="*/ 692785 h 2417890"/>
              <a:gd name="connsiteX24" fmla="*/ 1680119 w 1751321"/>
              <a:gd name="connsiteY24" fmla="*/ 664504 h 2417890"/>
              <a:gd name="connsiteX25" fmla="*/ 1661266 w 1751321"/>
              <a:gd name="connsiteY25" fmla="*/ 607943 h 2417890"/>
              <a:gd name="connsiteX26" fmla="*/ 1642412 w 1751321"/>
              <a:gd name="connsiteY26" fmla="*/ 551383 h 2417890"/>
              <a:gd name="connsiteX27" fmla="*/ 1604705 w 1751321"/>
              <a:gd name="connsiteY27" fmla="*/ 447688 h 2417890"/>
              <a:gd name="connsiteX28" fmla="*/ 1548144 w 1751321"/>
              <a:gd name="connsiteY28" fmla="*/ 362847 h 2417890"/>
              <a:gd name="connsiteX29" fmla="*/ 1529290 w 1751321"/>
              <a:gd name="connsiteY29" fmla="*/ 334566 h 2417890"/>
              <a:gd name="connsiteX30" fmla="*/ 1510437 w 1751321"/>
              <a:gd name="connsiteY30" fmla="*/ 306286 h 2417890"/>
              <a:gd name="connsiteX31" fmla="*/ 1482156 w 1751321"/>
              <a:gd name="connsiteY31" fmla="*/ 296859 h 2417890"/>
              <a:gd name="connsiteX32" fmla="*/ 1435022 w 1751321"/>
              <a:gd name="connsiteY32" fmla="*/ 240298 h 2417890"/>
              <a:gd name="connsiteX33" fmla="*/ 1416169 w 1751321"/>
              <a:gd name="connsiteY33" fmla="*/ 212018 h 2417890"/>
              <a:gd name="connsiteX34" fmla="*/ 1331327 w 1751321"/>
              <a:gd name="connsiteY34" fmla="*/ 155457 h 2417890"/>
              <a:gd name="connsiteX35" fmla="*/ 1303047 w 1751321"/>
              <a:gd name="connsiteY35" fmla="*/ 136603 h 2417890"/>
              <a:gd name="connsiteX36" fmla="*/ 1274767 w 1751321"/>
              <a:gd name="connsiteY36" fmla="*/ 127176 h 2417890"/>
              <a:gd name="connsiteX37" fmla="*/ 1246486 w 1751321"/>
              <a:gd name="connsiteY37" fmla="*/ 108323 h 2417890"/>
              <a:gd name="connsiteX38" fmla="*/ 1189925 w 1751321"/>
              <a:gd name="connsiteY38" fmla="*/ 89469 h 2417890"/>
              <a:gd name="connsiteX39" fmla="*/ 1133365 w 1751321"/>
              <a:gd name="connsiteY39" fmla="*/ 70616 h 2417890"/>
              <a:gd name="connsiteX40" fmla="*/ 1111843 w 1751321"/>
              <a:gd name="connsiteY40" fmla="*/ 54259 h 2417890"/>
              <a:gd name="connsiteX41" fmla="*/ 1030259 w 1751321"/>
              <a:gd name="connsiteY41" fmla="*/ 19672 h 2417890"/>
              <a:gd name="connsiteX42" fmla="*/ 916548 w 1751321"/>
              <a:gd name="connsiteY42" fmla="*/ 4628 h 2417890"/>
              <a:gd name="connsiteX43" fmla="*/ 780959 w 1751321"/>
              <a:gd name="connsiteY43" fmla="*/ 622 h 2417890"/>
              <a:gd name="connsiteX44" fmla="*/ 671451 w 1751321"/>
              <a:gd name="connsiteY44" fmla="*/ 32712 h 2417890"/>
              <a:gd name="connsiteX45" fmla="*/ 590223 w 1751321"/>
              <a:gd name="connsiteY45" fmla="*/ 57182 h 2417890"/>
              <a:gd name="connsiteX46" fmla="*/ 426354 w 1751321"/>
              <a:gd name="connsiteY46" fmla="*/ 146030 h 2417890"/>
              <a:gd name="connsiteX47" fmla="*/ 307419 w 1751321"/>
              <a:gd name="connsiteY47" fmla="*/ 225451 h 2417890"/>
              <a:gd name="connsiteX48" fmla="*/ 209538 w 1751321"/>
              <a:gd name="connsiteY48" fmla="*/ 334566 h 2417890"/>
              <a:gd name="connsiteX49" fmla="*/ 112602 w 1751321"/>
              <a:gd name="connsiteY49" fmla="*/ 474029 h 2417890"/>
              <a:gd name="connsiteX50" fmla="*/ 58709 w 1751321"/>
              <a:gd name="connsiteY50" fmla="*/ 560809 h 2417890"/>
              <a:gd name="connsiteX51" fmla="*/ 11575 w 1751321"/>
              <a:gd name="connsiteY51" fmla="*/ 673931 h 2417890"/>
              <a:gd name="connsiteX52" fmla="*/ 1952 w 1751321"/>
              <a:gd name="connsiteY52" fmla="*/ 900017 h 2417890"/>
              <a:gd name="connsiteX53" fmla="*/ 39855 w 1751321"/>
              <a:gd name="connsiteY53" fmla="*/ 1154698 h 2417890"/>
              <a:gd name="connsiteX54" fmla="*/ 77562 w 1751321"/>
              <a:gd name="connsiteY54" fmla="*/ 1305527 h 2417890"/>
              <a:gd name="connsiteX55" fmla="*/ 86989 w 1751321"/>
              <a:gd name="connsiteY55" fmla="*/ 1333807 h 2417890"/>
              <a:gd name="connsiteX56" fmla="*/ 96416 w 1751321"/>
              <a:gd name="connsiteY56" fmla="*/ 1362088 h 2417890"/>
              <a:gd name="connsiteX57" fmla="*/ 115270 w 1751321"/>
              <a:gd name="connsiteY57" fmla="*/ 1390368 h 2417890"/>
              <a:gd name="connsiteX58" fmla="*/ 134123 w 1751321"/>
              <a:gd name="connsiteY58" fmla="*/ 1446929 h 2417890"/>
              <a:gd name="connsiteX59" fmla="*/ 143550 w 1751321"/>
              <a:gd name="connsiteY59" fmla="*/ 1475209 h 2417890"/>
              <a:gd name="connsiteX60" fmla="*/ 162404 w 1751321"/>
              <a:gd name="connsiteY60" fmla="*/ 1503490 h 2417890"/>
              <a:gd name="connsiteX61" fmla="*/ 200111 w 1751321"/>
              <a:gd name="connsiteY61" fmla="*/ 1616612 h 2417890"/>
              <a:gd name="connsiteX62" fmla="*/ 209538 w 1751321"/>
              <a:gd name="connsiteY62" fmla="*/ 1644892 h 2417890"/>
              <a:gd name="connsiteX63" fmla="*/ 228391 w 1751321"/>
              <a:gd name="connsiteY63" fmla="*/ 1673172 h 2417890"/>
              <a:gd name="connsiteX64" fmla="*/ 237818 w 1751321"/>
              <a:gd name="connsiteY64" fmla="*/ 1701453 h 2417890"/>
              <a:gd name="connsiteX65" fmla="*/ 294379 w 1751321"/>
              <a:gd name="connsiteY65" fmla="*/ 1786294 h 2417890"/>
              <a:gd name="connsiteX66" fmla="*/ 332086 w 1751321"/>
              <a:gd name="connsiteY66" fmla="*/ 1842855 h 2417890"/>
              <a:gd name="connsiteX67" fmla="*/ 350940 w 1751321"/>
              <a:gd name="connsiteY67" fmla="*/ 1871135 h 2417890"/>
              <a:gd name="connsiteX68" fmla="*/ 379220 w 1751321"/>
              <a:gd name="connsiteY68" fmla="*/ 1889989 h 2417890"/>
              <a:gd name="connsiteX69" fmla="*/ 416927 w 1751321"/>
              <a:gd name="connsiteY69" fmla="*/ 1946550 h 2417890"/>
              <a:gd name="connsiteX70" fmla="*/ 454635 w 1751321"/>
              <a:gd name="connsiteY70" fmla="*/ 2003110 h 2417890"/>
              <a:gd name="connsiteX71" fmla="*/ 473488 w 1751321"/>
              <a:gd name="connsiteY71" fmla="*/ 2031391 h 2417890"/>
              <a:gd name="connsiteX72" fmla="*/ 501769 w 1751321"/>
              <a:gd name="connsiteY72" fmla="*/ 2050244 h 2417890"/>
              <a:gd name="connsiteX73" fmla="*/ 539476 w 1751321"/>
              <a:gd name="connsiteY73" fmla="*/ 2106805 h 2417890"/>
              <a:gd name="connsiteX74" fmla="*/ 596037 w 1751321"/>
              <a:gd name="connsiteY74" fmla="*/ 2163366 h 2417890"/>
              <a:gd name="connsiteX75" fmla="*/ 624317 w 1751321"/>
              <a:gd name="connsiteY75" fmla="*/ 2191647 h 2417890"/>
              <a:gd name="connsiteX76" fmla="*/ 652598 w 1751321"/>
              <a:gd name="connsiteY76" fmla="*/ 2210500 h 2417890"/>
              <a:gd name="connsiteX77" fmla="*/ 690305 w 1751321"/>
              <a:gd name="connsiteY77" fmla="*/ 2257634 h 2417890"/>
              <a:gd name="connsiteX78" fmla="*/ 737439 w 1751321"/>
              <a:gd name="connsiteY78" fmla="*/ 2295341 h 2417890"/>
              <a:gd name="connsiteX79" fmla="*/ 775146 w 1751321"/>
              <a:gd name="connsiteY79" fmla="*/ 2342475 h 2417890"/>
              <a:gd name="connsiteX80" fmla="*/ 803426 w 1751321"/>
              <a:gd name="connsiteY80" fmla="*/ 2361329 h 2417890"/>
              <a:gd name="connsiteX81" fmla="*/ 831707 w 1751321"/>
              <a:gd name="connsiteY81" fmla="*/ 2389609 h 2417890"/>
              <a:gd name="connsiteX82" fmla="*/ 878841 w 1751321"/>
              <a:gd name="connsiteY82" fmla="*/ 2417890 h 2417890"/>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133365 w 1751321"/>
              <a:gd name="connsiteY39" fmla="*/ 70270 h 2417544"/>
              <a:gd name="connsiteX40" fmla="*/ 1111843 w 1751321"/>
              <a:gd name="connsiteY40" fmla="*/ 53913 h 2417544"/>
              <a:gd name="connsiteX41" fmla="*/ 1030259 w 1751321"/>
              <a:gd name="connsiteY41" fmla="*/ 19326 h 2417544"/>
              <a:gd name="connsiteX42" fmla="*/ 916548 w 1751321"/>
              <a:gd name="connsiteY42" fmla="*/ 4282 h 2417544"/>
              <a:gd name="connsiteX43" fmla="*/ 780959 w 1751321"/>
              <a:gd name="connsiteY43" fmla="*/ 276 h 2417544"/>
              <a:gd name="connsiteX44" fmla="*/ 688348 w 1751321"/>
              <a:gd name="connsiteY44" fmla="*/ 21970 h 2417544"/>
              <a:gd name="connsiteX45" fmla="*/ 590223 w 1751321"/>
              <a:gd name="connsiteY45" fmla="*/ 56836 h 2417544"/>
              <a:gd name="connsiteX46" fmla="*/ 426354 w 1751321"/>
              <a:gd name="connsiteY46" fmla="*/ 145684 h 2417544"/>
              <a:gd name="connsiteX47" fmla="*/ 307419 w 1751321"/>
              <a:gd name="connsiteY47" fmla="*/ 225105 h 2417544"/>
              <a:gd name="connsiteX48" fmla="*/ 209538 w 1751321"/>
              <a:gd name="connsiteY48" fmla="*/ 334220 h 2417544"/>
              <a:gd name="connsiteX49" fmla="*/ 112602 w 1751321"/>
              <a:gd name="connsiteY49" fmla="*/ 473683 h 2417544"/>
              <a:gd name="connsiteX50" fmla="*/ 58709 w 1751321"/>
              <a:gd name="connsiteY50" fmla="*/ 560463 h 2417544"/>
              <a:gd name="connsiteX51" fmla="*/ 11575 w 1751321"/>
              <a:gd name="connsiteY51" fmla="*/ 673585 h 2417544"/>
              <a:gd name="connsiteX52" fmla="*/ 1952 w 1751321"/>
              <a:gd name="connsiteY52" fmla="*/ 899671 h 2417544"/>
              <a:gd name="connsiteX53" fmla="*/ 39855 w 1751321"/>
              <a:gd name="connsiteY53" fmla="*/ 1154352 h 2417544"/>
              <a:gd name="connsiteX54" fmla="*/ 77562 w 1751321"/>
              <a:gd name="connsiteY54" fmla="*/ 1305181 h 2417544"/>
              <a:gd name="connsiteX55" fmla="*/ 86989 w 1751321"/>
              <a:gd name="connsiteY55" fmla="*/ 1333461 h 2417544"/>
              <a:gd name="connsiteX56" fmla="*/ 96416 w 1751321"/>
              <a:gd name="connsiteY56" fmla="*/ 1361742 h 2417544"/>
              <a:gd name="connsiteX57" fmla="*/ 115270 w 1751321"/>
              <a:gd name="connsiteY57" fmla="*/ 1390022 h 2417544"/>
              <a:gd name="connsiteX58" fmla="*/ 134123 w 1751321"/>
              <a:gd name="connsiteY58" fmla="*/ 1446583 h 2417544"/>
              <a:gd name="connsiteX59" fmla="*/ 143550 w 1751321"/>
              <a:gd name="connsiteY59" fmla="*/ 1474863 h 2417544"/>
              <a:gd name="connsiteX60" fmla="*/ 162404 w 1751321"/>
              <a:gd name="connsiteY60" fmla="*/ 1503144 h 2417544"/>
              <a:gd name="connsiteX61" fmla="*/ 200111 w 1751321"/>
              <a:gd name="connsiteY61" fmla="*/ 1616266 h 2417544"/>
              <a:gd name="connsiteX62" fmla="*/ 209538 w 1751321"/>
              <a:gd name="connsiteY62" fmla="*/ 1644546 h 2417544"/>
              <a:gd name="connsiteX63" fmla="*/ 228391 w 1751321"/>
              <a:gd name="connsiteY63" fmla="*/ 1672826 h 2417544"/>
              <a:gd name="connsiteX64" fmla="*/ 237818 w 1751321"/>
              <a:gd name="connsiteY64" fmla="*/ 1701107 h 2417544"/>
              <a:gd name="connsiteX65" fmla="*/ 294379 w 1751321"/>
              <a:gd name="connsiteY65" fmla="*/ 1785948 h 2417544"/>
              <a:gd name="connsiteX66" fmla="*/ 332086 w 1751321"/>
              <a:gd name="connsiteY66" fmla="*/ 1842509 h 2417544"/>
              <a:gd name="connsiteX67" fmla="*/ 350940 w 1751321"/>
              <a:gd name="connsiteY67" fmla="*/ 1870789 h 2417544"/>
              <a:gd name="connsiteX68" fmla="*/ 379220 w 1751321"/>
              <a:gd name="connsiteY68" fmla="*/ 1889643 h 2417544"/>
              <a:gd name="connsiteX69" fmla="*/ 416927 w 1751321"/>
              <a:gd name="connsiteY69" fmla="*/ 1946204 h 2417544"/>
              <a:gd name="connsiteX70" fmla="*/ 454635 w 1751321"/>
              <a:gd name="connsiteY70" fmla="*/ 2002764 h 2417544"/>
              <a:gd name="connsiteX71" fmla="*/ 473488 w 1751321"/>
              <a:gd name="connsiteY71" fmla="*/ 2031045 h 2417544"/>
              <a:gd name="connsiteX72" fmla="*/ 501769 w 1751321"/>
              <a:gd name="connsiteY72" fmla="*/ 2049898 h 2417544"/>
              <a:gd name="connsiteX73" fmla="*/ 539476 w 1751321"/>
              <a:gd name="connsiteY73" fmla="*/ 2106459 h 2417544"/>
              <a:gd name="connsiteX74" fmla="*/ 596037 w 1751321"/>
              <a:gd name="connsiteY74" fmla="*/ 2163020 h 2417544"/>
              <a:gd name="connsiteX75" fmla="*/ 624317 w 1751321"/>
              <a:gd name="connsiteY75" fmla="*/ 2191301 h 2417544"/>
              <a:gd name="connsiteX76" fmla="*/ 652598 w 1751321"/>
              <a:gd name="connsiteY76" fmla="*/ 2210154 h 2417544"/>
              <a:gd name="connsiteX77" fmla="*/ 690305 w 1751321"/>
              <a:gd name="connsiteY77" fmla="*/ 2257288 h 2417544"/>
              <a:gd name="connsiteX78" fmla="*/ 737439 w 1751321"/>
              <a:gd name="connsiteY78" fmla="*/ 2294995 h 2417544"/>
              <a:gd name="connsiteX79" fmla="*/ 775146 w 1751321"/>
              <a:gd name="connsiteY79" fmla="*/ 2342129 h 2417544"/>
              <a:gd name="connsiteX80" fmla="*/ 803426 w 1751321"/>
              <a:gd name="connsiteY80" fmla="*/ 2360983 h 2417544"/>
              <a:gd name="connsiteX81" fmla="*/ 831707 w 1751321"/>
              <a:gd name="connsiteY81" fmla="*/ 2389263 h 2417544"/>
              <a:gd name="connsiteX82" fmla="*/ 878841 w 1751321"/>
              <a:gd name="connsiteY82"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133365 w 1751321"/>
              <a:gd name="connsiteY39" fmla="*/ 70270 h 2417544"/>
              <a:gd name="connsiteX40" fmla="*/ 1111843 w 1751321"/>
              <a:gd name="connsiteY40" fmla="*/ 53913 h 2417544"/>
              <a:gd name="connsiteX41" fmla="*/ 1030259 w 1751321"/>
              <a:gd name="connsiteY41" fmla="*/ 19326 h 2417544"/>
              <a:gd name="connsiteX42" fmla="*/ 916548 w 1751321"/>
              <a:gd name="connsiteY42" fmla="*/ 4282 h 2417544"/>
              <a:gd name="connsiteX43" fmla="*/ 801236 w 1751321"/>
              <a:gd name="connsiteY43" fmla="*/ 276 h 2417544"/>
              <a:gd name="connsiteX44" fmla="*/ 688348 w 1751321"/>
              <a:gd name="connsiteY44" fmla="*/ 21970 h 2417544"/>
              <a:gd name="connsiteX45" fmla="*/ 590223 w 1751321"/>
              <a:gd name="connsiteY45" fmla="*/ 56836 h 2417544"/>
              <a:gd name="connsiteX46" fmla="*/ 426354 w 1751321"/>
              <a:gd name="connsiteY46" fmla="*/ 145684 h 2417544"/>
              <a:gd name="connsiteX47" fmla="*/ 307419 w 1751321"/>
              <a:gd name="connsiteY47" fmla="*/ 225105 h 2417544"/>
              <a:gd name="connsiteX48" fmla="*/ 209538 w 1751321"/>
              <a:gd name="connsiteY48" fmla="*/ 334220 h 2417544"/>
              <a:gd name="connsiteX49" fmla="*/ 112602 w 1751321"/>
              <a:gd name="connsiteY49" fmla="*/ 473683 h 2417544"/>
              <a:gd name="connsiteX50" fmla="*/ 58709 w 1751321"/>
              <a:gd name="connsiteY50" fmla="*/ 560463 h 2417544"/>
              <a:gd name="connsiteX51" fmla="*/ 11575 w 1751321"/>
              <a:gd name="connsiteY51" fmla="*/ 673585 h 2417544"/>
              <a:gd name="connsiteX52" fmla="*/ 1952 w 1751321"/>
              <a:gd name="connsiteY52" fmla="*/ 899671 h 2417544"/>
              <a:gd name="connsiteX53" fmla="*/ 39855 w 1751321"/>
              <a:gd name="connsiteY53" fmla="*/ 1154352 h 2417544"/>
              <a:gd name="connsiteX54" fmla="*/ 77562 w 1751321"/>
              <a:gd name="connsiteY54" fmla="*/ 1305181 h 2417544"/>
              <a:gd name="connsiteX55" fmla="*/ 86989 w 1751321"/>
              <a:gd name="connsiteY55" fmla="*/ 1333461 h 2417544"/>
              <a:gd name="connsiteX56" fmla="*/ 96416 w 1751321"/>
              <a:gd name="connsiteY56" fmla="*/ 1361742 h 2417544"/>
              <a:gd name="connsiteX57" fmla="*/ 115270 w 1751321"/>
              <a:gd name="connsiteY57" fmla="*/ 1390022 h 2417544"/>
              <a:gd name="connsiteX58" fmla="*/ 134123 w 1751321"/>
              <a:gd name="connsiteY58" fmla="*/ 1446583 h 2417544"/>
              <a:gd name="connsiteX59" fmla="*/ 143550 w 1751321"/>
              <a:gd name="connsiteY59" fmla="*/ 1474863 h 2417544"/>
              <a:gd name="connsiteX60" fmla="*/ 162404 w 1751321"/>
              <a:gd name="connsiteY60" fmla="*/ 1503144 h 2417544"/>
              <a:gd name="connsiteX61" fmla="*/ 200111 w 1751321"/>
              <a:gd name="connsiteY61" fmla="*/ 1616266 h 2417544"/>
              <a:gd name="connsiteX62" fmla="*/ 209538 w 1751321"/>
              <a:gd name="connsiteY62" fmla="*/ 1644546 h 2417544"/>
              <a:gd name="connsiteX63" fmla="*/ 228391 w 1751321"/>
              <a:gd name="connsiteY63" fmla="*/ 1672826 h 2417544"/>
              <a:gd name="connsiteX64" fmla="*/ 237818 w 1751321"/>
              <a:gd name="connsiteY64" fmla="*/ 1701107 h 2417544"/>
              <a:gd name="connsiteX65" fmla="*/ 294379 w 1751321"/>
              <a:gd name="connsiteY65" fmla="*/ 1785948 h 2417544"/>
              <a:gd name="connsiteX66" fmla="*/ 332086 w 1751321"/>
              <a:gd name="connsiteY66" fmla="*/ 1842509 h 2417544"/>
              <a:gd name="connsiteX67" fmla="*/ 350940 w 1751321"/>
              <a:gd name="connsiteY67" fmla="*/ 1870789 h 2417544"/>
              <a:gd name="connsiteX68" fmla="*/ 379220 w 1751321"/>
              <a:gd name="connsiteY68" fmla="*/ 1889643 h 2417544"/>
              <a:gd name="connsiteX69" fmla="*/ 416927 w 1751321"/>
              <a:gd name="connsiteY69" fmla="*/ 1946204 h 2417544"/>
              <a:gd name="connsiteX70" fmla="*/ 454635 w 1751321"/>
              <a:gd name="connsiteY70" fmla="*/ 2002764 h 2417544"/>
              <a:gd name="connsiteX71" fmla="*/ 473488 w 1751321"/>
              <a:gd name="connsiteY71" fmla="*/ 2031045 h 2417544"/>
              <a:gd name="connsiteX72" fmla="*/ 501769 w 1751321"/>
              <a:gd name="connsiteY72" fmla="*/ 2049898 h 2417544"/>
              <a:gd name="connsiteX73" fmla="*/ 539476 w 1751321"/>
              <a:gd name="connsiteY73" fmla="*/ 2106459 h 2417544"/>
              <a:gd name="connsiteX74" fmla="*/ 596037 w 1751321"/>
              <a:gd name="connsiteY74" fmla="*/ 2163020 h 2417544"/>
              <a:gd name="connsiteX75" fmla="*/ 624317 w 1751321"/>
              <a:gd name="connsiteY75" fmla="*/ 2191301 h 2417544"/>
              <a:gd name="connsiteX76" fmla="*/ 652598 w 1751321"/>
              <a:gd name="connsiteY76" fmla="*/ 2210154 h 2417544"/>
              <a:gd name="connsiteX77" fmla="*/ 690305 w 1751321"/>
              <a:gd name="connsiteY77" fmla="*/ 2257288 h 2417544"/>
              <a:gd name="connsiteX78" fmla="*/ 737439 w 1751321"/>
              <a:gd name="connsiteY78" fmla="*/ 2294995 h 2417544"/>
              <a:gd name="connsiteX79" fmla="*/ 775146 w 1751321"/>
              <a:gd name="connsiteY79" fmla="*/ 2342129 h 2417544"/>
              <a:gd name="connsiteX80" fmla="*/ 803426 w 1751321"/>
              <a:gd name="connsiteY80" fmla="*/ 2360983 h 2417544"/>
              <a:gd name="connsiteX81" fmla="*/ 831707 w 1751321"/>
              <a:gd name="connsiteY81" fmla="*/ 2389263 h 2417544"/>
              <a:gd name="connsiteX82" fmla="*/ 878841 w 1751321"/>
              <a:gd name="connsiteY82"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133365 w 1751321"/>
              <a:gd name="connsiteY39" fmla="*/ 70270 h 2417544"/>
              <a:gd name="connsiteX40" fmla="*/ 1030259 w 1751321"/>
              <a:gd name="connsiteY40" fmla="*/ 19326 h 2417544"/>
              <a:gd name="connsiteX41" fmla="*/ 916548 w 1751321"/>
              <a:gd name="connsiteY41" fmla="*/ 4282 h 2417544"/>
              <a:gd name="connsiteX42" fmla="*/ 801236 w 1751321"/>
              <a:gd name="connsiteY42" fmla="*/ 276 h 2417544"/>
              <a:gd name="connsiteX43" fmla="*/ 688348 w 1751321"/>
              <a:gd name="connsiteY43" fmla="*/ 21970 h 2417544"/>
              <a:gd name="connsiteX44" fmla="*/ 590223 w 1751321"/>
              <a:gd name="connsiteY44" fmla="*/ 56836 h 2417544"/>
              <a:gd name="connsiteX45" fmla="*/ 426354 w 1751321"/>
              <a:gd name="connsiteY45" fmla="*/ 145684 h 2417544"/>
              <a:gd name="connsiteX46" fmla="*/ 307419 w 1751321"/>
              <a:gd name="connsiteY46" fmla="*/ 225105 h 2417544"/>
              <a:gd name="connsiteX47" fmla="*/ 209538 w 1751321"/>
              <a:gd name="connsiteY47" fmla="*/ 334220 h 2417544"/>
              <a:gd name="connsiteX48" fmla="*/ 112602 w 1751321"/>
              <a:gd name="connsiteY48" fmla="*/ 473683 h 2417544"/>
              <a:gd name="connsiteX49" fmla="*/ 58709 w 1751321"/>
              <a:gd name="connsiteY49" fmla="*/ 560463 h 2417544"/>
              <a:gd name="connsiteX50" fmla="*/ 11575 w 1751321"/>
              <a:gd name="connsiteY50" fmla="*/ 673585 h 2417544"/>
              <a:gd name="connsiteX51" fmla="*/ 1952 w 1751321"/>
              <a:gd name="connsiteY51" fmla="*/ 899671 h 2417544"/>
              <a:gd name="connsiteX52" fmla="*/ 39855 w 1751321"/>
              <a:gd name="connsiteY52" fmla="*/ 1154352 h 2417544"/>
              <a:gd name="connsiteX53" fmla="*/ 77562 w 1751321"/>
              <a:gd name="connsiteY53" fmla="*/ 1305181 h 2417544"/>
              <a:gd name="connsiteX54" fmla="*/ 86989 w 1751321"/>
              <a:gd name="connsiteY54" fmla="*/ 1333461 h 2417544"/>
              <a:gd name="connsiteX55" fmla="*/ 96416 w 1751321"/>
              <a:gd name="connsiteY55" fmla="*/ 1361742 h 2417544"/>
              <a:gd name="connsiteX56" fmla="*/ 115270 w 1751321"/>
              <a:gd name="connsiteY56" fmla="*/ 1390022 h 2417544"/>
              <a:gd name="connsiteX57" fmla="*/ 134123 w 1751321"/>
              <a:gd name="connsiteY57" fmla="*/ 1446583 h 2417544"/>
              <a:gd name="connsiteX58" fmla="*/ 143550 w 1751321"/>
              <a:gd name="connsiteY58" fmla="*/ 1474863 h 2417544"/>
              <a:gd name="connsiteX59" fmla="*/ 162404 w 1751321"/>
              <a:gd name="connsiteY59" fmla="*/ 1503144 h 2417544"/>
              <a:gd name="connsiteX60" fmla="*/ 200111 w 1751321"/>
              <a:gd name="connsiteY60" fmla="*/ 1616266 h 2417544"/>
              <a:gd name="connsiteX61" fmla="*/ 209538 w 1751321"/>
              <a:gd name="connsiteY61" fmla="*/ 1644546 h 2417544"/>
              <a:gd name="connsiteX62" fmla="*/ 228391 w 1751321"/>
              <a:gd name="connsiteY62" fmla="*/ 1672826 h 2417544"/>
              <a:gd name="connsiteX63" fmla="*/ 237818 w 1751321"/>
              <a:gd name="connsiteY63" fmla="*/ 1701107 h 2417544"/>
              <a:gd name="connsiteX64" fmla="*/ 294379 w 1751321"/>
              <a:gd name="connsiteY64" fmla="*/ 1785948 h 2417544"/>
              <a:gd name="connsiteX65" fmla="*/ 332086 w 1751321"/>
              <a:gd name="connsiteY65" fmla="*/ 1842509 h 2417544"/>
              <a:gd name="connsiteX66" fmla="*/ 350940 w 1751321"/>
              <a:gd name="connsiteY66" fmla="*/ 1870789 h 2417544"/>
              <a:gd name="connsiteX67" fmla="*/ 379220 w 1751321"/>
              <a:gd name="connsiteY67" fmla="*/ 1889643 h 2417544"/>
              <a:gd name="connsiteX68" fmla="*/ 416927 w 1751321"/>
              <a:gd name="connsiteY68" fmla="*/ 1946204 h 2417544"/>
              <a:gd name="connsiteX69" fmla="*/ 454635 w 1751321"/>
              <a:gd name="connsiteY69" fmla="*/ 2002764 h 2417544"/>
              <a:gd name="connsiteX70" fmla="*/ 473488 w 1751321"/>
              <a:gd name="connsiteY70" fmla="*/ 2031045 h 2417544"/>
              <a:gd name="connsiteX71" fmla="*/ 501769 w 1751321"/>
              <a:gd name="connsiteY71" fmla="*/ 2049898 h 2417544"/>
              <a:gd name="connsiteX72" fmla="*/ 539476 w 1751321"/>
              <a:gd name="connsiteY72" fmla="*/ 2106459 h 2417544"/>
              <a:gd name="connsiteX73" fmla="*/ 596037 w 1751321"/>
              <a:gd name="connsiteY73" fmla="*/ 2163020 h 2417544"/>
              <a:gd name="connsiteX74" fmla="*/ 624317 w 1751321"/>
              <a:gd name="connsiteY74" fmla="*/ 2191301 h 2417544"/>
              <a:gd name="connsiteX75" fmla="*/ 652598 w 1751321"/>
              <a:gd name="connsiteY75" fmla="*/ 2210154 h 2417544"/>
              <a:gd name="connsiteX76" fmla="*/ 690305 w 1751321"/>
              <a:gd name="connsiteY76" fmla="*/ 2257288 h 2417544"/>
              <a:gd name="connsiteX77" fmla="*/ 737439 w 1751321"/>
              <a:gd name="connsiteY77" fmla="*/ 2294995 h 2417544"/>
              <a:gd name="connsiteX78" fmla="*/ 775146 w 1751321"/>
              <a:gd name="connsiteY78" fmla="*/ 2342129 h 2417544"/>
              <a:gd name="connsiteX79" fmla="*/ 803426 w 1751321"/>
              <a:gd name="connsiteY79" fmla="*/ 2360983 h 2417544"/>
              <a:gd name="connsiteX80" fmla="*/ 831707 w 1751321"/>
              <a:gd name="connsiteY80" fmla="*/ 2389263 h 2417544"/>
              <a:gd name="connsiteX81" fmla="*/ 878841 w 1751321"/>
              <a:gd name="connsiteY8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74767 w 1751321"/>
              <a:gd name="connsiteY36" fmla="*/ 126830 h 2417544"/>
              <a:gd name="connsiteX37" fmla="*/ 1246486 w 1751321"/>
              <a:gd name="connsiteY37" fmla="*/ 107977 h 2417544"/>
              <a:gd name="connsiteX38" fmla="*/ 1189925 w 1751321"/>
              <a:gd name="connsiteY38" fmla="*/ 89123 h 2417544"/>
              <a:gd name="connsiteX39" fmla="*/ 1030259 w 1751321"/>
              <a:gd name="connsiteY39" fmla="*/ 19326 h 2417544"/>
              <a:gd name="connsiteX40" fmla="*/ 916548 w 1751321"/>
              <a:gd name="connsiteY40" fmla="*/ 4282 h 2417544"/>
              <a:gd name="connsiteX41" fmla="*/ 801236 w 1751321"/>
              <a:gd name="connsiteY41" fmla="*/ 276 h 2417544"/>
              <a:gd name="connsiteX42" fmla="*/ 688348 w 1751321"/>
              <a:gd name="connsiteY42" fmla="*/ 21970 h 2417544"/>
              <a:gd name="connsiteX43" fmla="*/ 590223 w 1751321"/>
              <a:gd name="connsiteY43" fmla="*/ 56836 h 2417544"/>
              <a:gd name="connsiteX44" fmla="*/ 426354 w 1751321"/>
              <a:gd name="connsiteY44" fmla="*/ 145684 h 2417544"/>
              <a:gd name="connsiteX45" fmla="*/ 307419 w 1751321"/>
              <a:gd name="connsiteY45" fmla="*/ 225105 h 2417544"/>
              <a:gd name="connsiteX46" fmla="*/ 209538 w 1751321"/>
              <a:gd name="connsiteY46" fmla="*/ 334220 h 2417544"/>
              <a:gd name="connsiteX47" fmla="*/ 112602 w 1751321"/>
              <a:gd name="connsiteY47" fmla="*/ 473683 h 2417544"/>
              <a:gd name="connsiteX48" fmla="*/ 58709 w 1751321"/>
              <a:gd name="connsiteY48" fmla="*/ 560463 h 2417544"/>
              <a:gd name="connsiteX49" fmla="*/ 11575 w 1751321"/>
              <a:gd name="connsiteY49" fmla="*/ 673585 h 2417544"/>
              <a:gd name="connsiteX50" fmla="*/ 1952 w 1751321"/>
              <a:gd name="connsiteY50" fmla="*/ 899671 h 2417544"/>
              <a:gd name="connsiteX51" fmla="*/ 39855 w 1751321"/>
              <a:gd name="connsiteY51" fmla="*/ 1154352 h 2417544"/>
              <a:gd name="connsiteX52" fmla="*/ 77562 w 1751321"/>
              <a:gd name="connsiteY52" fmla="*/ 1305181 h 2417544"/>
              <a:gd name="connsiteX53" fmla="*/ 86989 w 1751321"/>
              <a:gd name="connsiteY53" fmla="*/ 1333461 h 2417544"/>
              <a:gd name="connsiteX54" fmla="*/ 96416 w 1751321"/>
              <a:gd name="connsiteY54" fmla="*/ 1361742 h 2417544"/>
              <a:gd name="connsiteX55" fmla="*/ 115270 w 1751321"/>
              <a:gd name="connsiteY55" fmla="*/ 1390022 h 2417544"/>
              <a:gd name="connsiteX56" fmla="*/ 134123 w 1751321"/>
              <a:gd name="connsiteY56" fmla="*/ 1446583 h 2417544"/>
              <a:gd name="connsiteX57" fmla="*/ 143550 w 1751321"/>
              <a:gd name="connsiteY57" fmla="*/ 1474863 h 2417544"/>
              <a:gd name="connsiteX58" fmla="*/ 162404 w 1751321"/>
              <a:gd name="connsiteY58" fmla="*/ 1503144 h 2417544"/>
              <a:gd name="connsiteX59" fmla="*/ 200111 w 1751321"/>
              <a:gd name="connsiteY59" fmla="*/ 1616266 h 2417544"/>
              <a:gd name="connsiteX60" fmla="*/ 209538 w 1751321"/>
              <a:gd name="connsiteY60" fmla="*/ 1644546 h 2417544"/>
              <a:gd name="connsiteX61" fmla="*/ 228391 w 1751321"/>
              <a:gd name="connsiteY61" fmla="*/ 1672826 h 2417544"/>
              <a:gd name="connsiteX62" fmla="*/ 237818 w 1751321"/>
              <a:gd name="connsiteY62" fmla="*/ 1701107 h 2417544"/>
              <a:gd name="connsiteX63" fmla="*/ 294379 w 1751321"/>
              <a:gd name="connsiteY63" fmla="*/ 1785948 h 2417544"/>
              <a:gd name="connsiteX64" fmla="*/ 332086 w 1751321"/>
              <a:gd name="connsiteY64" fmla="*/ 1842509 h 2417544"/>
              <a:gd name="connsiteX65" fmla="*/ 350940 w 1751321"/>
              <a:gd name="connsiteY65" fmla="*/ 1870789 h 2417544"/>
              <a:gd name="connsiteX66" fmla="*/ 379220 w 1751321"/>
              <a:gd name="connsiteY66" fmla="*/ 1889643 h 2417544"/>
              <a:gd name="connsiteX67" fmla="*/ 416927 w 1751321"/>
              <a:gd name="connsiteY67" fmla="*/ 1946204 h 2417544"/>
              <a:gd name="connsiteX68" fmla="*/ 454635 w 1751321"/>
              <a:gd name="connsiteY68" fmla="*/ 2002764 h 2417544"/>
              <a:gd name="connsiteX69" fmla="*/ 473488 w 1751321"/>
              <a:gd name="connsiteY69" fmla="*/ 2031045 h 2417544"/>
              <a:gd name="connsiteX70" fmla="*/ 501769 w 1751321"/>
              <a:gd name="connsiteY70" fmla="*/ 2049898 h 2417544"/>
              <a:gd name="connsiteX71" fmla="*/ 539476 w 1751321"/>
              <a:gd name="connsiteY71" fmla="*/ 2106459 h 2417544"/>
              <a:gd name="connsiteX72" fmla="*/ 596037 w 1751321"/>
              <a:gd name="connsiteY72" fmla="*/ 2163020 h 2417544"/>
              <a:gd name="connsiteX73" fmla="*/ 624317 w 1751321"/>
              <a:gd name="connsiteY73" fmla="*/ 2191301 h 2417544"/>
              <a:gd name="connsiteX74" fmla="*/ 652598 w 1751321"/>
              <a:gd name="connsiteY74" fmla="*/ 2210154 h 2417544"/>
              <a:gd name="connsiteX75" fmla="*/ 690305 w 1751321"/>
              <a:gd name="connsiteY75" fmla="*/ 2257288 h 2417544"/>
              <a:gd name="connsiteX76" fmla="*/ 737439 w 1751321"/>
              <a:gd name="connsiteY76" fmla="*/ 2294995 h 2417544"/>
              <a:gd name="connsiteX77" fmla="*/ 775146 w 1751321"/>
              <a:gd name="connsiteY77" fmla="*/ 2342129 h 2417544"/>
              <a:gd name="connsiteX78" fmla="*/ 803426 w 1751321"/>
              <a:gd name="connsiteY78" fmla="*/ 2360983 h 2417544"/>
              <a:gd name="connsiteX79" fmla="*/ 831707 w 1751321"/>
              <a:gd name="connsiteY79" fmla="*/ 2389263 h 2417544"/>
              <a:gd name="connsiteX80" fmla="*/ 878841 w 1751321"/>
              <a:gd name="connsiteY80"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303047 w 1751321"/>
              <a:gd name="connsiteY35" fmla="*/ 136257 h 2417544"/>
              <a:gd name="connsiteX36" fmla="*/ 1246486 w 1751321"/>
              <a:gd name="connsiteY36" fmla="*/ 107977 h 2417544"/>
              <a:gd name="connsiteX37" fmla="*/ 1189925 w 1751321"/>
              <a:gd name="connsiteY37" fmla="*/ 89123 h 2417544"/>
              <a:gd name="connsiteX38" fmla="*/ 1030259 w 1751321"/>
              <a:gd name="connsiteY38" fmla="*/ 19326 h 2417544"/>
              <a:gd name="connsiteX39" fmla="*/ 916548 w 1751321"/>
              <a:gd name="connsiteY39" fmla="*/ 4282 h 2417544"/>
              <a:gd name="connsiteX40" fmla="*/ 801236 w 1751321"/>
              <a:gd name="connsiteY40" fmla="*/ 276 h 2417544"/>
              <a:gd name="connsiteX41" fmla="*/ 688348 w 1751321"/>
              <a:gd name="connsiteY41" fmla="*/ 21970 h 2417544"/>
              <a:gd name="connsiteX42" fmla="*/ 590223 w 1751321"/>
              <a:gd name="connsiteY42" fmla="*/ 56836 h 2417544"/>
              <a:gd name="connsiteX43" fmla="*/ 426354 w 1751321"/>
              <a:gd name="connsiteY43" fmla="*/ 145684 h 2417544"/>
              <a:gd name="connsiteX44" fmla="*/ 307419 w 1751321"/>
              <a:gd name="connsiteY44" fmla="*/ 225105 h 2417544"/>
              <a:gd name="connsiteX45" fmla="*/ 209538 w 1751321"/>
              <a:gd name="connsiteY45" fmla="*/ 334220 h 2417544"/>
              <a:gd name="connsiteX46" fmla="*/ 112602 w 1751321"/>
              <a:gd name="connsiteY46" fmla="*/ 473683 h 2417544"/>
              <a:gd name="connsiteX47" fmla="*/ 58709 w 1751321"/>
              <a:gd name="connsiteY47" fmla="*/ 560463 h 2417544"/>
              <a:gd name="connsiteX48" fmla="*/ 11575 w 1751321"/>
              <a:gd name="connsiteY48" fmla="*/ 673585 h 2417544"/>
              <a:gd name="connsiteX49" fmla="*/ 1952 w 1751321"/>
              <a:gd name="connsiteY49" fmla="*/ 899671 h 2417544"/>
              <a:gd name="connsiteX50" fmla="*/ 39855 w 1751321"/>
              <a:gd name="connsiteY50" fmla="*/ 1154352 h 2417544"/>
              <a:gd name="connsiteX51" fmla="*/ 77562 w 1751321"/>
              <a:gd name="connsiteY51" fmla="*/ 1305181 h 2417544"/>
              <a:gd name="connsiteX52" fmla="*/ 86989 w 1751321"/>
              <a:gd name="connsiteY52" fmla="*/ 1333461 h 2417544"/>
              <a:gd name="connsiteX53" fmla="*/ 96416 w 1751321"/>
              <a:gd name="connsiteY53" fmla="*/ 1361742 h 2417544"/>
              <a:gd name="connsiteX54" fmla="*/ 115270 w 1751321"/>
              <a:gd name="connsiteY54" fmla="*/ 1390022 h 2417544"/>
              <a:gd name="connsiteX55" fmla="*/ 134123 w 1751321"/>
              <a:gd name="connsiteY55" fmla="*/ 1446583 h 2417544"/>
              <a:gd name="connsiteX56" fmla="*/ 143550 w 1751321"/>
              <a:gd name="connsiteY56" fmla="*/ 1474863 h 2417544"/>
              <a:gd name="connsiteX57" fmla="*/ 162404 w 1751321"/>
              <a:gd name="connsiteY57" fmla="*/ 1503144 h 2417544"/>
              <a:gd name="connsiteX58" fmla="*/ 200111 w 1751321"/>
              <a:gd name="connsiteY58" fmla="*/ 1616266 h 2417544"/>
              <a:gd name="connsiteX59" fmla="*/ 209538 w 1751321"/>
              <a:gd name="connsiteY59" fmla="*/ 1644546 h 2417544"/>
              <a:gd name="connsiteX60" fmla="*/ 228391 w 1751321"/>
              <a:gd name="connsiteY60" fmla="*/ 1672826 h 2417544"/>
              <a:gd name="connsiteX61" fmla="*/ 237818 w 1751321"/>
              <a:gd name="connsiteY61" fmla="*/ 1701107 h 2417544"/>
              <a:gd name="connsiteX62" fmla="*/ 294379 w 1751321"/>
              <a:gd name="connsiteY62" fmla="*/ 1785948 h 2417544"/>
              <a:gd name="connsiteX63" fmla="*/ 332086 w 1751321"/>
              <a:gd name="connsiteY63" fmla="*/ 1842509 h 2417544"/>
              <a:gd name="connsiteX64" fmla="*/ 350940 w 1751321"/>
              <a:gd name="connsiteY64" fmla="*/ 1870789 h 2417544"/>
              <a:gd name="connsiteX65" fmla="*/ 379220 w 1751321"/>
              <a:gd name="connsiteY65" fmla="*/ 1889643 h 2417544"/>
              <a:gd name="connsiteX66" fmla="*/ 416927 w 1751321"/>
              <a:gd name="connsiteY66" fmla="*/ 1946204 h 2417544"/>
              <a:gd name="connsiteX67" fmla="*/ 454635 w 1751321"/>
              <a:gd name="connsiteY67" fmla="*/ 2002764 h 2417544"/>
              <a:gd name="connsiteX68" fmla="*/ 473488 w 1751321"/>
              <a:gd name="connsiteY68" fmla="*/ 2031045 h 2417544"/>
              <a:gd name="connsiteX69" fmla="*/ 501769 w 1751321"/>
              <a:gd name="connsiteY69" fmla="*/ 2049898 h 2417544"/>
              <a:gd name="connsiteX70" fmla="*/ 539476 w 1751321"/>
              <a:gd name="connsiteY70" fmla="*/ 2106459 h 2417544"/>
              <a:gd name="connsiteX71" fmla="*/ 596037 w 1751321"/>
              <a:gd name="connsiteY71" fmla="*/ 2163020 h 2417544"/>
              <a:gd name="connsiteX72" fmla="*/ 624317 w 1751321"/>
              <a:gd name="connsiteY72" fmla="*/ 2191301 h 2417544"/>
              <a:gd name="connsiteX73" fmla="*/ 652598 w 1751321"/>
              <a:gd name="connsiteY73" fmla="*/ 2210154 h 2417544"/>
              <a:gd name="connsiteX74" fmla="*/ 690305 w 1751321"/>
              <a:gd name="connsiteY74" fmla="*/ 2257288 h 2417544"/>
              <a:gd name="connsiteX75" fmla="*/ 737439 w 1751321"/>
              <a:gd name="connsiteY75" fmla="*/ 2294995 h 2417544"/>
              <a:gd name="connsiteX76" fmla="*/ 775146 w 1751321"/>
              <a:gd name="connsiteY76" fmla="*/ 2342129 h 2417544"/>
              <a:gd name="connsiteX77" fmla="*/ 803426 w 1751321"/>
              <a:gd name="connsiteY77" fmla="*/ 2360983 h 2417544"/>
              <a:gd name="connsiteX78" fmla="*/ 831707 w 1751321"/>
              <a:gd name="connsiteY78" fmla="*/ 2389263 h 2417544"/>
              <a:gd name="connsiteX79" fmla="*/ 878841 w 1751321"/>
              <a:gd name="connsiteY79"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246486 w 1751321"/>
              <a:gd name="connsiteY35" fmla="*/ 107977 h 2417544"/>
              <a:gd name="connsiteX36" fmla="*/ 1189925 w 1751321"/>
              <a:gd name="connsiteY36" fmla="*/ 89123 h 2417544"/>
              <a:gd name="connsiteX37" fmla="*/ 1030259 w 1751321"/>
              <a:gd name="connsiteY37" fmla="*/ 19326 h 2417544"/>
              <a:gd name="connsiteX38" fmla="*/ 916548 w 1751321"/>
              <a:gd name="connsiteY38" fmla="*/ 4282 h 2417544"/>
              <a:gd name="connsiteX39" fmla="*/ 801236 w 1751321"/>
              <a:gd name="connsiteY39" fmla="*/ 276 h 2417544"/>
              <a:gd name="connsiteX40" fmla="*/ 688348 w 1751321"/>
              <a:gd name="connsiteY40" fmla="*/ 21970 h 2417544"/>
              <a:gd name="connsiteX41" fmla="*/ 590223 w 1751321"/>
              <a:gd name="connsiteY41" fmla="*/ 56836 h 2417544"/>
              <a:gd name="connsiteX42" fmla="*/ 426354 w 1751321"/>
              <a:gd name="connsiteY42" fmla="*/ 145684 h 2417544"/>
              <a:gd name="connsiteX43" fmla="*/ 307419 w 1751321"/>
              <a:gd name="connsiteY43" fmla="*/ 225105 h 2417544"/>
              <a:gd name="connsiteX44" fmla="*/ 209538 w 1751321"/>
              <a:gd name="connsiteY44" fmla="*/ 334220 h 2417544"/>
              <a:gd name="connsiteX45" fmla="*/ 112602 w 1751321"/>
              <a:gd name="connsiteY45" fmla="*/ 473683 h 2417544"/>
              <a:gd name="connsiteX46" fmla="*/ 58709 w 1751321"/>
              <a:gd name="connsiteY46" fmla="*/ 560463 h 2417544"/>
              <a:gd name="connsiteX47" fmla="*/ 11575 w 1751321"/>
              <a:gd name="connsiteY47" fmla="*/ 673585 h 2417544"/>
              <a:gd name="connsiteX48" fmla="*/ 1952 w 1751321"/>
              <a:gd name="connsiteY48" fmla="*/ 899671 h 2417544"/>
              <a:gd name="connsiteX49" fmla="*/ 39855 w 1751321"/>
              <a:gd name="connsiteY49" fmla="*/ 1154352 h 2417544"/>
              <a:gd name="connsiteX50" fmla="*/ 77562 w 1751321"/>
              <a:gd name="connsiteY50" fmla="*/ 1305181 h 2417544"/>
              <a:gd name="connsiteX51" fmla="*/ 86989 w 1751321"/>
              <a:gd name="connsiteY51" fmla="*/ 1333461 h 2417544"/>
              <a:gd name="connsiteX52" fmla="*/ 96416 w 1751321"/>
              <a:gd name="connsiteY52" fmla="*/ 1361742 h 2417544"/>
              <a:gd name="connsiteX53" fmla="*/ 115270 w 1751321"/>
              <a:gd name="connsiteY53" fmla="*/ 1390022 h 2417544"/>
              <a:gd name="connsiteX54" fmla="*/ 134123 w 1751321"/>
              <a:gd name="connsiteY54" fmla="*/ 1446583 h 2417544"/>
              <a:gd name="connsiteX55" fmla="*/ 143550 w 1751321"/>
              <a:gd name="connsiteY55" fmla="*/ 1474863 h 2417544"/>
              <a:gd name="connsiteX56" fmla="*/ 162404 w 1751321"/>
              <a:gd name="connsiteY56" fmla="*/ 1503144 h 2417544"/>
              <a:gd name="connsiteX57" fmla="*/ 200111 w 1751321"/>
              <a:gd name="connsiteY57" fmla="*/ 1616266 h 2417544"/>
              <a:gd name="connsiteX58" fmla="*/ 209538 w 1751321"/>
              <a:gd name="connsiteY58" fmla="*/ 1644546 h 2417544"/>
              <a:gd name="connsiteX59" fmla="*/ 228391 w 1751321"/>
              <a:gd name="connsiteY59" fmla="*/ 1672826 h 2417544"/>
              <a:gd name="connsiteX60" fmla="*/ 237818 w 1751321"/>
              <a:gd name="connsiteY60" fmla="*/ 1701107 h 2417544"/>
              <a:gd name="connsiteX61" fmla="*/ 294379 w 1751321"/>
              <a:gd name="connsiteY61" fmla="*/ 1785948 h 2417544"/>
              <a:gd name="connsiteX62" fmla="*/ 332086 w 1751321"/>
              <a:gd name="connsiteY62" fmla="*/ 1842509 h 2417544"/>
              <a:gd name="connsiteX63" fmla="*/ 350940 w 1751321"/>
              <a:gd name="connsiteY63" fmla="*/ 1870789 h 2417544"/>
              <a:gd name="connsiteX64" fmla="*/ 379220 w 1751321"/>
              <a:gd name="connsiteY64" fmla="*/ 1889643 h 2417544"/>
              <a:gd name="connsiteX65" fmla="*/ 416927 w 1751321"/>
              <a:gd name="connsiteY65" fmla="*/ 1946204 h 2417544"/>
              <a:gd name="connsiteX66" fmla="*/ 454635 w 1751321"/>
              <a:gd name="connsiteY66" fmla="*/ 2002764 h 2417544"/>
              <a:gd name="connsiteX67" fmla="*/ 473488 w 1751321"/>
              <a:gd name="connsiteY67" fmla="*/ 2031045 h 2417544"/>
              <a:gd name="connsiteX68" fmla="*/ 501769 w 1751321"/>
              <a:gd name="connsiteY68" fmla="*/ 2049898 h 2417544"/>
              <a:gd name="connsiteX69" fmla="*/ 539476 w 1751321"/>
              <a:gd name="connsiteY69" fmla="*/ 2106459 h 2417544"/>
              <a:gd name="connsiteX70" fmla="*/ 596037 w 1751321"/>
              <a:gd name="connsiteY70" fmla="*/ 2163020 h 2417544"/>
              <a:gd name="connsiteX71" fmla="*/ 624317 w 1751321"/>
              <a:gd name="connsiteY71" fmla="*/ 2191301 h 2417544"/>
              <a:gd name="connsiteX72" fmla="*/ 652598 w 1751321"/>
              <a:gd name="connsiteY72" fmla="*/ 2210154 h 2417544"/>
              <a:gd name="connsiteX73" fmla="*/ 690305 w 1751321"/>
              <a:gd name="connsiteY73" fmla="*/ 2257288 h 2417544"/>
              <a:gd name="connsiteX74" fmla="*/ 737439 w 1751321"/>
              <a:gd name="connsiteY74" fmla="*/ 2294995 h 2417544"/>
              <a:gd name="connsiteX75" fmla="*/ 775146 w 1751321"/>
              <a:gd name="connsiteY75" fmla="*/ 2342129 h 2417544"/>
              <a:gd name="connsiteX76" fmla="*/ 803426 w 1751321"/>
              <a:gd name="connsiteY76" fmla="*/ 2360983 h 2417544"/>
              <a:gd name="connsiteX77" fmla="*/ 831707 w 1751321"/>
              <a:gd name="connsiteY77" fmla="*/ 2389263 h 2417544"/>
              <a:gd name="connsiteX78" fmla="*/ 878841 w 1751321"/>
              <a:gd name="connsiteY78"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35022 w 1751321"/>
              <a:gd name="connsiteY32" fmla="*/ 239952 h 2417544"/>
              <a:gd name="connsiteX33" fmla="*/ 1416169 w 1751321"/>
              <a:gd name="connsiteY33" fmla="*/ 211672 h 2417544"/>
              <a:gd name="connsiteX34" fmla="*/ 1331327 w 1751321"/>
              <a:gd name="connsiteY34" fmla="*/ 155111 h 2417544"/>
              <a:gd name="connsiteX35" fmla="*/ 1246486 w 1751321"/>
              <a:gd name="connsiteY35" fmla="*/ 107977 h 2417544"/>
              <a:gd name="connsiteX36" fmla="*/ 1030259 w 1751321"/>
              <a:gd name="connsiteY36" fmla="*/ 19326 h 2417544"/>
              <a:gd name="connsiteX37" fmla="*/ 916548 w 1751321"/>
              <a:gd name="connsiteY37" fmla="*/ 4282 h 2417544"/>
              <a:gd name="connsiteX38" fmla="*/ 801236 w 1751321"/>
              <a:gd name="connsiteY38" fmla="*/ 276 h 2417544"/>
              <a:gd name="connsiteX39" fmla="*/ 688348 w 1751321"/>
              <a:gd name="connsiteY39" fmla="*/ 21970 h 2417544"/>
              <a:gd name="connsiteX40" fmla="*/ 590223 w 1751321"/>
              <a:gd name="connsiteY40" fmla="*/ 56836 h 2417544"/>
              <a:gd name="connsiteX41" fmla="*/ 426354 w 1751321"/>
              <a:gd name="connsiteY41" fmla="*/ 145684 h 2417544"/>
              <a:gd name="connsiteX42" fmla="*/ 307419 w 1751321"/>
              <a:gd name="connsiteY42" fmla="*/ 225105 h 2417544"/>
              <a:gd name="connsiteX43" fmla="*/ 209538 w 1751321"/>
              <a:gd name="connsiteY43" fmla="*/ 334220 h 2417544"/>
              <a:gd name="connsiteX44" fmla="*/ 112602 w 1751321"/>
              <a:gd name="connsiteY44" fmla="*/ 473683 h 2417544"/>
              <a:gd name="connsiteX45" fmla="*/ 58709 w 1751321"/>
              <a:gd name="connsiteY45" fmla="*/ 560463 h 2417544"/>
              <a:gd name="connsiteX46" fmla="*/ 11575 w 1751321"/>
              <a:gd name="connsiteY46" fmla="*/ 673585 h 2417544"/>
              <a:gd name="connsiteX47" fmla="*/ 1952 w 1751321"/>
              <a:gd name="connsiteY47" fmla="*/ 899671 h 2417544"/>
              <a:gd name="connsiteX48" fmla="*/ 39855 w 1751321"/>
              <a:gd name="connsiteY48" fmla="*/ 1154352 h 2417544"/>
              <a:gd name="connsiteX49" fmla="*/ 77562 w 1751321"/>
              <a:gd name="connsiteY49" fmla="*/ 1305181 h 2417544"/>
              <a:gd name="connsiteX50" fmla="*/ 86989 w 1751321"/>
              <a:gd name="connsiteY50" fmla="*/ 1333461 h 2417544"/>
              <a:gd name="connsiteX51" fmla="*/ 96416 w 1751321"/>
              <a:gd name="connsiteY51" fmla="*/ 1361742 h 2417544"/>
              <a:gd name="connsiteX52" fmla="*/ 115270 w 1751321"/>
              <a:gd name="connsiteY52" fmla="*/ 1390022 h 2417544"/>
              <a:gd name="connsiteX53" fmla="*/ 134123 w 1751321"/>
              <a:gd name="connsiteY53" fmla="*/ 1446583 h 2417544"/>
              <a:gd name="connsiteX54" fmla="*/ 143550 w 1751321"/>
              <a:gd name="connsiteY54" fmla="*/ 1474863 h 2417544"/>
              <a:gd name="connsiteX55" fmla="*/ 162404 w 1751321"/>
              <a:gd name="connsiteY55" fmla="*/ 1503144 h 2417544"/>
              <a:gd name="connsiteX56" fmla="*/ 200111 w 1751321"/>
              <a:gd name="connsiteY56" fmla="*/ 1616266 h 2417544"/>
              <a:gd name="connsiteX57" fmla="*/ 209538 w 1751321"/>
              <a:gd name="connsiteY57" fmla="*/ 1644546 h 2417544"/>
              <a:gd name="connsiteX58" fmla="*/ 228391 w 1751321"/>
              <a:gd name="connsiteY58" fmla="*/ 1672826 h 2417544"/>
              <a:gd name="connsiteX59" fmla="*/ 237818 w 1751321"/>
              <a:gd name="connsiteY59" fmla="*/ 1701107 h 2417544"/>
              <a:gd name="connsiteX60" fmla="*/ 294379 w 1751321"/>
              <a:gd name="connsiteY60" fmla="*/ 1785948 h 2417544"/>
              <a:gd name="connsiteX61" fmla="*/ 332086 w 1751321"/>
              <a:gd name="connsiteY61" fmla="*/ 1842509 h 2417544"/>
              <a:gd name="connsiteX62" fmla="*/ 350940 w 1751321"/>
              <a:gd name="connsiteY62" fmla="*/ 1870789 h 2417544"/>
              <a:gd name="connsiteX63" fmla="*/ 379220 w 1751321"/>
              <a:gd name="connsiteY63" fmla="*/ 1889643 h 2417544"/>
              <a:gd name="connsiteX64" fmla="*/ 416927 w 1751321"/>
              <a:gd name="connsiteY64" fmla="*/ 1946204 h 2417544"/>
              <a:gd name="connsiteX65" fmla="*/ 454635 w 1751321"/>
              <a:gd name="connsiteY65" fmla="*/ 2002764 h 2417544"/>
              <a:gd name="connsiteX66" fmla="*/ 473488 w 1751321"/>
              <a:gd name="connsiteY66" fmla="*/ 2031045 h 2417544"/>
              <a:gd name="connsiteX67" fmla="*/ 501769 w 1751321"/>
              <a:gd name="connsiteY67" fmla="*/ 2049898 h 2417544"/>
              <a:gd name="connsiteX68" fmla="*/ 539476 w 1751321"/>
              <a:gd name="connsiteY68" fmla="*/ 2106459 h 2417544"/>
              <a:gd name="connsiteX69" fmla="*/ 596037 w 1751321"/>
              <a:gd name="connsiteY69" fmla="*/ 2163020 h 2417544"/>
              <a:gd name="connsiteX70" fmla="*/ 624317 w 1751321"/>
              <a:gd name="connsiteY70" fmla="*/ 2191301 h 2417544"/>
              <a:gd name="connsiteX71" fmla="*/ 652598 w 1751321"/>
              <a:gd name="connsiteY71" fmla="*/ 2210154 h 2417544"/>
              <a:gd name="connsiteX72" fmla="*/ 690305 w 1751321"/>
              <a:gd name="connsiteY72" fmla="*/ 2257288 h 2417544"/>
              <a:gd name="connsiteX73" fmla="*/ 737439 w 1751321"/>
              <a:gd name="connsiteY73" fmla="*/ 2294995 h 2417544"/>
              <a:gd name="connsiteX74" fmla="*/ 775146 w 1751321"/>
              <a:gd name="connsiteY74" fmla="*/ 2342129 h 2417544"/>
              <a:gd name="connsiteX75" fmla="*/ 803426 w 1751321"/>
              <a:gd name="connsiteY75" fmla="*/ 2360983 h 2417544"/>
              <a:gd name="connsiteX76" fmla="*/ 831707 w 1751321"/>
              <a:gd name="connsiteY76" fmla="*/ 2389263 h 2417544"/>
              <a:gd name="connsiteX77" fmla="*/ 878841 w 1751321"/>
              <a:gd name="connsiteY77"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82156 w 1751321"/>
              <a:gd name="connsiteY31" fmla="*/ 296513 h 2417544"/>
              <a:gd name="connsiteX32" fmla="*/ 1416169 w 1751321"/>
              <a:gd name="connsiteY32" fmla="*/ 211672 h 2417544"/>
              <a:gd name="connsiteX33" fmla="*/ 1331327 w 1751321"/>
              <a:gd name="connsiteY33" fmla="*/ 155111 h 2417544"/>
              <a:gd name="connsiteX34" fmla="*/ 1246486 w 1751321"/>
              <a:gd name="connsiteY34" fmla="*/ 107977 h 2417544"/>
              <a:gd name="connsiteX35" fmla="*/ 1030259 w 1751321"/>
              <a:gd name="connsiteY35" fmla="*/ 19326 h 2417544"/>
              <a:gd name="connsiteX36" fmla="*/ 916548 w 1751321"/>
              <a:gd name="connsiteY36" fmla="*/ 4282 h 2417544"/>
              <a:gd name="connsiteX37" fmla="*/ 801236 w 1751321"/>
              <a:gd name="connsiteY37" fmla="*/ 276 h 2417544"/>
              <a:gd name="connsiteX38" fmla="*/ 688348 w 1751321"/>
              <a:gd name="connsiteY38" fmla="*/ 21970 h 2417544"/>
              <a:gd name="connsiteX39" fmla="*/ 590223 w 1751321"/>
              <a:gd name="connsiteY39" fmla="*/ 56836 h 2417544"/>
              <a:gd name="connsiteX40" fmla="*/ 426354 w 1751321"/>
              <a:gd name="connsiteY40" fmla="*/ 145684 h 2417544"/>
              <a:gd name="connsiteX41" fmla="*/ 307419 w 1751321"/>
              <a:gd name="connsiteY41" fmla="*/ 225105 h 2417544"/>
              <a:gd name="connsiteX42" fmla="*/ 209538 w 1751321"/>
              <a:gd name="connsiteY42" fmla="*/ 334220 h 2417544"/>
              <a:gd name="connsiteX43" fmla="*/ 112602 w 1751321"/>
              <a:gd name="connsiteY43" fmla="*/ 473683 h 2417544"/>
              <a:gd name="connsiteX44" fmla="*/ 58709 w 1751321"/>
              <a:gd name="connsiteY44" fmla="*/ 560463 h 2417544"/>
              <a:gd name="connsiteX45" fmla="*/ 11575 w 1751321"/>
              <a:gd name="connsiteY45" fmla="*/ 673585 h 2417544"/>
              <a:gd name="connsiteX46" fmla="*/ 1952 w 1751321"/>
              <a:gd name="connsiteY46" fmla="*/ 899671 h 2417544"/>
              <a:gd name="connsiteX47" fmla="*/ 39855 w 1751321"/>
              <a:gd name="connsiteY47" fmla="*/ 1154352 h 2417544"/>
              <a:gd name="connsiteX48" fmla="*/ 77562 w 1751321"/>
              <a:gd name="connsiteY48" fmla="*/ 1305181 h 2417544"/>
              <a:gd name="connsiteX49" fmla="*/ 86989 w 1751321"/>
              <a:gd name="connsiteY49" fmla="*/ 1333461 h 2417544"/>
              <a:gd name="connsiteX50" fmla="*/ 96416 w 1751321"/>
              <a:gd name="connsiteY50" fmla="*/ 1361742 h 2417544"/>
              <a:gd name="connsiteX51" fmla="*/ 115270 w 1751321"/>
              <a:gd name="connsiteY51" fmla="*/ 1390022 h 2417544"/>
              <a:gd name="connsiteX52" fmla="*/ 134123 w 1751321"/>
              <a:gd name="connsiteY52" fmla="*/ 1446583 h 2417544"/>
              <a:gd name="connsiteX53" fmla="*/ 143550 w 1751321"/>
              <a:gd name="connsiteY53" fmla="*/ 1474863 h 2417544"/>
              <a:gd name="connsiteX54" fmla="*/ 162404 w 1751321"/>
              <a:gd name="connsiteY54" fmla="*/ 1503144 h 2417544"/>
              <a:gd name="connsiteX55" fmla="*/ 200111 w 1751321"/>
              <a:gd name="connsiteY55" fmla="*/ 1616266 h 2417544"/>
              <a:gd name="connsiteX56" fmla="*/ 209538 w 1751321"/>
              <a:gd name="connsiteY56" fmla="*/ 1644546 h 2417544"/>
              <a:gd name="connsiteX57" fmla="*/ 228391 w 1751321"/>
              <a:gd name="connsiteY57" fmla="*/ 1672826 h 2417544"/>
              <a:gd name="connsiteX58" fmla="*/ 237818 w 1751321"/>
              <a:gd name="connsiteY58" fmla="*/ 1701107 h 2417544"/>
              <a:gd name="connsiteX59" fmla="*/ 294379 w 1751321"/>
              <a:gd name="connsiteY59" fmla="*/ 1785948 h 2417544"/>
              <a:gd name="connsiteX60" fmla="*/ 332086 w 1751321"/>
              <a:gd name="connsiteY60" fmla="*/ 1842509 h 2417544"/>
              <a:gd name="connsiteX61" fmla="*/ 350940 w 1751321"/>
              <a:gd name="connsiteY61" fmla="*/ 1870789 h 2417544"/>
              <a:gd name="connsiteX62" fmla="*/ 379220 w 1751321"/>
              <a:gd name="connsiteY62" fmla="*/ 1889643 h 2417544"/>
              <a:gd name="connsiteX63" fmla="*/ 416927 w 1751321"/>
              <a:gd name="connsiteY63" fmla="*/ 1946204 h 2417544"/>
              <a:gd name="connsiteX64" fmla="*/ 454635 w 1751321"/>
              <a:gd name="connsiteY64" fmla="*/ 2002764 h 2417544"/>
              <a:gd name="connsiteX65" fmla="*/ 473488 w 1751321"/>
              <a:gd name="connsiteY65" fmla="*/ 2031045 h 2417544"/>
              <a:gd name="connsiteX66" fmla="*/ 501769 w 1751321"/>
              <a:gd name="connsiteY66" fmla="*/ 2049898 h 2417544"/>
              <a:gd name="connsiteX67" fmla="*/ 539476 w 1751321"/>
              <a:gd name="connsiteY67" fmla="*/ 2106459 h 2417544"/>
              <a:gd name="connsiteX68" fmla="*/ 596037 w 1751321"/>
              <a:gd name="connsiteY68" fmla="*/ 2163020 h 2417544"/>
              <a:gd name="connsiteX69" fmla="*/ 624317 w 1751321"/>
              <a:gd name="connsiteY69" fmla="*/ 2191301 h 2417544"/>
              <a:gd name="connsiteX70" fmla="*/ 652598 w 1751321"/>
              <a:gd name="connsiteY70" fmla="*/ 2210154 h 2417544"/>
              <a:gd name="connsiteX71" fmla="*/ 690305 w 1751321"/>
              <a:gd name="connsiteY71" fmla="*/ 2257288 h 2417544"/>
              <a:gd name="connsiteX72" fmla="*/ 737439 w 1751321"/>
              <a:gd name="connsiteY72" fmla="*/ 2294995 h 2417544"/>
              <a:gd name="connsiteX73" fmla="*/ 775146 w 1751321"/>
              <a:gd name="connsiteY73" fmla="*/ 2342129 h 2417544"/>
              <a:gd name="connsiteX74" fmla="*/ 803426 w 1751321"/>
              <a:gd name="connsiteY74" fmla="*/ 2360983 h 2417544"/>
              <a:gd name="connsiteX75" fmla="*/ 831707 w 1751321"/>
              <a:gd name="connsiteY75" fmla="*/ 2389263 h 2417544"/>
              <a:gd name="connsiteX76" fmla="*/ 878841 w 1751321"/>
              <a:gd name="connsiteY76"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29290 w 1751321"/>
              <a:gd name="connsiteY29" fmla="*/ 334220 h 2417544"/>
              <a:gd name="connsiteX30" fmla="*/ 1510437 w 1751321"/>
              <a:gd name="connsiteY30" fmla="*/ 305940 h 2417544"/>
              <a:gd name="connsiteX31" fmla="*/ 1416169 w 1751321"/>
              <a:gd name="connsiteY31" fmla="*/ 211672 h 2417544"/>
              <a:gd name="connsiteX32" fmla="*/ 1331327 w 1751321"/>
              <a:gd name="connsiteY32" fmla="*/ 155111 h 2417544"/>
              <a:gd name="connsiteX33" fmla="*/ 1246486 w 1751321"/>
              <a:gd name="connsiteY33" fmla="*/ 107977 h 2417544"/>
              <a:gd name="connsiteX34" fmla="*/ 1030259 w 1751321"/>
              <a:gd name="connsiteY34" fmla="*/ 19326 h 2417544"/>
              <a:gd name="connsiteX35" fmla="*/ 916548 w 1751321"/>
              <a:gd name="connsiteY35" fmla="*/ 4282 h 2417544"/>
              <a:gd name="connsiteX36" fmla="*/ 801236 w 1751321"/>
              <a:gd name="connsiteY36" fmla="*/ 276 h 2417544"/>
              <a:gd name="connsiteX37" fmla="*/ 688348 w 1751321"/>
              <a:gd name="connsiteY37" fmla="*/ 21970 h 2417544"/>
              <a:gd name="connsiteX38" fmla="*/ 590223 w 1751321"/>
              <a:gd name="connsiteY38" fmla="*/ 56836 h 2417544"/>
              <a:gd name="connsiteX39" fmla="*/ 426354 w 1751321"/>
              <a:gd name="connsiteY39" fmla="*/ 145684 h 2417544"/>
              <a:gd name="connsiteX40" fmla="*/ 307419 w 1751321"/>
              <a:gd name="connsiteY40" fmla="*/ 225105 h 2417544"/>
              <a:gd name="connsiteX41" fmla="*/ 209538 w 1751321"/>
              <a:gd name="connsiteY41" fmla="*/ 334220 h 2417544"/>
              <a:gd name="connsiteX42" fmla="*/ 112602 w 1751321"/>
              <a:gd name="connsiteY42" fmla="*/ 473683 h 2417544"/>
              <a:gd name="connsiteX43" fmla="*/ 58709 w 1751321"/>
              <a:gd name="connsiteY43" fmla="*/ 560463 h 2417544"/>
              <a:gd name="connsiteX44" fmla="*/ 11575 w 1751321"/>
              <a:gd name="connsiteY44" fmla="*/ 673585 h 2417544"/>
              <a:gd name="connsiteX45" fmla="*/ 1952 w 1751321"/>
              <a:gd name="connsiteY45" fmla="*/ 899671 h 2417544"/>
              <a:gd name="connsiteX46" fmla="*/ 39855 w 1751321"/>
              <a:gd name="connsiteY46" fmla="*/ 1154352 h 2417544"/>
              <a:gd name="connsiteX47" fmla="*/ 77562 w 1751321"/>
              <a:gd name="connsiteY47" fmla="*/ 1305181 h 2417544"/>
              <a:gd name="connsiteX48" fmla="*/ 86989 w 1751321"/>
              <a:gd name="connsiteY48" fmla="*/ 1333461 h 2417544"/>
              <a:gd name="connsiteX49" fmla="*/ 96416 w 1751321"/>
              <a:gd name="connsiteY49" fmla="*/ 1361742 h 2417544"/>
              <a:gd name="connsiteX50" fmla="*/ 115270 w 1751321"/>
              <a:gd name="connsiteY50" fmla="*/ 1390022 h 2417544"/>
              <a:gd name="connsiteX51" fmla="*/ 134123 w 1751321"/>
              <a:gd name="connsiteY51" fmla="*/ 1446583 h 2417544"/>
              <a:gd name="connsiteX52" fmla="*/ 143550 w 1751321"/>
              <a:gd name="connsiteY52" fmla="*/ 1474863 h 2417544"/>
              <a:gd name="connsiteX53" fmla="*/ 162404 w 1751321"/>
              <a:gd name="connsiteY53" fmla="*/ 1503144 h 2417544"/>
              <a:gd name="connsiteX54" fmla="*/ 200111 w 1751321"/>
              <a:gd name="connsiteY54" fmla="*/ 1616266 h 2417544"/>
              <a:gd name="connsiteX55" fmla="*/ 209538 w 1751321"/>
              <a:gd name="connsiteY55" fmla="*/ 1644546 h 2417544"/>
              <a:gd name="connsiteX56" fmla="*/ 228391 w 1751321"/>
              <a:gd name="connsiteY56" fmla="*/ 1672826 h 2417544"/>
              <a:gd name="connsiteX57" fmla="*/ 237818 w 1751321"/>
              <a:gd name="connsiteY57" fmla="*/ 1701107 h 2417544"/>
              <a:gd name="connsiteX58" fmla="*/ 294379 w 1751321"/>
              <a:gd name="connsiteY58" fmla="*/ 1785948 h 2417544"/>
              <a:gd name="connsiteX59" fmla="*/ 332086 w 1751321"/>
              <a:gd name="connsiteY59" fmla="*/ 1842509 h 2417544"/>
              <a:gd name="connsiteX60" fmla="*/ 350940 w 1751321"/>
              <a:gd name="connsiteY60" fmla="*/ 1870789 h 2417544"/>
              <a:gd name="connsiteX61" fmla="*/ 379220 w 1751321"/>
              <a:gd name="connsiteY61" fmla="*/ 1889643 h 2417544"/>
              <a:gd name="connsiteX62" fmla="*/ 416927 w 1751321"/>
              <a:gd name="connsiteY62" fmla="*/ 1946204 h 2417544"/>
              <a:gd name="connsiteX63" fmla="*/ 454635 w 1751321"/>
              <a:gd name="connsiteY63" fmla="*/ 2002764 h 2417544"/>
              <a:gd name="connsiteX64" fmla="*/ 473488 w 1751321"/>
              <a:gd name="connsiteY64" fmla="*/ 2031045 h 2417544"/>
              <a:gd name="connsiteX65" fmla="*/ 501769 w 1751321"/>
              <a:gd name="connsiteY65" fmla="*/ 2049898 h 2417544"/>
              <a:gd name="connsiteX66" fmla="*/ 539476 w 1751321"/>
              <a:gd name="connsiteY66" fmla="*/ 2106459 h 2417544"/>
              <a:gd name="connsiteX67" fmla="*/ 596037 w 1751321"/>
              <a:gd name="connsiteY67" fmla="*/ 2163020 h 2417544"/>
              <a:gd name="connsiteX68" fmla="*/ 624317 w 1751321"/>
              <a:gd name="connsiteY68" fmla="*/ 2191301 h 2417544"/>
              <a:gd name="connsiteX69" fmla="*/ 652598 w 1751321"/>
              <a:gd name="connsiteY69" fmla="*/ 2210154 h 2417544"/>
              <a:gd name="connsiteX70" fmla="*/ 690305 w 1751321"/>
              <a:gd name="connsiteY70" fmla="*/ 2257288 h 2417544"/>
              <a:gd name="connsiteX71" fmla="*/ 737439 w 1751321"/>
              <a:gd name="connsiteY71" fmla="*/ 2294995 h 2417544"/>
              <a:gd name="connsiteX72" fmla="*/ 775146 w 1751321"/>
              <a:gd name="connsiteY72" fmla="*/ 2342129 h 2417544"/>
              <a:gd name="connsiteX73" fmla="*/ 803426 w 1751321"/>
              <a:gd name="connsiteY73" fmla="*/ 2360983 h 2417544"/>
              <a:gd name="connsiteX74" fmla="*/ 831707 w 1751321"/>
              <a:gd name="connsiteY74" fmla="*/ 2389263 h 2417544"/>
              <a:gd name="connsiteX75" fmla="*/ 878841 w 1751321"/>
              <a:gd name="connsiteY75"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48144 w 1751321"/>
              <a:gd name="connsiteY28" fmla="*/ 362501 h 2417544"/>
              <a:gd name="connsiteX29" fmla="*/ 1510437 w 1751321"/>
              <a:gd name="connsiteY29" fmla="*/ 305940 h 2417544"/>
              <a:gd name="connsiteX30" fmla="*/ 1416169 w 1751321"/>
              <a:gd name="connsiteY30" fmla="*/ 211672 h 2417544"/>
              <a:gd name="connsiteX31" fmla="*/ 1331327 w 1751321"/>
              <a:gd name="connsiteY31" fmla="*/ 155111 h 2417544"/>
              <a:gd name="connsiteX32" fmla="*/ 1246486 w 1751321"/>
              <a:gd name="connsiteY32" fmla="*/ 107977 h 2417544"/>
              <a:gd name="connsiteX33" fmla="*/ 1030259 w 1751321"/>
              <a:gd name="connsiteY33" fmla="*/ 19326 h 2417544"/>
              <a:gd name="connsiteX34" fmla="*/ 916548 w 1751321"/>
              <a:gd name="connsiteY34" fmla="*/ 4282 h 2417544"/>
              <a:gd name="connsiteX35" fmla="*/ 801236 w 1751321"/>
              <a:gd name="connsiteY35" fmla="*/ 276 h 2417544"/>
              <a:gd name="connsiteX36" fmla="*/ 688348 w 1751321"/>
              <a:gd name="connsiteY36" fmla="*/ 21970 h 2417544"/>
              <a:gd name="connsiteX37" fmla="*/ 590223 w 1751321"/>
              <a:gd name="connsiteY37" fmla="*/ 56836 h 2417544"/>
              <a:gd name="connsiteX38" fmla="*/ 426354 w 1751321"/>
              <a:gd name="connsiteY38" fmla="*/ 145684 h 2417544"/>
              <a:gd name="connsiteX39" fmla="*/ 307419 w 1751321"/>
              <a:gd name="connsiteY39" fmla="*/ 225105 h 2417544"/>
              <a:gd name="connsiteX40" fmla="*/ 209538 w 1751321"/>
              <a:gd name="connsiteY40" fmla="*/ 334220 h 2417544"/>
              <a:gd name="connsiteX41" fmla="*/ 112602 w 1751321"/>
              <a:gd name="connsiteY41" fmla="*/ 473683 h 2417544"/>
              <a:gd name="connsiteX42" fmla="*/ 58709 w 1751321"/>
              <a:gd name="connsiteY42" fmla="*/ 560463 h 2417544"/>
              <a:gd name="connsiteX43" fmla="*/ 11575 w 1751321"/>
              <a:gd name="connsiteY43" fmla="*/ 673585 h 2417544"/>
              <a:gd name="connsiteX44" fmla="*/ 1952 w 1751321"/>
              <a:gd name="connsiteY44" fmla="*/ 899671 h 2417544"/>
              <a:gd name="connsiteX45" fmla="*/ 39855 w 1751321"/>
              <a:gd name="connsiteY45" fmla="*/ 1154352 h 2417544"/>
              <a:gd name="connsiteX46" fmla="*/ 77562 w 1751321"/>
              <a:gd name="connsiteY46" fmla="*/ 1305181 h 2417544"/>
              <a:gd name="connsiteX47" fmla="*/ 86989 w 1751321"/>
              <a:gd name="connsiteY47" fmla="*/ 1333461 h 2417544"/>
              <a:gd name="connsiteX48" fmla="*/ 96416 w 1751321"/>
              <a:gd name="connsiteY48" fmla="*/ 1361742 h 2417544"/>
              <a:gd name="connsiteX49" fmla="*/ 115270 w 1751321"/>
              <a:gd name="connsiteY49" fmla="*/ 1390022 h 2417544"/>
              <a:gd name="connsiteX50" fmla="*/ 134123 w 1751321"/>
              <a:gd name="connsiteY50" fmla="*/ 1446583 h 2417544"/>
              <a:gd name="connsiteX51" fmla="*/ 143550 w 1751321"/>
              <a:gd name="connsiteY51" fmla="*/ 1474863 h 2417544"/>
              <a:gd name="connsiteX52" fmla="*/ 162404 w 1751321"/>
              <a:gd name="connsiteY52" fmla="*/ 1503144 h 2417544"/>
              <a:gd name="connsiteX53" fmla="*/ 200111 w 1751321"/>
              <a:gd name="connsiteY53" fmla="*/ 1616266 h 2417544"/>
              <a:gd name="connsiteX54" fmla="*/ 209538 w 1751321"/>
              <a:gd name="connsiteY54" fmla="*/ 1644546 h 2417544"/>
              <a:gd name="connsiteX55" fmla="*/ 228391 w 1751321"/>
              <a:gd name="connsiteY55" fmla="*/ 1672826 h 2417544"/>
              <a:gd name="connsiteX56" fmla="*/ 237818 w 1751321"/>
              <a:gd name="connsiteY56" fmla="*/ 1701107 h 2417544"/>
              <a:gd name="connsiteX57" fmla="*/ 294379 w 1751321"/>
              <a:gd name="connsiteY57" fmla="*/ 1785948 h 2417544"/>
              <a:gd name="connsiteX58" fmla="*/ 332086 w 1751321"/>
              <a:gd name="connsiteY58" fmla="*/ 1842509 h 2417544"/>
              <a:gd name="connsiteX59" fmla="*/ 350940 w 1751321"/>
              <a:gd name="connsiteY59" fmla="*/ 1870789 h 2417544"/>
              <a:gd name="connsiteX60" fmla="*/ 379220 w 1751321"/>
              <a:gd name="connsiteY60" fmla="*/ 1889643 h 2417544"/>
              <a:gd name="connsiteX61" fmla="*/ 416927 w 1751321"/>
              <a:gd name="connsiteY61" fmla="*/ 1946204 h 2417544"/>
              <a:gd name="connsiteX62" fmla="*/ 454635 w 1751321"/>
              <a:gd name="connsiteY62" fmla="*/ 2002764 h 2417544"/>
              <a:gd name="connsiteX63" fmla="*/ 473488 w 1751321"/>
              <a:gd name="connsiteY63" fmla="*/ 2031045 h 2417544"/>
              <a:gd name="connsiteX64" fmla="*/ 501769 w 1751321"/>
              <a:gd name="connsiteY64" fmla="*/ 2049898 h 2417544"/>
              <a:gd name="connsiteX65" fmla="*/ 539476 w 1751321"/>
              <a:gd name="connsiteY65" fmla="*/ 2106459 h 2417544"/>
              <a:gd name="connsiteX66" fmla="*/ 596037 w 1751321"/>
              <a:gd name="connsiteY66" fmla="*/ 2163020 h 2417544"/>
              <a:gd name="connsiteX67" fmla="*/ 624317 w 1751321"/>
              <a:gd name="connsiteY67" fmla="*/ 2191301 h 2417544"/>
              <a:gd name="connsiteX68" fmla="*/ 652598 w 1751321"/>
              <a:gd name="connsiteY68" fmla="*/ 2210154 h 2417544"/>
              <a:gd name="connsiteX69" fmla="*/ 690305 w 1751321"/>
              <a:gd name="connsiteY69" fmla="*/ 2257288 h 2417544"/>
              <a:gd name="connsiteX70" fmla="*/ 737439 w 1751321"/>
              <a:gd name="connsiteY70" fmla="*/ 2294995 h 2417544"/>
              <a:gd name="connsiteX71" fmla="*/ 775146 w 1751321"/>
              <a:gd name="connsiteY71" fmla="*/ 2342129 h 2417544"/>
              <a:gd name="connsiteX72" fmla="*/ 803426 w 1751321"/>
              <a:gd name="connsiteY72" fmla="*/ 2360983 h 2417544"/>
              <a:gd name="connsiteX73" fmla="*/ 831707 w 1751321"/>
              <a:gd name="connsiteY73" fmla="*/ 2389263 h 2417544"/>
              <a:gd name="connsiteX74" fmla="*/ 878841 w 1751321"/>
              <a:gd name="connsiteY74"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80119 w 1751321"/>
              <a:gd name="connsiteY24" fmla="*/ 664158 h 2417544"/>
              <a:gd name="connsiteX25" fmla="*/ 1661266 w 1751321"/>
              <a:gd name="connsiteY25" fmla="*/ 607597 h 2417544"/>
              <a:gd name="connsiteX26" fmla="*/ 1642412 w 1751321"/>
              <a:gd name="connsiteY26" fmla="*/ 551037 h 2417544"/>
              <a:gd name="connsiteX27" fmla="*/ 1604705 w 1751321"/>
              <a:gd name="connsiteY27" fmla="*/ 447342 h 2417544"/>
              <a:gd name="connsiteX28" fmla="*/ 1510437 w 1751321"/>
              <a:gd name="connsiteY28" fmla="*/ 305940 h 2417544"/>
              <a:gd name="connsiteX29" fmla="*/ 1416169 w 1751321"/>
              <a:gd name="connsiteY29" fmla="*/ 211672 h 2417544"/>
              <a:gd name="connsiteX30" fmla="*/ 1331327 w 1751321"/>
              <a:gd name="connsiteY30" fmla="*/ 155111 h 2417544"/>
              <a:gd name="connsiteX31" fmla="*/ 1246486 w 1751321"/>
              <a:gd name="connsiteY31" fmla="*/ 107977 h 2417544"/>
              <a:gd name="connsiteX32" fmla="*/ 1030259 w 1751321"/>
              <a:gd name="connsiteY32" fmla="*/ 19326 h 2417544"/>
              <a:gd name="connsiteX33" fmla="*/ 916548 w 1751321"/>
              <a:gd name="connsiteY33" fmla="*/ 4282 h 2417544"/>
              <a:gd name="connsiteX34" fmla="*/ 801236 w 1751321"/>
              <a:gd name="connsiteY34" fmla="*/ 276 h 2417544"/>
              <a:gd name="connsiteX35" fmla="*/ 688348 w 1751321"/>
              <a:gd name="connsiteY35" fmla="*/ 21970 h 2417544"/>
              <a:gd name="connsiteX36" fmla="*/ 590223 w 1751321"/>
              <a:gd name="connsiteY36" fmla="*/ 56836 h 2417544"/>
              <a:gd name="connsiteX37" fmla="*/ 426354 w 1751321"/>
              <a:gd name="connsiteY37" fmla="*/ 145684 h 2417544"/>
              <a:gd name="connsiteX38" fmla="*/ 307419 w 1751321"/>
              <a:gd name="connsiteY38" fmla="*/ 225105 h 2417544"/>
              <a:gd name="connsiteX39" fmla="*/ 209538 w 1751321"/>
              <a:gd name="connsiteY39" fmla="*/ 334220 h 2417544"/>
              <a:gd name="connsiteX40" fmla="*/ 112602 w 1751321"/>
              <a:gd name="connsiteY40" fmla="*/ 473683 h 2417544"/>
              <a:gd name="connsiteX41" fmla="*/ 58709 w 1751321"/>
              <a:gd name="connsiteY41" fmla="*/ 560463 h 2417544"/>
              <a:gd name="connsiteX42" fmla="*/ 11575 w 1751321"/>
              <a:gd name="connsiteY42" fmla="*/ 673585 h 2417544"/>
              <a:gd name="connsiteX43" fmla="*/ 1952 w 1751321"/>
              <a:gd name="connsiteY43" fmla="*/ 899671 h 2417544"/>
              <a:gd name="connsiteX44" fmla="*/ 39855 w 1751321"/>
              <a:gd name="connsiteY44" fmla="*/ 1154352 h 2417544"/>
              <a:gd name="connsiteX45" fmla="*/ 77562 w 1751321"/>
              <a:gd name="connsiteY45" fmla="*/ 1305181 h 2417544"/>
              <a:gd name="connsiteX46" fmla="*/ 86989 w 1751321"/>
              <a:gd name="connsiteY46" fmla="*/ 1333461 h 2417544"/>
              <a:gd name="connsiteX47" fmla="*/ 96416 w 1751321"/>
              <a:gd name="connsiteY47" fmla="*/ 1361742 h 2417544"/>
              <a:gd name="connsiteX48" fmla="*/ 115270 w 1751321"/>
              <a:gd name="connsiteY48" fmla="*/ 1390022 h 2417544"/>
              <a:gd name="connsiteX49" fmla="*/ 134123 w 1751321"/>
              <a:gd name="connsiteY49" fmla="*/ 1446583 h 2417544"/>
              <a:gd name="connsiteX50" fmla="*/ 143550 w 1751321"/>
              <a:gd name="connsiteY50" fmla="*/ 1474863 h 2417544"/>
              <a:gd name="connsiteX51" fmla="*/ 162404 w 1751321"/>
              <a:gd name="connsiteY51" fmla="*/ 1503144 h 2417544"/>
              <a:gd name="connsiteX52" fmla="*/ 200111 w 1751321"/>
              <a:gd name="connsiteY52" fmla="*/ 1616266 h 2417544"/>
              <a:gd name="connsiteX53" fmla="*/ 209538 w 1751321"/>
              <a:gd name="connsiteY53" fmla="*/ 1644546 h 2417544"/>
              <a:gd name="connsiteX54" fmla="*/ 228391 w 1751321"/>
              <a:gd name="connsiteY54" fmla="*/ 1672826 h 2417544"/>
              <a:gd name="connsiteX55" fmla="*/ 237818 w 1751321"/>
              <a:gd name="connsiteY55" fmla="*/ 1701107 h 2417544"/>
              <a:gd name="connsiteX56" fmla="*/ 294379 w 1751321"/>
              <a:gd name="connsiteY56" fmla="*/ 1785948 h 2417544"/>
              <a:gd name="connsiteX57" fmla="*/ 332086 w 1751321"/>
              <a:gd name="connsiteY57" fmla="*/ 1842509 h 2417544"/>
              <a:gd name="connsiteX58" fmla="*/ 350940 w 1751321"/>
              <a:gd name="connsiteY58" fmla="*/ 1870789 h 2417544"/>
              <a:gd name="connsiteX59" fmla="*/ 379220 w 1751321"/>
              <a:gd name="connsiteY59" fmla="*/ 1889643 h 2417544"/>
              <a:gd name="connsiteX60" fmla="*/ 416927 w 1751321"/>
              <a:gd name="connsiteY60" fmla="*/ 1946204 h 2417544"/>
              <a:gd name="connsiteX61" fmla="*/ 454635 w 1751321"/>
              <a:gd name="connsiteY61" fmla="*/ 2002764 h 2417544"/>
              <a:gd name="connsiteX62" fmla="*/ 473488 w 1751321"/>
              <a:gd name="connsiteY62" fmla="*/ 2031045 h 2417544"/>
              <a:gd name="connsiteX63" fmla="*/ 501769 w 1751321"/>
              <a:gd name="connsiteY63" fmla="*/ 2049898 h 2417544"/>
              <a:gd name="connsiteX64" fmla="*/ 539476 w 1751321"/>
              <a:gd name="connsiteY64" fmla="*/ 2106459 h 2417544"/>
              <a:gd name="connsiteX65" fmla="*/ 596037 w 1751321"/>
              <a:gd name="connsiteY65" fmla="*/ 2163020 h 2417544"/>
              <a:gd name="connsiteX66" fmla="*/ 624317 w 1751321"/>
              <a:gd name="connsiteY66" fmla="*/ 2191301 h 2417544"/>
              <a:gd name="connsiteX67" fmla="*/ 652598 w 1751321"/>
              <a:gd name="connsiteY67" fmla="*/ 2210154 h 2417544"/>
              <a:gd name="connsiteX68" fmla="*/ 690305 w 1751321"/>
              <a:gd name="connsiteY68" fmla="*/ 2257288 h 2417544"/>
              <a:gd name="connsiteX69" fmla="*/ 737439 w 1751321"/>
              <a:gd name="connsiteY69" fmla="*/ 2294995 h 2417544"/>
              <a:gd name="connsiteX70" fmla="*/ 775146 w 1751321"/>
              <a:gd name="connsiteY70" fmla="*/ 2342129 h 2417544"/>
              <a:gd name="connsiteX71" fmla="*/ 803426 w 1751321"/>
              <a:gd name="connsiteY71" fmla="*/ 2360983 h 2417544"/>
              <a:gd name="connsiteX72" fmla="*/ 831707 w 1751321"/>
              <a:gd name="connsiteY72" fmla="*/ 2389263 h 2417544"/>
              <a:gd name="connsiteX73" fmla="*/ 878841 w 1751321"/>
              <a:gd name="connsiteY73"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61266 w 1751321"/>
              <a:gd name="connsiteY24" fmla="*/ 607597 h 2417544"/>
              <a:gd name="connsiteX25" fmla="*/ 1642412 w 1751321"/>
              <a:gd name="connsiteY25" fmla="*/ 551037 h 2417544"/>
              <a:gd name="connsiteX26" fmla="*/ 1604705 w 1751321"/>
              <a:gd name="connsiteY26" fmla="*/ 447342 h 2417544"/>
              <a:gd name="connsiteX27" fmla="*/ 1510437 w 1751321"/>
              <a:gd name="connsiteY27" fmla="*/ 305940 h 2417544"/>
              <a:gd name="connsiteX28" fmla="*/ 1416169 w 1751321"/>
              <a:gd name="connsiteY28" fmla="*/ 211672 h 2417544"/>
              <a:gd name="connsiteX29" fmla="*/ 1331327 w 1751321"/>
              <a:gd name="connsiteY29" fmla="*/ 155111 h 2417544"/>
              <a:gd name="connsiteX30" fmla="*/ 1246486 w 1751321"/>
              <a:gd name="connsiteY30" fmla="*/ 107977 h 2417544"/>
              <a:gd name="connsiteX31" fmla="*/ 1030259 w 1751321"/>
              <a:gd name="connsiteY31" fmla="*/ 19326 h 2417544"/>
              <a:gd name="connsiteX32" fmla="*/ 916548 w 1751321"/>
              <a:gd name="connsiteY32" fmla="*/ 4282 h 2417544"/>
              <a:gd name="connsiteX33" fmla="*/ 801236 w 1751321"/>
              <a:gd name="connsiteY33" fmla="*/ 276 h 2417544"/>
              <a:gd name="connsiteX34" fmla="*/ 688348 w 1751321"/>
              <a:gd name="connsiteY34" fmla="*/ 21970 h 2417544"/>
              <a:gd name="connsiteX35" fmla="*/ 590223 w 1751321"/>
              <a:gd name="connsiteY35" fmla="*/ 56836 h 2417544"/>
              <a:gd name="connsiteX36" fmla="*/ 426354 w 1751321"/>
              <a:gd name="connsiteY36" fmla="*/ 145684 h 2417544"/>
              <a:gd name="connsiteX37" fmla="*/ 307419 w 1751321"/>
              <a:gd name="connsiteY37" fmla="*/ 225105 h 2417544"/>
              <a:gd name="connsiteX38" fmla="*/ 209538 w 1751321"/>
              <a:gd name="connsiteY38" fmla="*/ 334220 h 2417544"/>
              <a:gd name="connsiteX39" fmla="*/ 112602 w 1751321"/>
              <a:gd name="connsiteY39" fmla="*/ 473683 h 2417544"/>
              <a:gd name="connsiteX40" fmla="*/ 58709 w 1751321"/>
              <a:gd name="connsiteY40" fmla="*/ 560463 h 2417544"/>
              <a:gd name="connsiteX41" fmla="*/ 11575 w 1751321"/>
              <a:gd name="connsiteY41" fmla="*/ 673585 h 2417544"/>
              <a:gd name="connsiteX42" fmla="*/ 1952 w 1751321"/>
              <a:gd name="connsiteY42" fmla="*/ 899671 h 2417544"/>
              <a:gd name="connsiteX43" fmla="*/ 39855 w 1751321"/>
              <a:gd name="connsiteY43" fmla="*/ 1154352 h 2417544"/>
              <a:gd name="connsiteX44" fmla="*/ 77562 w 1751321"/>
              <a:gd name="connsiteY44" fmla="*/ 1305181 h 2417544"/>
              <a:gd name="connsiteX45" fmla="*/ 86989 w 1751321"/>
              <a:gd name="connsiteY45" fmla="*/ 1333461 h 2417544"/>
              <a:gd name="connsiteX46" fmla="*/ 96416 w 1751321"/>
              <a:gd name="connsiteY46" fmla="*/ 1361742 h 2417544"/>
              <a:gd name="connsiteX47" fmla="*/ 115270 w 1751321"/>
              <a:gd name="connsiteY47" fmla="*/ 1390022 h 2417544"/>
              <a:gd name="connsiteX48" fmla="*/ 134123 w 1751321"/>
              <a:gd name="connsiteY48" fmla="*/ 1446583 h 2417544"/>
              <a:gd name="connsiteX49" fmla="*/ 143550 w 1751321"/>
              <a:gd name="connsiteY49" fmla="*/ 1474863 h 2417544"/>
              <a:gd name="connsiteX50" fmla="*/ 162404 w 1751321"/>
              <a:gd name="connsiteY50" fmla="*/ 1503144 h 2417544"/>
              <a:gd name="connsiteX51" fmla="*/ 200111 w 1751321"/>
              <a:gd name="connsiteY51" fmla="*/ 1616266 h 2417544"/>
              <a:gd name="connsiteX52" fmla="*/ 209538 w 1751321"/>
              <a:gd name="connsiteY52" fmla="*/ 1644546 h 2417544"/>
              <a:gd name="connsiteX53" fmla="*/ 228391 w 1751321"/>
              <a:gd name="connsiteY53" fmla="*/ 1672826 h 2417544"/>
              <a:gd name="connsiteX54" fmla="*/ 237818 w 1751321"/>
              <a:gd name="connsiteY54" fmla="*/ 1701107 h 2417544"/>
              <a:gd name="connsiteX55" fmla="*/ 294379 w 1751321"/>
              <a:gd name="connsiteY55" fmla="*/ 1785948 h 2417544"/>
              <a:gd name="connsiteX56" fmla="*/ 332086 w 1751321"/>
              <a:gd name="connsiteY56" fmla="*/ 1842509 h 2417544"/>
              <a:gd name="connsiteX57" fmla="*/ 350940 w 1751321"/>
              <a:gd name="connsiteY57" fmla="*/ 1870789 h 2417544"/>
              <a:gd name="connsiteX58" fmla="*/ 379220 w 1751321"/>
              <a:gd name="connsiteY58" fmla="*/ 1889643 h 2417544"/>
              <a:gd name="connsiteX59" fmla="*/ 416927 w 1751321"/>
              <a:gd name="connsiteY59" fmla="*/ 1946204 h 2417544"/>
              <a:gd name="connsiteX60" fmla="*/ 454635 w 1751321"/>
              <a:gd name="connsiteY60" fmla="*/ 2002764 h 2417544"/>
              <a:gd name="connsiteX61" fmla="*/ 473488 w 1751321"/>
              <a:gd name="connsiteY61" fmla="*/ 2031045 h 2417544"/>
              <a:gd name="connsiteX62" fmla="*/ 501769 w 1751321"/>
              <a:gd name="connsiteY62" fmla="*/ 2049898 h 2417544"/>
              <a:gd name="connsiteX63" fmla="*/ 539476 w 1751321"/>
              <a:gd name="connsiteY63" fmla="*/ 2106459 h 2417544"/>
              <a:gd name="connsiteX64" fmla="*/ 596037 w 1751321"/>
              <a:gd name="connsiteY64" fmla="*/ 2163020 h 2417544"/>
              <a:gd name="connsiteX65" fmla="*/ 624317 w 1751321"/>
              <a:gd name="connsiteY65" fmla="*/ 2191301 h 2417544"/>
              <a:gd name="connsiteX66" fmla="*/ 652598 w 1751321"/>
              <a:gd name="connsiteY66" fmla="*/ 2210154 h 2417544"/>
              <a:gd name="connsiteX67" fmla="*/ 690305 w 1751321"/>
              <a:gd name="connsiteY67" fmla="*/ 2257288 h 2417544"/>
              <a:gd name="connsiteX68" fmla="*/ 737439 w 1751321"/>
              <a:gd name="connsiteY68" fmla="*/ 2294995 h 2417544"/>
              <a:gd name="connsiteX69" fmla="*/ 775146 w 1751321"/>
              <a:gd name="connsiteY69" fmla="*/ 2342129 h 2417544"/>
              <a:gd name="connsiteX70" fmla="*/ 803426 w 1751321"/>
              <a:gd name="connsiteY70" fmla="*/ 2360983 h 2417544"/>
              <a:gd name="connsiteX71" fmla="*/ 831707 w 1751321"/>
              <a:gd name="connsiteY71" fmla="*/ 2389263 h 2417544"/>
              <a:gd name="connsiteX72" fmla="*/ 878841 w 1751321"/>
              <a:gd name="connsiteY72"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42412 w 1751321"/>
              <a:gd name="connsiteY24" fmla="*/ 551037 h 2417544"/>
              <a:gd name="connsiteX25" fmla="*/ 1604705 w 1751321"/>
              <a:gd name="connsiteY25" fmla="*/ 447342 h 2417544"/>
              <a:gd name="connsiteX26" fmla="*/ 1510437 w 1751321"/>
              <a:gd name="connsiteY26" fmla="*/ 305940 h 2417544"/>
              <a:gd name="connsiteX27" fmla="*/ 1416169 w 1751321"/>
              <a:gd name="connsiteY27" fmla="*/ 211672 h 2417544"/>
              <a:gd name="connsiteX28" fmla="*/ 1331327 w 1751321"/>
              <a:gd name="connsiteY28" fmla="*/ 155111 h 2417544"/>
              <a:gd name="connsiteX29" fmla="*/ 1246486 w 1751321"/>
              <a:gd name="connsiteY29" fmla="*/ 107977 h 2417544"/>
              <a:gd name="connsiteX30" fmla="*/ 1030259 w 1751321"/>
              <a:gd name="connsiteY30" fmla="*/ 19326 h 2417544"/>
              <a:gd name="connsiteX31" fmla="*/ 916548 w 1751321"/>
              <a:gd name="connsiteY31" fmla="*/ 4282 h 2417544"/>
              <a:gd name="connsiteX32" fmla="*/ 801236 w 1751321"/>
              <a:gd name="connsiteY32" fmla="*/ 276 h 2417544"/>
              <a:gd name="connsiteX33" fmla="*/ 688348 w 1751321"/>
              <a:gd name="connsiteY33" fmla="*/ 21970 h 2417544"/>
              <a:gd name="connsiteX34" fmla="*/ 590223 w 1751321"/>
              <a:gd name="connsiteY34" fmla="*/ 56836 h 2417544"/>
              <a:gd name="connsiteX35" fmla="*/ 426354 w 1751321"/>
              <a:gd name="connsiteY35" fmla="*/ 145684 h 2417544"/>
              <a:gd name="connsiteX36" fmla="*/ 307419 w 1751321"/>
              <a:gd name="connsiteY36" fmla="*/ 225105 h 2417544"/>
              <a:gd name="connsiteX37" fmla="*/ 209538 w 1751321"/>
              <a:gd name="connsiteY37" fmla="*/ 334220 h 2417544"/>
              <a:gd name="connsiteX38" fmla="*/ 112602 w 1751321"/>
              <a:gd name="connsiteY38" fmla="*/ 473683 h 2417544"/>
              <a:gd name="connsiteX39" fmla="*/ 58709 w 1751321"/>
              <a:gd name="connsiteY39" fmla="*/ 560463 h 2417544"/>
              <a:gd name="connsiteX40" fmla="*/ 11575 w 1751321"/>
              <a:gd name="connsiteY40" fmla="*/ 673585 h 2417544"/>
              <a:gd name="connsiteX41" fmla="*/ 1952 w 1751321"/>
              <a:gd name="connsiteY41" fmla="*/ 899671 h 2417544"/>
              <a:gd name="connsiteX42" fmla="*/ 39855 w 1751321"/>
              <a:gd name="connsiteY42" fmla="*/ 1154352 h 2417544"/>
              <a:gd name="connsiteX43" fmla="*/ 77562 w 1751321"/>
              <a:gd name="connsiteY43" fmla="*/ 1305181 h 2417544"/>
              <a:gd name="connsiteX44" fmla="*/ 86989 w 1751321"/>
              <a:gd name="connsiteY44" fmla="*/ 1333461 h 2417544"/>
              <a:gd name="connsiteX45" fmla="*/ 96416 w 1751321"/>
              <a:gd name="connsiteY45" fmla="*/ 1361742 h 2417544"/>
              <a:gd name="connsiteX46" fmla="*/ 115270 w 1751321"/>
              <a:gd name="connsiteY46" fmla="*/ 1390022 h 2417544"/>
              <a:gd name="connsiteX47" fmla="*/ 134123 w 1751321"/>
              <a:gd name="connsiteY47" fmla="*/ 1446583 h 2417544"/>
              <a:gd name="connsiteX48" fmla="*/ 143550 w 1751321"/>
              <a:gd name="connsiteY48" fmla="*/ 1474863 h 2417544"/>
              <a:gd name="connsiteX49" fmla="*/ 162404 w 1751321"/>
              <a:gd name="connsiteY49" fmla="*/ 1503144 h 2417544"/>
              <a:gd name="connsiteX50" fmla="*/ 200111 w 1751321"/>
              <a:gd name="connsiteY50" fmla="*/ 1616266 h 2417544"/>
              <a:gd name="connsiteX51" fmla="*/ 209538 w 1751321"/>
              <a:gd name="connsiteY51" fmla="*/ 1644546 h 2417544"/>
              <a:gd name="connsiteX52" fmla="*/ 228391 w 1751321"/>
              <a:gd name="connsiteY52" fmla="*/ 1672826 h 2417544"/>
              <a:gd name="connsiteX53" fmla="*/ 237818 w 1751321"/>
              <a:gd name="connsiteY53" fmla="*/ 1701107 h 2417544"/>
              <a:gd name="connsiteX54" fmla="*/ 294379 w 1751321"/>
              <a:gd name="connsiteY54" fmla="*/ 1785948 h 2417544"/>
              <a:gd name="connsiteX55" fmla="*/ 332086 w 1751321"/>
              <a:gd name="connsiteY55" fmla="*/ 1842509 h 2417544"/>
              <a:gd name="connsiteX56" fmla="*/ 350940 w 1751321"/>
              <a:gd name="connsiteY56" fmla="*/ 1870789 h 2417544"/>
              <a:gd name="connsiteX57" fmla="*/ 379220 w 1751321"/>
              <a:gd name="connsiteY57" fmla="*/ 1889643 h 2417544"/>
              <a:gd name="connsiteX58" fmla="*/ 416927 w 1751321"/>
              <a:gd name="connsiteY58" fmla="*/ 1946204 h 2417544"/>
              <a:gd name="connsiteX59" fmla="*/ 454635 w 1751321"/>
              <a:gd name="connsiteY59" fmla="*/ 2002764 h 2417544"/>
              <a:gd name="connsiteX60" fmla="*/ 473488 w 1751321"/>
              <a:gd name="connsiteY60" fmla="*/ 2031045 h 2417544"/>
              <a:gd name="connsiteX61" fmla="*/ 501769 w 1751321"/>
              <a:gd name="connsiteY61" fmla="*/ 2049898 h 2417544"/>
              <a:gd name="connsiteX62" fmla="*/ 539476 w 1751321"/>
              <a:gd name="connsiteY62" fmla="*/ 2106459 h 2417544"/>
              <a:gd name="connsiteX63" fmla="*/ 596037 w 1751321"/>
              <a:gd name="connsiteY63" fmla="*/ 2163020 h 2417544"/>
              <a:gd name="connsiteX64" fmla="*/ 624317 w 1751321"/>
              <a:gd name="connsiteY64" fmla="*/ 2191301 h 2417544"/>
              <a:gd name="connsiteX65" fmla="*/ 652598 w 1751321"/>
              <a:gd name="connsiteY65" fmla="*/ 2210154 h 2417544"/>
              <a:gd name="connsiteX66" fmla="*/ 690305 w 1751321"/>
              <a:gd name="connsiteY66" fmla="*/ 2257288 h 2417544"/>
              <a:gd name="connsiteX67" fmla="*/ 737439 w 1751321"/>
              <a:gd name="connsiteY67" fmla="*/ 2294995 h 2417544"/>
              <a:gd name="connsiteX68" fmla="*/ 775146 w 1751321"/>
              <a:gd name="connsiteY68" fmla="*/ 2342129 h 2417544"/>
              <a:gd name="connsiteX69" fmla="*/ 803426 w 1751321"/>
              <a:gd name="connsiteY69" fmla="*/ 2360983 h 2417544"/>
              <a:gd name="connsiteX70" fmla="*/ 831707 w 1751321"/>
              <a:gd name="connsiteY70" fmla="*/ 2389263 h 2417544"/>
              <a:gd name="connsiteX71" fmla="*/ 878841 w 1751321"/>
              <a:gd name="connsiteY7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76207 w 1751321"/>
              <a:gd name="connsiteY24" fmla="*/ 551037 h 2417544"/>
              <a:gd name="connsiteX25" fmla="*/ 1604705 w 1751321"/>
              <a:gd name="connsiteY25" fmla="*/ 447342 h 2417544"/>
              <a:gd name="connsiteX26" fmla="*/ 1510437 w 1751321"/>
              <a:gd name="connsiteY26" fmla="*/ 305940 h 2417544"/>
              <a:gd name="connsiteX27" fmla="*/ 1416169 w 1751321"/>
              <a:gd name="connsiteY27" fmla="*/ 211672 h 2417544"/>
              <a:gd name="connsiteX28" fmla="*/ 1331327 w 1751321"/>
              <a:gd name="connsiteY28" fmla="*/ 155111 h 2417544"/>
              <a:gd name="connsiteX29" fmla="*/ 1246486 w 1751321"/>
              <a:gd name="connsiteY29" fmla="*/ 107977 h 2417544"/>
              <a:gd name="connsiteX30" fmla="*/ 1030259 w 1751321"/>
              <a:gd name="connsiteY30" fmla="*/ 19326 h 2417544"/>
              <a:gd name="connsiteX31" fmla="*/ 916548 w 1751321"/>
              <a:gd name="connsiteY31" fmla="*/ 4282 h 2417544"/>
              <a:gd name="connsiteX32" fmla="*/ 801236 w 1751321"/>
              <a:gd name="connsiteY32" fmla="*/ 276 h 2417544"/>
              <a:gd name="connsiteX33" fmla="*/ 688348 w 1751321"/>
              <a:gd name="connsiteY33" fmla="*/ 21970 h 2417544"/>
              <a:gd name="connsiteX34" fmla="*/ 590223 w 1751321"/>
              <a:gd name="connsiteY34" fmla="*/ 56836 h 2417544"/>
              <a:gd name="connsiteX35" fmla="*/ 426354 w 1751321"/>
              <a:gd name="connsiteY35" fmla="*/ 145684 h 2417544"/>
              <a:gd name="connsiteX36" fmla="*/ 307419 w 1751321"/>
              <a:gd name="connsiteY36" fmla="*/ 225105 h 2417544"/>
              <a:gd name="connsiteX37" fmla="*/ 209538 w 1751321"/>
              <a:gd name="connsiteY37" fmla="*/ 334220 h 2417544"/>
              <a:gd name="connsiteX38" fmla="*/ 112602 w 1751321"/>
              <a:gd name="connsiteY38" fmla="*/ 473683 h 2417544"/>
              <a:gd name="connsiteX39" fmla="*/ 58709 w 1751321"/>
              <a:gd name="connsiteY39" fmla="*/ 560463 h 2417544"/>
              <a:gd name="connsiteX40" fmla="*/ 11575 w 1751321"/>
              <a:gd name="connsiteY40" fmla="*/ 673585 h 2417544"/>
              <a:gd name="connsiteX41" fmla="*/ 1952 w 1751321"/>
              <a:gd name="connsiteY41" fmla="*/ 899671 h 2417544"/>
              <a:gd name="connsiteX42" fmla="*/ 39855 w 1751321"/>
              <a:gd name="connsiteY42" fmla="*/ 1154352 h 2417544"/>
              <a:gd name="connsiteX43" fmla="*/ 77562 w 1751321"/>
              <a:gd name="connsiteY43" fmla="*/ 1305181 h 2417544"/>
              <a:gd name="connsiteX44" fmla="*/ 86989 w 1751321"/>
              <a:gd name="connsiteY44" fmla="*/ 1333461 h 2417544"/>
              <a:gd name="connsiteX45" fmla="*/ 96416 w 1751321"/>
              <a:gd name="connsiteY45" fmla="*/ 1361742 h 2417544"/>
              <a:gd name="connsiteX46" fmla="*/ 115270 w 1751321"/>
              <a:gd name="connsiteY46" fmla="*/ 1390022 h 2417544"/>
              <a:gd name="connsiteX47" fmla="*/ 134123 w 1751321"/>
              <a:gd name="connsiteY47" fmla="*/ 1446583 h 2417544"/>
              <a:gd name="connsiteX48" fmla="*/ 143550 w 1751321"/>
              <a:gd name="connsiteY48" fmla="*/ 1474863 h 2417544"/>
              <a:gd name="connsiteX49" fmla="*/ 162404 w 1751321"/>
              <a:gd name="connsiteY49" fmla="*/ 1503144 h 2417544"/>
              <a:gd name="connsiteX50" fmla="*/ 200111 w 1751321"/>
              <a:gd name="connsiteY50" fmla="*/ 1616266 h 2417544"/>
              <a:gd name="connsiteX51" fmla="*/ 209538 w 1751321"/>
              <a:gd name="connsiteY51" fmla="*/ 1644546 h 2417544"/>
              <a:gd name="connsiteX52" fmla="*/ 228391 w 1751321"/>
              <a:gd name="connsiteY52" fmla="*/ 1672826 h 2417544"/>
              <a:gd name="connsiteX53" fmla="*/ 237818 w 1751321"/>
              <a:gd name="connsiteY53" fmla="*/ 1701107 h 2417544"/>
              <a:gd name="connsiteX54" fmla="*/ 294379 w 1751321"/>
              <a:gd name="connsiteY54" fmla="*/ 1785948 h 2417544"/>
              <a:gd name="connsiteX55" fmla="*/ 332086 w 1751321"/>
              <a:gd name="connsiteY55" fmla="*/ 1842509 h 2417544"/>
              <a:gd name="connsiteX56" fmla="*/ 350940 w 1751321"/>
              <a:gd name="connsiteY56" fmla="*/ 1870789 h 2417544"/>
              <a:gd name="connsiteX57" fmla="*/ 379220 w 1751321"/>
              <a:gd name="connsiteY57" fmla="*/ 1889643 h 2417544"/>
              <a:gd name="connsiteX58" fmla="*/ 416927 w 1751321"/>
              <a:gd name="connsiteY58" fmla="*/ 1946204 h 2417544"/>
              <a:gd name="connsiteX59" fmla="*/ 454635 w 1751321"/>
              <a:gd name="connsiteY59" fmla="*/ 2002764 h 2417544"/>
              <a:gd name="connsiteX60" fmla="*/ 473488 w 1751321"/>
              <a:gd name="connsiteY60" fmla="*/ 2031045 h 2417544"/>
              <a:gd name="connsiteX61" fmla="*/ 501769 w 1751321"/>
              <a:gd name="connsiteY61" fmla="*/ 2049898 h 2417544"/>
              <a:gd name="connsiteX62" fmla="*/ 539476 w 1751321"/>
              <a:gd name="connsiteY62" fmla="*/ 2106459 h 2417544"/>
              <a:gd name="connsiteX63" fmla="*/ 596037 w 1751321"/>
              <a:gd name="connsiteY63" fmla="*/ 2163020 h 2417544"/>
              <a:gd name="connsiteX64" fmla="*/ 624317 w 1751321"/>
              <a:gd name="connsiteY64" fmla="*/ 2191301 h 2417544"/>
              <a:gd name="connsiteX65" fmla="*/ 652598 w 1751321"/>
              <a:gd name="connsiteY65" fmla="*/ 2210154 h 2417544"/>
              <a:gd name="connsiteX66" fmla="*/ 690305 w 1751321"/>
              <a:gd name="connsiteY66" fmla="*/ 2257288 h 2417544"/>
              <a:gd name="connsiteX67" fmla="*/ 737439 w 1751321"/>
              <a:gd name="connsiteY67" fmla="*/ 2294995 h 2417544"/>
              <a:gd name="connsiteX68" fmla="*/ 775146 w 1751321"/>
              <a:gd name="connsiteY68" fmla="*/ 2342129 h 2417544"/>
              <a:gd name="connsiteX69" fmla="*/ 803426 w 1751321"/>
              <a:gd name="connsiteY69" fmla="*/ 2360983 h 2417544"/>
              <a:gd name="connsiteX70" fmla="*/ 831707 w 1751321"/>
              <a:gd name="connsiteY70" fmla="*/ 2389263 h 2417544"/>
              <a:gd name="connsiteX71" fmla="*/ 878841 w 1751321"/>
              <a:gd name="connsiteY7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708400 w 1751321"/>
              <a:gd name="connsiteY22" fmla="*/ 720719 h 2417544"/>
              <a:gd name="connsiteX23" fmla="*/ 1698973 w 1751321"/>
              <a:gd name="connsiteY23" fmla="*/ 692439 h 2417544"/>
              <a:gd name="connsiteX24" fmla="*/ 1655930 w 1751321"/>
              <a:gd name="connsiteY24" fmla="*/ 561434 h 2417544"/>
              <a:gd name="connsiteX25" fmla="*/ 1604705 w 1751321"/>
              <a:gd name="connsiteY25" fmla="*/ 447342 h 2417544"/>
              <a:gd name="connsiteX26" fmla="*/ 1510437 w 1751321"/>
              <a:gd name="connsiteY26" fmla="*/ 305940 h 2417544"/>
              <a:gd name="connsiteX27" fmla="*/ 1416169 w 1751321"/>
              <a:gd name="connsiteY27" fmla="*/ 211672 h 2417544"/>
              <a:gd name="connsiteX28" fmla="*/ 1331327 w 1751321"/>
              <a:gd name="connsiteY28" fmla="*/ 155111 h 2417544"/>
              <a:gd name="connsiteX29" fmla="*/ 1246486 w 1751321"/>
              <a:gd name="connsiteY29" fmla="*/ 107977 h 2417544"/>
              <a:gd name="connsiteX30" fmla="*/ 1030259 w 1751321"/>
              <a:gd name="connsiteY30" fmla="*/ 19326 h 2417544"/>
              <a:gd name="connsiteX31" fmla="*/ 916548 w 1751321"/>
              <a:gd name="connsiteY31" fmla="*/ 4282 h 2417544"/>
              <a:gd name="connsiteX32" fmla="*/ 801236 w 1751321"/>
              <a:gd name="connsiteY32" fmla="*/ 276 h 2417544"/>
              <a:gd name="connsiteX33" fmla="*/ 688348 w 1751321"/>
              <a:gd name="connsiteY33" fmla="*/ 21970 h 2417544"/>
              <a:gd name="connsiteX34" fmla="*/ 590223 w 1751321"/>
              <a:gd name="connsiteY34" fmla="*/ 56836 h 2417544"/>
              <a:gd name="connsiteX35" fmla="*/ 426354 w 1751321"/>
              <a:gd name="connsiteY35" fmla="*/ 145684 h 2417544"/>
              <a:gd name="connsiteX36" fmla="*/ 307419 w 1751321"/>
              <a:gd name="connsiteY36" fmla="*/ 225105 h 2417544"/>
              <a:gd name="connsiteX37" fmla="*/ 209538 w 1751321"/>
              <a:gd name="connsiteY37" fmla="*/ 334220 h 2417544"/>
              <a:gd name="connsiteX38" fmla="*/ 112602 w 1751321"/>
              <a:gd name="connsiteY38" fmla="*/ 473683 h 2417544"/>
              <a:gd name="connsiteX39" fmla="*/ 58709 w 1751321"/>
              <a:gd name="connsiteY39" fmla="*/ 560463 h 2417544"/>
              <a:gd name="connsiteX40" fmla="*/ 11575 w 1751321"/>
              <a:gd name="connsiteY40" fmla="*/ 673585 h 2417544"/>
              <a:gd name="connsiteX41" fmla="*/ 1952 w 1751321"/>
              <a:gd name="connsiteY41" fmla="*/ 899671 h 2417544"/>
              <a:gd name="connsiteX42" fmla="*/ 39855 w 1751321"/>
              <a:gd name="connsiteY42" fmla="*/ 1154352 h 2417544"/>
              <a:gd name="connsiteX43" fmla="*/ 77562 w 1751321"/>
              <a:gd name="connsiteY43" fmla="*/ 1305181 h 2417544"/>
              <a:gd name="connsiteX44" fmla="*/ 86989 w 1751321"/>
              <a:gd name="connsiteY44" fmla="*/ 1333461 h 2417544"/>
              <a:gd name="connsiteX45" fmla="*/ 96416 w 1751321"/>
              <a:gd name="connsiteY45" fmla="*/ 1361742 h 2417544"/>
              <a:gd name="connsiteX46" fmla="*/ 115270 w 1751321"/>
              <a:gd name="connsiteY46" fmla="*/ 1390022 h 2417544"/>
              <a:gd name="connsiteX47" fmla="*/ 134123 w 1751321"/>
              <a:gd name="connsiteY47" fmla="*/ 1446583 h 2417544"/>
              <a:gd name="connsiteX48" fmla="*/ 143550 w 1751321"/>
              <a:gd name="connsiteY48" fmla="*/ 1474863 h 2417544"/>
              <a:gd name="connsiteX49" fmla="*/ 162404 w 1751321"/>
              <a:gd name="connsiteY49" fmla="*/ 1503144 h 2417544"/>
              <a:gd name="connsiteX50" fmla="*/ 200111 w 1751321"/>
              <a:gd name="connsiteY50" fmla="*/ 1616266 h 2417544"/>
              <a:gd name="connsiteX51" fmla="*/ 209538 w 1751321"/>
              <a:gd name="connsiteY51" fmla="*/ 1644546 h 2417544"/>
              <a:gd name="connsiteX52" fmla="*/ 228391 w 1751321"/>
              <a:gd name="connsiteY52" fmla="*/ 1672826 h 2417544"/>
              <a:gd name="connsiteX53" fmla="*/ 237818 w 1751321"/>
              <a:gd name="connsiteY53" fmla="*/ 1701107 h 2417544"/>
              <a:gd name="connsiteX54" fmla="*/ 294379 w 1751321"/>
              <a:gd name="connsiteY54" fmla="*/ 1785948 h 2417544"/>
              <a:gd name="connsiteX55" fmla="*/ 332086 w 1751321"/>
              <a:gd name="connsiteY55" fmla="*/ 1842509 h 2417544"/>
              <a:gd name="connsiteX56" fmla="*/ 350940 w 1751321"/>
              <a:gd name="connsiteY56" fmla="*/ 1870789 h 2417544"/>
              <a:gd name="connsiteX57" fmla="*/ 379220 w 1751321"/>
              <a:gd name="connsiteY57" fmla="*/ 1889643 h 2417544"/>
              <a:gd name="connsiteX58" fmla="*/ 416927 w 1751321"/>
              <a:gd name="connsiteY58" fmla="*/ 1946204 h 2417544"/>
              <a:gd name="connsiteX59" fmla="*/ 454635 w 1751321"/>
              <a:gd name="connsiteY59" fmla="*/ 2002764 h 2417544"/>
              <a:gd name="connsiteX60" fmla="*/ 473488 w 1751321"/>
              <a:gd name="connsiteY60" fmla="*/ 2031045 h 2417544"/>
              <a:gd name="connsiteX61" fmla="*/ 501769 w 1751321"/>
              <a:gd name="connsiteY61" fmla="*/ 2049898 h 2417544"/>
              <a:gd name="connsiteX62" fmla="*/ 539476 w 1751321"/>
              <a:gd name="connsiteY62" fmla="*/ 2106459 h 2417544"/>
              <a:gd name="connsiteX63" fmla="*/ 596037 w 1751321"/>
              <a:gd name="connsiteY63" fmla="*/ 2163020 h 2417544"/>
              <a:gd name="connsiteX64" fmla="*/ 624317 w 1751321"/>
              <a:gd name="connsiteY64" fmla="*/ 2191301 h 2417544"/>
              <a:gd name="connsiteX65" fmla="*/ 652598 w 1751321"/>
              <a:gd name="connsiteY65" fmla="*/ 2210154 h 2417544"/>
              <a:gd name="connsiteX66" fmla="*/ 690305 w 1751321"/>
              <a:gd name="connsiteY66" fmla="*/ 2257288 h 2417544"/>
              <a:gd name="connsiteX67" fmla="*/ 737439 w 1751321"/>
              <a:gd name="connsiteY67" fmla="*/ 2294995 h 2417544"/>
              <a:gd name="connsiteX68" fmla="*/ 775146 w 1751321"/>
              <a:gd name="connsiteY68" fmla="*/ 2342129 h 2417544"/>
              <a:gd name="connsiteX69" fmla="*/ 803426 w 1751321"/>
              <a:gd name="connsiteY69" fmla="*/ 2360983 h 2417544"/>
              <a:gd name="connsiteX70" fmla="*/ 831707 w 1751321"/>
              <a:gd name="connsiteY70" fmla="*/ 2389263 h 2417544"/>
              <a:gd name="connsiteX71" fmla="*/ 878841 w 1751321"/>
              <a:gd name="connsiteY71"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698973 w 1751321"/>
              <a:gd name="connsiteY22" fmla="*/ 692439 h 2417544"/>
              <a:gd name="connsiteX23" fmla="*/ 1655930 w 1751321"/>
              <a:gd name="connsiteY23" fmla="*/ 561434 h 2417544"/>
              <a:gd name="connsiteX24" fmla="*/ 1604705 w 1751321"/>
              <a:gd name="connsiteY24" fmla="*/ 447342 h 2417544"/>
              <a:gd name="connsiteX25" fmla="*/ 1510437 w 1751321"/>
              <a:gd name="connsiteY25" fmla="*/ 305940 h 2417544"/>
              <a:gd name="connsiteX26" fmla="*/ 1416169 w 1751321"/>
              <a:gd name="connsiteY26" fmla="*/ 211672 h 2417544"/>
              <a:gd name="connsiteX27" fmla="*/ 1331327 w 1751321"/>
              <a:gd name="connsiteY27" fmla="*/ 155111 h 2417544"/>
              <a:gd name="connsiteX28" fmla="*/ 1246486 w 1751321"/>
              <a:gd name="connsiteY28" fmla="*/ 107977 h 2417544"/>
              <a:gd name="connsiteX29" fmla="*/ 1030259 w 1751321"/>
              <a:gd name="connsiteY29" fmla="*/ 19326 h 2417544"/>
              <a:gd name="connsiteX30" fmla="*/ 916548 w 1751321"/>
              <a:gd name="connsiteY30" fmla="*/ 4282 h 2417544"/>
              <a:gd name="connsiteX31" fmla="*/ 801236 w 1751321"/>
              <a:gd name="connsiteY31" fmla="*/ 276 h 2417544"/>
              <a:gd name="connsiteX32" fmla="*/ 688348 w 1751321"/>
              <a:gd name="connsiteY32" fmla="*/ 21970 h 2417544"/>
              <a:gd name="connsiteX33" fmla="*/ 590223 w 1751321"/>
              <a:gd name="connsiteY33" fmla="*/ 56836 h 2417544"/>
              <a:gd name="connsiteX34" fmla="*/ 426354 w 1751321"/>
              <a:gd name="connsiteY34" fmla="*/ 145684 h 2417544"/>
              <a:gd name="connsiteX35" fmla="*/ 307419 w 1751321"/>
              <a:gd name="connsiteY35" fmla="*/ 225105 h 2417544"/>
              <a:gd name="connsiteX36" fmla="*/ 209538 w 1751321"/>
              <a:gd name="connsiteY36" fmla="*/ 334220 h 2417544"/>
              <a:gd name="connsiteX37" fmla="*/ 112602 w 1751321"/>
              <a:gd name="connsiteY37" fmla="*/ 473683 h 2417544"/>
              <a:gd name="connsiteX38" fmla="*/ 58709 w 1751321"/>
              <a:gd name="connsiteY38" fmla="*/ 560463 h 2417544"/>
              <a:gd name="connsiteX39" fmla="*/ 11575 w 1751321"/>
              <a:gd name="connsiteY39" fmla="*/ 673585 h 2417544"/>
              <a:gd name="connsiteX40" fmla="*/ 1952 w 1751321"/>
              <a:gd name="connsiteY40" fmla="*/ 899671 h 2417544"/>
              <a:gd name="connsiteX41" fmla="*/ 39855 w 1751321"/>
              <a:gd name="connsiteY41" fmla="*/ 1154352 h 2417544"/>
              <a:gd name="connsiteX42" fmla="*/ 77562 w 1751321"/>
              <a:gd name="connsiteY42" fmla="*/ 1305181 h 2417544"/>
              <a:gd name="connsiteX43" fmla="*/ 86989 w 1751321"/>
              <a:gd name="connsiteY43" fmla="*/ 1333461 h 2417544"/>
              <a:gd name="connsiteX44" fmla="*/ 96416 w 1751321"/>
              <a:gd name="connsiteY44" fmla="*/ 1361742 h 2417544"/>
              <a:gd name="connsiteX45" fmla="*/ 115270 w 1751321"/>
              <a:gd name="connsiteY45" fmla="*/ 1390022 h 2417544"/>
              <a:gd name="connsiteX46" fmla="*/ 134123 w 1751321"/>
              <a:gd name="connsiteY46" fmla="*/ 1446583 h 2417544"/>
              <a:gd name="connsiteX47" fmla="*/ 143550 w 1751321"/>
              <a:gd name="connsiteY47" fmla="*/ 1474863 h 2417544"/>
              <a:gd name="connsiteX48" fmla="*/ 162404 w 1751321"/>
              <a:gd name="connsiteY48" fmla="*/ 1503144 h 2417544"/>
              <a:gd name="connsiteX49" fmla="*/ 200111 w 1751321"/>
              <a:gd name="connsiteY49" fmla="*/ 1616266 h 2417544"/>
              <a:gd name="connsiteX50" fmla="*/ 209538 w 1751321"/>
              <a:gd name="connsiteY50" fmla="*/ 1644546 h 2417544"/>
              <a:gd name="connsiteX51" fmla="*/ 228391 w 1751321"/>
              <a:gd name="connsiteY51" fmla="*/ 1672826 h 2417544"/>
              <a:gd name="connsiteX52" fmla="*/ 237818 w 1751321"/>
              <a:gd name="connsiteY52" fmla="*/ 1701107 h 2417544"/>
              <a:gd name="connsiteX53" fmla="*/ 294379 w 1751321"/>
              <a:gd name="connsiteY53" fmla="*/ 1785948 h 2417544"/>
              <a:gd name="connsiteX54" fmla="*/ 332086 w 1751321"/>
              <a:gd name="connsiteY54" fmla="*/ 1842509 h 2417544"/>
              <a:gd name="connsiteX55" fmla="*/ 350940 w 1751321"/>
              <a:gd name="connsiteY55" fmla="*/ 1870789 h 2417544"/>
              <a:gd name="connsiteX56" fmla="*/ 379220 w 1751321"/>
              <a:gd name="connsiteY56" fmla="*/ 1889643 h 2417544"/>
              <a:gd name="connsiteX57" fmla="*/ 416927 w 1751321"/>
              <a:gd name="connsiteY57" fmla="*/ 1946204 h 2417544"/>
              <a:gd name="connsiteX58" fmla="*/ 454635 w 1751321"/>
              <a:gd name="connsiteY58" fmla="*/ 2002764 h 2417544"/>
              <a:gd name="connsiteX59" fmla="*/ 473488 w 1751321"/>
              <a:gd name="connsiteY59" fmla="*/ 2031045 h 2417544"/>
              <a:gd name="connsiteX60" fmla="*/ 501769 w 1751321"/>
              <a:gd name="connsiteY60" fmla="*/ 2049898 h 2417544"/>
              <a:gd name="connsiteX61" fmla="*/ 539476 w 1751321"/>
              <a:gd name="connsiteY61" fmla="*/ 2106459 h 2417544"/>
              <a:gd name="connsiteX62" fmla="*/ 596037 w 1751321"/>
              <a:gd name="connsiteY62" fmla="*/ 2163020 h 2417544"/>
              <a:gd name="connsiteX63" fmla="*/ 624317 w 1751321"/>
              <a:gd name="connsiteY63" fmla="*/ 2191301 h 2417544"/>
              <a:gd name="connsiteX64" fmla="*/ 652598 w 1751321"/>
              <a:gd name="connsiteY64" fmla="*/ 2210154 h 2417544"/>
              <a:gd name="connsiteX65" fmla="*/ 690305 w 1751321"/>
              <a:gd name="connsiteY65" fmla="*/ 2257288 h 2417544"/>
              <a:gd name="connsiteX66" fmla="*/ 737439 w 1751321"/>
              <a:gd name="connsiteY66" fmla="*/ 2294995 h 2417544"/>
              <a:gd name="connsiteX67" fmla="*/ 775146 w 1751321"/>
              <a:gd name="connsiteY67" fmla="*/ 2342129 h 2417544"/>
              <a:gd name="connsiteX68" fmla="*/ 803426 w 1751321"/>
              <a:gd name="connsiteY68" fmla="*/ 2360983 h 2417544"/>
              <a:gd name="connsiteX69" fmla="*/ 831707 w 1751321"/>
              <a:gd name="connsiteY69" fmla="*/ 2389263 h 2417544"/>
              <a:gd name="connsiteX70" fmla="*/ 878841 w 1751321"/>
              <a:gd name="connsiteY70" fmla="*/ 2417544 h 2417544"/>
              <a:gd name="connsiteX0" fmla="*/ 878841 w 1751321"/>
              <a:gd name="connsiteY0" fmla="*/ 2417544 h 2417544"/>
              <a:gd name="connsiteX1" fmla="*/ 878841 w 1751321"/>
              <a:gd name="connsiteY1" fmla="*/ 2417544 h 2417544"/>
              <a:gd name="connsiteX2" fmla="*/ 973109 w 1751321"/>
              <a:gd name="connsiteY2" fmla="*/ 2355759 h 2417544"/>
              <a:gd name="connsiteX3" fmla="*/ 1065570 w 1751321"/>
              <a:gd name="connsiteY3" fmla="*/ 2264908 h 2417544"/>
              <a:gd name="connsiteX4" fmla="*/ 1142791 w 1751321"/>
              <a:gd name="connsiteY4" fmla="*/ 2181874 h 2417544"/>
              <a:gd name="connsiteX5" fmla="*/ 1199352 w 1751321"/>
              <a:gd name="connsiteY5" fmla="*/ 2115886 h 2417544"/>
              <a:gd name="connsiteX6" fmla="*/ 1250296 w 1751321"/>
              <a:gd name="connsiteY6" fmla="*/ 2063135 h 2417544"/>
              <a:gd name="connsiteX7" fmla="*/ 1303047 w 1751321"/>
              <a:gd name="connsiteY7" fmla="*/ 2021618 h 2417544"/>
              <a:gd name="connsiteX8" fmla="*/ 1340754 w 1751321"/>
              <a:gd name="connsiteY8" fmla="*/ 1974484 h 2417544"/>
              <a:gd name="connsiteX9" fmla="*/ 1410945 w 1751321"/>
              <a:gd name="connsiteY9" fmla="*/ 1866783 h 2417544"/>
              <a:gd name="connsiteX10" fmla="*/ 1446845 w 1751321"/>
              <a:gd name="connsiteY10" fmla="*/ 1802602 h 2417544"/>
              <a:gd name="connsiteX11" fmla="*/ 1501010 w 1751321"/>
              <a:gd name="connsiteY11" fmla="*/ 1701107 h 2417544"/>
              <a:gd name="connsiteX12" fmla="*/ 1548144 w 1751321"/>
              <a:gd name="connsiteY12" fmla="*/ 1625692 h 2417544"/>
              <a:gd name="connsiteX13" fmla="*/ 1585851 w 1751321"/>
              <a:gd name="connsiteY13" fmla="*/ 1540851 h 2417544"/>
              <a:gd name="connsiteX14" fmla="*/ 1614132 w 1751321"/>
              <a:gd name="connsiteY14" fmla="*/ 1484290 h 2417544"/>
              <a:gd name="connsiteX15" fmla="*/ 1642412 w 1751321"/>
              <a:gd name="connsiteY15" fmla="*/ 1390022 h 2417544"/>
              <a:gd name="connsiteX16" fmla="*/ 1651839 w 1751321"/>
              <a:gd name="connsiteY16" fmla="*/ 1361742 h 2417544"/>
              <a:gd name="connsiteX17" fmla="*/ 1698973 w 1751321"/>
              <a:gd name="connsiteY17" fmla="*/ 1248620 h 2417544"/>
              <a:gd name="connsiteX18" fmla="*/ 1727253 w 1751321"/>
              <a:gd name="connsiteY18" fmla="*/ 1163779 h 2417544"/>
              <a:gd name="connsiteX19" fmla="*/ 1736680 w 1751321"/>
              <a:gd name="connsiteY19" fmla="*/ 1135498 h 2417544"/>
              <a:gd name="connsiteX20" fmla="*/ 1736680 w 1751321"/>
              <a:gd name="connsiteY20" fmla="*/ 805560 h 2417544"/>
              <a:gd name="connsiteX21" fmla="*/ 1717826 w 1751321"/>
              <a:gd name="connsiteY21" fmla="*/ 749000 h 2417544"/>
              <a:gd name="connsiteX22" fmla="*/ 1655930 w 1751321"/>
              <a:gd name="connsiteY22" fmla="*/ 561434 h 2417544"/>
              <a:gd name="connsiteX23" fmla="*/ 1604705 w 1751321"/>
              <a:gd name="connsiteY23" fmla="*/ 447342 h 2417544"/>
              <a:gd name="connsiteX24" fmla="*/ 1510437 w 1751321"/>
              <a:gd name="connsiteY24" fmla="*/ 305940 h 2417544"/>
              <a:gd name="connsiteX25" fmla="*/ 1416169 w 1751321"/>
              <a:gd name="connsiteY25" fmla="*/ 211672 h 2417544"/>
              <a:gd name="connsiteX26" fmla="*/ 1331327 w 1751321"/>
              <a:gd name="connsiteY26" fmla="*/ 155111 h 2417544"/>
              <a:gd name="connsiteX27" fmla="*/ 1246486 w 1751321"/>
              <a:gd name="connsiteY27" fmla="*/ 107977 h 2417544"/>
              <a:gd name="connsiteX28" fmla="*/ 1030259 w 1751321"/>
              <a:gd name="connsiteY28" fmla="*/ 19326 h 2417544"/>
              <a:gd name="connsiteX29" fmla="*/ 916548 w 1751321"/>
              <a:gd name="connsiteY29" fmla="*/ 4282 h 2417544"/>
              <a:gd name="connsiteX30" fmla="*/ 801236 w 1751321"/>
              <a:gd name="connsiteY30" fmla="*/ 276 h 2417544"/>
              <a:gd name="connsiteX31" fmla="*/ 688348 w 1751321"/>
              <a:gd name="connsiteY31" fmla="*/ 21970 h 2417544"/>
              <a:gd name="connsiteX32" fmla="*/ 590223 w 1751321"/>
              <a:gd name="connsiteY32" fmla="*/ 56836 h 2417544"/>
              <a:gd name="connsiteX33" fmla="*/ 426354 w 1751321"/>
              <a:gd name="connsiteY33" fmla="*/ 145684 h 2417544"/>
              <a:gd name="connsiteX34" fmla="*/ 307419 w 1751321"/>
              <a:gd name="connsiteY34" fmla="*/ 225105 h 2417544"/>
              <a:gd name="connsiteX35" fmla="*/ 209538 w 1751321"/>
              <a:gd name="connsiteY35" fmla="*/ 334220 h 2417544"/>
              <a:gd name="connsiteX36" fmla="*/ 112602 w 1751321"/>
              <a:gd name="connsiteY36" fmla="*/ 473683 h 2417544"/>
              <a:gd name="connsiteX37" fmla="*/ 58709 w 1751321"/>
              <a:gd name="connsiteY37" fmla="*/ 560463 h 2417544"/>
              <a:gd name="connsiteX38" fmla="*/ 11575 w 1751321"/>
              <a:gd name="connsiteY38" fmla="*/ 673585 h 2417544"/>
              <a:gd name="connsiteX39" fmla="*/ 1952 w 1751321"/>
              <a:gd name="connsiteY39" fmla="*/ 899671 h 2417544"/>
              <a:gd name="connsiteX40" fmla="*/ 39855 w 1751321"/>
              <a:gd name="connsiteY40" fmla="*/ 1154352 h 2417544"/>
              <a:gd name="connsiteX41" fmla="*/ 77562 w 1751321"/>
              <a:gd name="connsiteY41" fmla="*/ 1305181 h 2417544"/>
              <a:gd name="connsiteX42" fmla="*/ 86989 w 1751321"/>
              <a:gd name="connsiteY42" fmla="*/ 1333461 h 2417544"/>
              <a:gd name="connsiteX43" fmla="*/ 96416 w 1751321"/>
              <a:gd name="connsiteY43" fmla="*/ 1361742 h 2417544"/>
              <a:gd name="connsiteX44" fmla="*/ 115270 w 1751321"/>
              <a:gd name="connsiteY44" fmla="*/ 1390022 h 2417544"/>
              <a:gd name="connsiteX45" fmla="*/ 134123 w 1751321"/>
              <a:gd name="connsiteY45" fmla="*/ 1446583 h 2417544"/>
              <a:gd name="connsiteX46" fmla="*/ 143550 w 1751321"/>
              <a:gd name="connsiteY46" fmla="*/ 1474863 h 2417544"/>
              <a:gd name="connsiteX47" fmla="*/ 162404 w 1751321"/>
              <a:gd name="connsiteY47" fmla="*/ 1503144 h 2417544"/>
              <a:gd name="connsiteX48" fmla="*/ 200111 w 1751321"/>
              <a:gd name="connsiteY48" fmla="*/ 1616266 h 2417544"/>
              <a:gd name="connsiteX49" fmla="*/ 209538 w 1751321"/>
              <a:gd name="connsiteY49" fmla="*/ 1644546 h 2417544"/>
              <a:gd name="connsiteX50" fmla="*/ 228391 w 1751321"/>
              <a:gd name="connsiteY50" fmla="*/ 1672826 h 2417544"/>
              <a:gd name="connsiteX51" fmla="*/ 237818 w 1751321"/>
              <a:gd name="connsiteY51" fmla="*/ 1701107 h 2417544"/>
              <a:gd name="connsiteX52" fmla="*/ 294379 w 1751321"/>
              <a:gd name="connsiteY52" fmla="*/ 1785948 h 2417544"/>
              <a:gd name="connsiteX53" fmla="*/ 332086 w 1751321"/>
              <a:gd name="connsiteY53" fmla="*/ 1842509 h 2417544"/>
              <a:gd name="connsiteX54" fmla="*/ 350940 w 1751321"/>
              <a:gd name="connsiteY54" fmla="*/ 1870789 h 2417544"/>
              <a:gd name="connsiteX55" fmla="*/ 379220 w 1751321"/>
              <a:gd name="connsiteY55" fmla="*/ 1889643 h 2417544"/>
              <a:gd name="connsiteX56" fmla="*/ 416927 w 1751321"/>
              <a:gd name="connsiteY56" fmla="*/ 1946204 h 2417544"/>
              <a:gd name="connsiteX57" fmla="*/ 454635 w 1751321"/>
              <a:gd name="connsiteY57" fmla="*/ 2002764 h 2417544"/>
              <a:gd name="connsiteX58" fmla="*/ 473488 w 1751321"/>
              <a:gd name="connsiteY58" fmla="*/ 2031045 h 2417544"/>
              <a:gd name="connsiteX59" fmla="*/ 501769 w 1751321"/>
              <a:gd name="connsiteY59" fmla="*/ 2049898 h 2417544"/>
              <a:gd name="connsiteX60" fmla="*/ 539476 w 1751321"/>
              <a:gd name="connsiteY60" fmla="*/ 2106459 h 2417544"/>
              <a:gd name="connsiteX61" fmla="*/ 596037 w 1751321"/>
              <a:gd name="connsiteY61" fmla="*/ 2163020 h 2417544"/>
              <a:gd name="connsiteX62" fmla="*/ 624317 w 1751321"/>
              <a:gd name="connsiteY62" fmla="*/ 2191301 h 2417544"/>
              <a:gd name="connsiteX63" fmla="*/ 652598 w 1751321"/>
              <a:gd name="connsiteY63" fmla="*/ 2210154 h 2417544"/>
              <a:gd name="connsiteX64" fmla="*/ 690305 w 1751321"/>
              <a:gd name="connsiteY64" fmla="*/ 2257288 h 2417544"/>
              <a:gd name="connsiteX65" fmla="*/ 737439 w 1751321"/>
              <a:gd name="connsiteY65" fmla="*/ 2294995 h 2417544"/>
              <a:gd name="connsiteX66" fmla="*/ 775146 w 1751321"/>
              <a:gd name="connsiteY66" fmla="*/ 2342129 h 2417544"/>
              <a:gd name="connsiteX67" fmla="*/ 803426 w 1751321"/>
              <a:gd name="connsiteY67" fmla="*/ 2360983 h 2417544"/>
              <a:gd name="connsiteX68" fmla="*/ 831707 w 1751321"/>
              <a:gd name="connsiteY68" fmla="*/ 2389263 h 2417544"/>
              <a:gd name="connsiteX69" fmla="*/ 878841 w 1751321"/>
              <a:gd name="connsiteY69"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42412 w 1749154"/>
              <a:gd name="connsiteY15" fmla="*/ 1390022 h 2417544"/>
              <a:gd name="connsiteX16" fmla="*/ 1651839 w 1749154"/>
              <a:gd name="connsiteY16" fmla="*/ 1361742 h 2417544"/>
              <a:gd name="connsiteX17" fmla="*/ 1698973 w 1749154"/>
              <a:gd name="connsiteY17" fmla="*/ 1248620 h 2417544"/>
              <a:gd name="connsiteX18" fmla="*/ 1727253 w 1749154"/>
              <a:gd name="connsiteY18" fmla="*/ 1163779 h 2417544"/>
              <a:gd name="connsiteX19" fmla="*/ 1736680 w 1749154"/>
              <a:gd name="connsiteY19" fmla="*/ 1135498 h 2417544"/>
              <a:gd name="connsiteX20" fmla="*/ 1736680 w 1749154"/>
              <a:gd name="connsiteY20" fmla="*/ 805560 h 2417544"/>
              <a:gd name="connsiteX21" fmla="*/ 1655930 w 1749154"/>
              <a:gd name="connsiteY21" fmla="*/ 561434 h 2417544"/>
              <a:gd name="connsiteX22" fmla="*/ 1604705 w 1749154"/>
              <a:gd name="connsiteY22" fmla="*/ 447342 h 2417544"/>
              <a:gd name="connsiteX23" fmla="*/ 1510437 w 1749154"/>
              <a:gd name="connsiteY23" fmla="*/ 305940 h 2417544"/>
              <a:gd name="connsiteX24" fmla="*/ 1416169 w 1749154"/>
              <a:gd name="connsiteY24" fmla="*/ 211672 h 2417544"/>
              <a:gd name="connsiteX25" fmla="*/ 1331327 w 1749154"/>
              <a:gd name="connsiteY25" fmla="*/ 155111 h 2417544"/>
              <a:gd name="connsiteX26" fmla="*/ 1246486 w 1749154"/>
              <a:gd name="connsiteY26" fmla="*/ 107977 h 2417544"/>
              <a:gd name="connsiteX27" fmla="*/ 1030259 w 1749154"/>
              <a:gd name="connsiteY27" fmla="*/ 19326 h 2417544"/>
              <a:gd name="connsiteX28" fmla="*/ 916548 w 1749154"/>
              <a:gd name="connsiteY28" fmla="*/ 4282 h 2417544"/>
              <a:gd name="connsiteX29" fmla="*/ 801236 w 1749154"/>
              <a:gd name="connsiteY29" fmla="*/ 276 h 2417544"/>
              <a:gd name="connsiteX30" fmla="*/ 688348 w 1749154"/>
              <a:gd name="connsiteY30" fmla="*/ 21970 h 2417544"/>
              <a:gd name="connsiteX31" fmla="*/ 590223 w 1749154"/>
              <a:gd name="connsiteY31" fmla="*/ 56836 h 2417544"/>
              <a:gd name="connsiteX32" fmla="*/ 426354 w 1749154"/>
              <a:gd name="connsiteY32" fmla="*/ 145684 h 2417544"/>
              <a:gd name="connsiteX33" fmla="*/ 307419 w 1749154"/>
              <a:gd name="connsiteY33" fmla="*/ 225105 h 2417544"/>
              <a:gd name="connsiteX34" fmla="*/ 209538 w 1749154"/>
              <a:gd name="connsiteY34" fmla="*/ 334220 h 2417544"/>
              <a:gd name="connsiteX35" fmla="*/ 112602 w 1749154"/>
              <a:gd name="connsiteY35" fmla="*/ 473683 h 2417544"/>
              <a:gd name="connsiteX36" fmla="*/ 58709 w 1749154"/>
              <a:gd name="connsiteY36" fmla="*/ 560463 h 2417544"/>
              <a:gd name="connsiteX37" fmla="*/ 11575 w 1749154"/>
              <a:gd name="connsiteY37" fmla="*/ 673585 h 2417544"/>
              <a:gd name="connsiteX38" fmla="*/ 1952 w 1749154"/>
              <a:gd name="connsiteY38" fmla="*/ 899671 h 2417544"/>
              <a:gd name="connsiteX39" fmla="*/ 39855 w 1749154"/>
              <a:gd name="connsiteY39" fmla="*/ 1154352 h 2417544"/>
              <a:gd name="connsiteX40" fmla="*/ 77562 w 1749154"/>
              <a:gd name="connsiteY40" fmla="*/ 1305181 h 2417544"/>
              <a:gd name="connsiteX41" fmla="*/ 86989 w 1749154"/>
              <a:gd name="connsiteY41" fmla="*/ 1333461 h 2417544"/>
              <a:gd name="connsiteX42" fmla="*/ 96416 w 1749154"/>
              <a:gd name="connsiteY42" fmla="*/ 1361742 h 2417544"/>
              <a:gd name="connsiteX43" fmla="*/ 115270 w 1749154"/>
              <a:gd name="connsiteY43" fmla="*/ 1390022 h 2417544"/>
              <a:gd name="connsiteX44" fmla="*/ 134123 w 1749154"/>
              <a:gd name="connsiteY44" fmla="*/ 1446583 h 2417544"/>
              <a:gd name="connsiteX45" fmla="*/ 143550 w 1749154"/>
              <a:gd name="connsiteY45" fmla="*/ 1474863 h 2417544"/>
              <a:gd name="connsiteX46" fmla="*/ 162404 w 1749154"/>
              <a:gd name="connsiteY46" fmla="*/ 1503144 h 2417544"/>
              <a:gd name="connsiteX47" fmla="*/ 200111 w 1749154"/>
              <a:gd name="connsiteY47" fmla="*/ 1616266 h 2417544"/>
              <a:gd name="connsiteX48" fmla="*/ 209538 w 1749154"/>
              <a:gd name="connsiteY48" fmla="*/ 1644546 h 2417544"/>
              <a:gd name="connsiteX49" fmla="*/ 228391 w 1749154"/>
              <a:gd name="connsiteY49" fmla="*/ 1672826 h 2417544"/>
              <a:gd name="connsiteX50" fmla="*/ 237818 w 1749154"/>
              <a:gd name="connsiteY50" fmla="*/ 1701107 h 2417544"/>
              <a:gd name="connsiteX51" fmla="*/ 294379 w 1749154"/>
              <a:gd name="connsiteY51" fmla="*/ 1785948 h 2417544"/>
              <a:gd name="connsiteX52" fmla="*/ 332086 w 1749154"/>
              <a:gd name="connsiteY52" fmla="*/ 1842509 h 2417544"/>
              <a:gd name="connsiteX53" fmla="*/ 350940 w 1749154"/>
              <a:gd name="connsiteY53" fmla="*/ 1870789 h 2417544"/>
              <a:gd name="connsiteX54" fmla="*/ 379220 w 1749154"/>
              <a:gd name="connsiteY54" fmla="*/ 1889643 h 2417544"/>
              <a:gd name="connsiteX55" fmla="*/ 416927 w 1749154"/>
              <a:gd name="connsiteY55" fmla="*/ 1946204 h 2417544"/>
              <a:gd name="connsiteX56" fmla="*/ 454635 w 1749154"/>
              <a:gd name="connsiteY56" fmla="*/ 2002764 h 2417544"/>
              <a:gd name="connsiteX57" fmla="*/ 473488 w 1749154"/>
              <a:gd name="connsiteY57" fmla="*/ 2031045 h 2417544"/>
              <a:gd name="connsiteX58" fmla="*/ 501769 w 1749154"/>
              <a:gd name="connsiteY58" fmla="*/ 2049898 h 2417544"/>
              <a:gd name="connsiteX59" fmla="*/ 539476 w 1749154"/>
              <a:gd name="connsiteY59" fmla="*/ 2106459 h 2417544"/>
              <a:gd name="connsiteX60" fmla="*/ 596037 w 1749154"/>
              <a:gd name="connsiteY60" fmla="*/ 2163020 h 2417544"/>
              <a:gd name="connsiteX61" fmla="*/ 624317 w 1749154"/>
              <a:gd name="connsiteY61" fmla="*/ 2191301 h 2417544"/>
              <a:gd name="connsiteX62" fmla="*/ 652598 w 1749154"/>
              <a:gd name="connsiteY62" fmla="*/ 2210154 h 2417544"/>
              <a:gd name="connsiteX63" fmla="*/ 690305 w 1749154"/>
              <a:gd name="connsiteY63" fmla="*/ 2257288 h 2417544"/>
              <a:gd name="connsiteX64" fmla="*/ 737439 w 1749154"/>
              <a:gd name="connsiteY64" fmla="*/ 2294995 h 2417544"/>
              <a:gd name="connsiteX65" fmla="*/ 775146 w 1749154"/>
              <a:gd name="connsiteY65" fmla="*/ 2342129 h 2417544"/>
              <a:gd name="connsiteX66" fmla="*/ 803426 w 1749154"/>
              <a:gd name="connsiteY66" fmla="*/ 2360983 h 2417544"/>
              <a:gd name="connsiteX67" fmla="*/ 831707 w 1749154"/>
              <a:gd name="connsiteY67" fmla="*/ 2389263 h 2417544"/>
              <a:gd name="connsiteX68" fmla="*/ 878841 w 1749154"/>
              <a:gd name="connsiteY68"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42412 w 1749154"/>
              <a:gd name="connsiteY15" fmla="*/ 1390022 h 2417544"/>
              <a:gd name="connsiteX16" fmla="*/ 1651839 w 1749154"/>
              <a:gd name="connsiteY16" fmla="*/ 1361742 h 2417544"/>
              <a:gd name="connsiteX17" fmla="*/ 1698973 w 1749154"/>
              <a:gd name="connsiteY17" fmla="*/ 1248620 h 2417544"/>
              <a:gd name="connsiteX18" fmla="*/ 1736680 w 1749154"/>
              <a:gd name="connsiteY18" fmla="*/ 1135498 h 2417544"/>
              <a:gd name="connsiteX19" fmla="*/ 1736680 w 1749154"/>
              <a:gd name="connsiteY19" fmla="*/ 805560 h 2417544"/>
              <a:gd name="connsiteX20" fmla="*/ 1655930 w 1749154"/>
              <a:gd name="connsiteY20" fmla="*/ 561434 h 2417544"/>
              <a:gd name="connsiteX21" fmla="*/ 1604705 w 1749154"/>
              <a:gd name="connsiteY21" fmla="*/ 447342 h 2417544"/>
              <a:gd name="connsiteX22" fmla="*/ 1510437 w 1749154"/>
              <a:gd name="connsiteY22" fmla="*/ 305940 h 2417544"/>
              <a:gd name="connsiteX23" fmla="*/ 1416169 w 1749154"/>
              <a:gd name="connsiteY23" fmla="*/ 211672 h 2417544"/>
              <a:gd name="connsiteX24" fmla="*/ 1331327 w 1749154"/>
              <a:gd name="connsiteY24" fmla="*/ 155111 h 2417544"/>
              <a:gd name="connsiteX25" fmla="*/ 1246486 w 1749154"/>
              <a:gd name="connsiteY25" fmla="*/ 107977 h 2417544"/>
              <a:gd name="connsiteX26" fmla="*/ 1030259 w 1749154"/>
              <a:gd name="connsiteY26" fmla="*/ 19326 h 2417544"/>
              <a:gd name="connsiteX27" fmla="*/ 916548 w 1749154"/>
              <a:gd name="connsiteY27" fmla="*/ 4282 h 2417544"/>
              <a:gd name="connsiteX28" fmla="*/ 801236 w 1749154"/>
              <a:gd name="connsiteY28" fmla="*/ 276 h 2417544"/>
              <a:gd name="connsiteX29" fmla="*/ 688348 w 1749154"/>
              <a:gd name="connsiteY29" fmla="*/ 21970 h 2417544"/>
              <a:gd name="connsiteX30" fmla="*/ 590223 w 1749154"/>
              <a:gd name="connsiteY30" fmla="*/ 56836 h 2417544"/>
              <a:gd name="connsiteX31" fmla="*/ 426354 w 1749154"/>
              <a:gd name="connsiteY31" fmla="*/ 145684 h 2417544"/>
              <a:gd name="connsiteX32" fmla="*/ 307419 w 1749154"/>
              <a:gd name="connsiteY32" fmla="*/ 225105 h 2417544"/>
              <a:gd name="connsiteX33" fmla="*/ 209538 w 1749154"/>
              <a:gd name="connsiteY33" fmla="*/ 334220 h 2417544"/>
              <a:gd name="connsiteX34" fmla="*/ 112602 w 1749154"/>
              <a:gd name="connsiteY34" fmla="*/ 473683 h 2417544"/>
              <a:gd name="connsiteX35" fmla="*/ 58709 w 1749154"/>
              <a:gd name="connsiteY35" fmla="*/ 560463 h 2417544"/>
              <a:gd name="connsiteX36" fmla="*/ 11575 w 1749154"/>
              <a:gd name="connsiteY36" fmla="*/ 673585 h 2417544"/>
              <a:gd name="connsiteX37" fmla="*/ 1952 w 1749154"/>
              <a:gd name="connsiteY37" fmla="*/ 899671 h 2417544"/>
              <a:gd name="connsiteX38" fmla="*/ 39855 w 1749154"/>
              <a:gd name="connsiteY38" fmla="*/ 1154352 h 2417544"/>
              <a:gd name="connsiteX39" fmla="*/ 77562 w 1749154"/>
              <a:gd name="connsiteY39" fmla="*/ 1305181 h 2417544"/>
              <a:gd name="connsiteX40" fmla="*/ 86989 w 1749154"/>
              <a:gd name="connsiteY40" fmla="*/ 1333461 h 2417544"/>
              <a:gd name="connsiteX41" fmla="*/ 96416 w 1749154"/>
              <a:gd name="connsiteY41" fmla="*/ 1361742 h 2417544"/>
              <a:gd name="connsiteX42" fmla="*/ 115270 w 1749154"/>
              <a:gd name="connsiteY42" fmla="*/ 1390022 h 2417544"/>
              <a:gd name="connsiteX43" fmla="*/ 134123 w 1749154"/>
              <a:gd name="connsiteY43" fmla="*/ 1446583 h 2417544"/>
              <a:gd name="connsiteX44" fmla="*/ 143550 w 1749154"/>
              <a:gd name="connsiteY44" fmla="*/ 1474863 h 2417544"/>
              <a:gd name="connsiteX45" fmla="*/ 162404 w 1749154"/>
              <a:gd name="connsiteY45" fmla="*/ 1503144 h 2417544"/>
              <a:gd name="connsiteX46" fmla="*/ 200111 w 1749154"/>
              <a:gd name="connsiteY46" fmla="*/ 1616266 h 2417544"/>
              <a:gd name="connsiteX47" fmla="*/ 209538 w 1749154"/>
              <a:gd name="connsiteY47" fmla="*/ 1644546 h 2417544"/>
              <a:gd name="connsiteX48" fmla="*/ 228391 w 1749154"/>
              <a:gd name="connsiteY48" fmla="*/ 1672826 h 2417544"/>
              <a:gd name="connsiteX49" fmla="*/ 237818 w 1749154"/>
              <a:gd name="connsiteY49" fmla="*/ 1701107 h 2417544"/>
              <a:gd name="connsiteX50" fmla="*/ 294379 w 1749154"/>
              <a:gd name="connsiteY50" fmla="*/ 1785948 h 2417544"/>
              <a:gd name="connsiteX51" fmla="*/ 332086 w 1749154"/>
              <a:gd name="connsiteY51" fmla="*/ 1842509 h 2417544"/>
              <a:gd name="connsiteX52" fmla="*/ 350940 w 1749154"/>
              <a:gd name="connsiteY52" fmla="*/ 1870789 h 2417544"/>
              <a:gd name="connsiteX53" fmla="*/ 379220 w 1749154"/>
              <a:gd name="connsiteY53" fmla="*/ 1889643 h 2417544"/>
              <a:gd name="connsiteX54" fmla="*/ 416927 w 1749154"/>
              <a:gd name="connsiteY54" fmla="*/ 1946204 h 2417544"/>
              <a:gd name="connsiteX55" fmla="*/ 454635 w 1749154"/>
              <a:gd name="connsiteY55" fmla="*/ 2002764 h 2417544"/>
              <a:gd name="connsiteX56" fmla="*/ 473488 w 1749154"/>
              <a:gd name="connsiteY56" fmla="*/ 2031045 h 2417544"/>
              <a:gd name="connsiteX57" fmla="*/ 501769 w 1749154"/>
              <a:gd name="connsiteY57" fmla="*/ 2049898 h 2417544"/>
              <a:gd name="connsiteX58" fmla="*/ 539476 w 1749154"/>
              <a:gd name="connsiteY58" fmla="*/ 2106459 h 2417544"/>
              <a:gd name="connsiteX59" fmla="*/ 596037 w 1749154"/>
              <a:gd name="connsiteY59" fmla="*/ 2163020 h 2417544"/>
              <a:gd name="connsiteX60" fmla="*/ 624317 w 1749154"/>
              <a:gd name="connsiteY60" fmla="*/ 2191301 h 2417544"/>
              <a:gd name="connsiteX61" fmla="*/ 652598 w 1749154"/>
              <a:gd name="connsiteY61" fmla="*/ 2210154 h 2417544"/>
              <a:gd name="connsiteX62" fmla="*/ 690305 w 1749154"/>
              <a:gd name="connsiteY62" fmla="*/ 2257288 h 2417544"/>
              <a:gd name="connsiteX63" fmla="*/ 737439 w 1749154"/>
              <a:gd name="connsiteY63" fmla="*/ 2294995 h 2417544"/>
              <a:gd name="connsiteX64" fmla="*/ 775146 w 1749154"/>
              <a:gd name="connsiteY64" fmla="*/ 2342129 h 2417544"/>
              <a:gd name="connsiteX65" fmla="*/ 803426 w 1749154"/>
              <a:gd name="connsiteY65" fmla="*/ 2360983 h 2417544"/>
              <a:gd name="connsiteX66" fmla="*/ 831707 w 1749154"/>
              <a:gd name="connsiteY66" fmla="*/ 2389263 h 2417544"/>
              <a:gd name="connsiteX67" fmla="*/ 878841 w 1749154"/>
              <a:gd name="connsiteY67"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42412 w 1749154"/>
              <a:gd name="connsiteY15" fmla="*/ 1390022 h 2417544"/>
              <a:gd name="connsiteX16" fmla="*/ 1698973 w 1749154"/>
              <a:gd name="connsiteY16" fmla="*/ 1248620 h 2417544"/>
              <a:gd name="connsiteX17" fmla="*/ 1736680 w 1749154"/>
              <a:gd name="connsiteY17" fmla="*/ 1135498 h 2417544"/>
              <a:gd name="connsiteX18" fmla="*/ 1736680 w 1749154"/>
              <a:gd name="connsiteY18" fmla="*/ 805560 h 2417544"/>
              <a:gd name="connsiteX19" fmla="*/ 1655930 w 1749154"/>
              <a:gd name="connsiteY19" fmla="*/ 561434 h 2417544"/>
              <a:gd name="connsiteX20" fmla="*/ 1604705 w 1749154"/>
              <a:gd name="connsiteY20" fmla="*/ 447342 h 2417544"/>
              <a:gd name="connsiteX21" fmla="*/ 1510437 w 1749154"/>
              <a:gd name="connsiteY21" fmla="*/ 305940 h 2417544"/>
              <a:gd name="connsiteX22" fmla="*/ 1416169 w 1749154"/>
              <a:gd name="connsiteY22" fmla="*/ 211672 h 2417544"/>
              <a:gd name="connsiteX23" fmla="*/ 1331327 w 1749154"/>
              <a:gd name="connsiteY23" fmla="*/ 155111 h 2417544"/>
              <a:gd name="connsiteX24" fmla="*/ 1246486 w 1749154"/>
              <a:gd name="connsiteY24" fmla="*/ 107977 h 2417544"/>
              <a:gd name="connsiteX25" fmla="*/ 1030259 w 1749154"/>
              <a:gd name="connsiteY25" fmla="*/ 19326 h 2417544"/>
              <a:gd name="connsiteX26" fmla="*/ 916548 w 1749154"/>
              <a:gd name="connsiteY26" fmla="*/ 4282 h 2417544"/>
              <a:gd name="connsiteX27" fmla="*/ 801236 w 1749154"/>
              <a:gd name="connsiteY27" fmla="*/ 276 h 2417544"/>
              <a:gd name="connsiteX28" fmla="*/ 688348 w 1749154"/>
              <a:gd name="connsiteY28" fmla="*/ 21970 h 2417544"/>
              <a:gd name="connsiteX29" fmla="*/ 590223 w 1749154"/>
              <a:gd name="connsiteY29" fmla="*/ 56836 h 2417544"/>
              <a:gd name="connsiteX30" fmla="*/ 426354 w 1749154"/>
              <a:gd name="connsiteY30" fmla="*/ 145684 h 2417544"/>
              <a:gd name="connsiteX31" fmla="*/ 307419 w 1749154"/>
              <a:gd name="connsiteY31" fmla="*/ 225105 h 2417544"/>
              <a:gd name="connsiteX32" fmla="*/ 209538 w 1749154"/>
              <a:gd name="connsiteY32" fmla="*/ 334220 h 2417544"/>
              <a:gd name="connsiteX33" fmla="*/ 112602 w 1749154"/>
              <a:gd name="connsiteY33" fmla="*/ 473683 h 2417544"/>
              <a:gd name="connsiteX34" fmla="*/ 58709 w 1749154"/>
              <a:gd name="connsiteY34" fmla="*/ 560463 h 2417544"/>
              <a:gd name="connsiteX35" fmla="*/ 11575 w 1749154"/>
              <a:gd name="connsiteY35" fmla="*/ 673585 h 2417544"/>
              <a:gd name="connsiteX36" fmla="*/ 1952 w 1749154"/>
              <a:gd name="connsiteY36" fmla="*/ 899671 h 2417544"/>
              <a:gd name="connsiteX37" fmla="*/ 39855 w 1749154"/>
              <a:gd name="connsiteY37" fmla="*/ 1154352 h 2417544"/>
              <a:gd name="connsiteX38" fmla="*/ 77562 w 1749154"/>
              <a:gd name="connsiteY38" fmla="*/ 1305181 h 2417544"/>
              <a:gd name="connsiteX39" fmla="*/ 86989 w 1749154"/>
              <a:gd name="connsiteY39" fmla="*/ 1333461 h 2417544"/>
              <a:gd name="connsiteX40" fmla="*/ 96416 w 1749154"/>
              <a:gd name="connsiteY40" fmla="*/ 1361742 h 2417544"/>
              <a:gd name="connsiteX41" fmla="*/ 115270 w 1749154"/>
              <a:gd name="connsiteY41" fmla="*/ 1390022 h 2417544"/>
              <a:gd name="connsiteX42" fmla="*/ 134123 w 1749154"/>
              <a:gd name="connsiteY42" fmla="*/ 1446583 h 2417544"/>
              <a:gd name="connsiteX43" fmla="*/ 143550 w 1749154"/>
              <a:gd name="connsiteY43" fmla="*/ 1474863 h 2417544"/>
              <a:gd name="connsiteX44" fmla="*/ 162404 w 1749154"/>
              <a:gd name="connsiteY44" fmla="*/ 1503144 h 2417544"/>
              <a:gd name="connsiteX45" fmla="*/ 200111 w 1749154"/>
              <a:gd name="connsiteY45" fmla="*/ 1616266 h 2417544"/>
              <a:gd name="connsiteX46" fmla="*/ 209538 w 1749154"/>
              <a:gd name="connsiteY46" fmla="*/ 1644546 h 2417544"/>
              <a:gd name="connsiteX47" fmla="*/ 228391 w 1749154"/>
              <a:gd name="connsiteY47" fmla="*/ 1672826 h 2417544"/>
              <a:gd name="connsiteX48" fmla="*/ 237818 w 1749154"/>
              <a:gd name="connsiteY48" fmla="*/ 1701107 h 2417544"/>
              <a:gd name="connsiteX49" fmla="*/ 294379 w 1749154"/>
              <a:gd name="connsiteY49" fmla="*/ 1785948 h 2417544"/>
              <a:gd name="connsiteX50" fmla="*/ 332086 w 1749154"/>
              <a:gd name="connsiteY50" fmla="*/ 1842509 h 2417544"/>
              <a:gd name="connsiteX51" fmla="*/ 350940 w 1749154"/>
              <a:gd name="connsiteY51" fmla="*/ 1870789 h 2417544"/>
              <a:gd name="connsiteX52" fmla="*/ 379220 w 1749154"/>
              <a:gd name="connsiteY52" fmla="*/ 1889643 h 2417544"/>
              <a:gd name="connsiteX53" fmla="*/ 416927 w 1749154"/>
              <a:gd name="connsiteY53" fmla="*/ 1946204 h 2417544"/>
              <a:gd name="connsiteX54" fmla="*/ 454635 w 1749154"/>
              <a:gd name="connsiteY54" fmla="*/ 2002764 h 2417544"/>
              <a:gd name="connsiteX55" fmla="*/ 473488 w 1749154"/>
              <a:gd name="connsiteY55" fmla="*/ 2031045 h 2417544"/>
              <a:gd name="connsiteX56" fmla="*/ 501769 w 1749154"/>
              <a:gd name="connsiteY56" fmla="*/ 2049898 h 2417544"/>
              <a:gd name="connsiteX57" fmla="*/ 539476 w 1749154"/>
              <a:gd name="connsiteY57" fmla="*/ 2106459 h 2417544"/>
              <a:gd name="connsiteX58" fmla="*/ 596037 w 1749154"/>
              <a:gd name="connsiteY58" fmla="*/ 2163020 h 2417544"/>
              <a:gd name="connsiteX59" fmla="*/ 624317 w 1749154"/>
              <a:gd name="connsiteY59" fmla="*/ 2191301 h 2417544"/>
              <a:gd name="connsiteX60" fmla="*/ 652598 w 1749154"/>
              <a:gd name="connsiteY60" fmla="*/ 2210154 h 2417544"/>
              <a:gd name="connsiteX61" fmla="*/ 690305 w 1749154"/>
              <a:gd name="connsiteY61" fmla="*/ 2257288 h 2417544"/>
              <a:gd name="connsiteX62" fmla="*/ 737439 w 1749154"/>
              <a:gd name="connsiteY62" fmla="*/ 2294995 h 2417544"/>
              <a:gd name="connsiteX63" fmla="*/ 775146 w 1749154"/>
              <a:gd name="connsiteY63" fmla="*/ 2342129 h 2417544"/>
              <a:gd name="connsiteX64" fmla="*/ 803426 w 1749154"/>
              <a:gd name="connsiteY64" fmla="*/ 2360983 h 2417544"/>
              <a:gd name="connsiteX65" fmla="*/ 831707 w 1749154"/>
              <a:gd name="connsiteY65" fmla="*/ 2389263 h 2417544"/>
              <a:gd name="connsiteX66" fmla="*/ 878841 w 1749154"/>
              <a:gd name="connsiteY66"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48144 w 1749154"/>
              <a:gd name="connsiteY12" fmla="*/ 1625692 h 2417544"/>
              <a:gd name="connsiteX13" fmla="*/ 1585851 w 1749154"/>
              <a:gd name="connsiteY13" fmla="*/ 1540851 h 2417544"/>
              <a:gd name="connsiteX14" fmla="*/ 1614132 w 1749154"/>
              <a:gd name="connsiteY14" fmla="*/ 1484290 h 2417544"/>
              <a:gd name="connsiteX15" fmla="*/ 1698973 w 1749154"/>
              <a:gd name="connsiteY15" fmla="*/ 1248620 h 2417544"/>
              <a:gd name="connsiteX16" fmla="*/ 1736680 w 1749154"/>
              <a:gd name="connsiteY16" fmla="*/ 1135498 h 2417544"/>
              <a:gd name="connsiteX17" fmla="*/ 1736680 w 1749154"/>
              <a:gd name="connsiteY17" fmla="*/ 805560 h 2417544"/>
              <a:gd name="connsiteX18" fmla="*/ 1655930 w 1749154"/>
              <a:gd name="connsiteY18" fmla="*/ 561434 h 2417544"/>
              <a:gd name="connsiteX19" fmla="*/ 1604705 w 1749154"/>
              <a:gd name="connsiteY19" fmla="*/ 447342 h 2417544"/>
              <a:gd name="connsiteX20" fmla="*/ 1510437 w 1749154"/>
              <a:gd name="connsiteY20" fmla="*/ 305940 h 2417544"/>
              <a:gd name="connsiteX21" fmla="*/ 1416169 w 1749154"/>
              <a:gd name="connsiteY21" fmla="*/ 211672 h 2417544"/>
              <a:gd name="connsiteX22" fmla="*/ 1331327 w 1749154"/>
              <a:gd name="connsiteY22" fmla="*/ 155111 h 2417544"/>
              <a:gd name="connsiteX23" fmla="*/ 1246486 w 1749154"/>
              <a:gd name="connsiteY23" fmla="*/ 107977 h 2417544"/>
              <a:gd name="connsiteX24" fmla="*/ 1030259 w 1749154"/>
              <a:gd name="connsiteY24" fmla="*/ 19326 h 2417544"/>
              <a:gd name="connsiteX25" fmla="*/ 916548 w 1749154"/>
              <a:gd name="connsiteY25" fmla="*/ 4282 h 2417544"/>
              <a:gd name="connsiteX26" fmla="*/ 801236 w 1749154"/>
              <a:gd name="connsiteY26" fmla="*/ 276 h 2417544"/>
              <a:gd name="connsiteX27" fmla="*/ 688348 w 1749154"/>
              <a:gd name="connsiteY27" fmla="*/ 21970 h 2417544"/>
              <a:gd name="connsiteX28" fmla="*/ 590223 w 1749154"/>
              <a:gd name="connsiteY28" fmla="*/ 56836 h 2417544"/>
              <a:gd name="connsiteX29" fmla="*/ 426354 w 1749154"/>
              <a:gd name="connsiteY29" fmla="*/ 145684 h 2417544"/>
              <a:gd name="connsiteX30" fmla="*/ 307419 w 1749154"/>
              <a:gd name="connsiteY30" fmla="*/ 225105 h 2417544"/>
              <a:gd name="connsiteX31" fmla="*/ 209538 w 1749154"/>
              <a:gd name="connsiteY31" fmla="*/ 334220 h 2417544"/>
              <a:gd name="connsiteX32" fmla="*/ 112602 w 1749154"/>
              <a:gd name="connsiteY32" fmla="*/ 473683 h 2417544"/>
              <a:gd name="connsiteX33" fmla="*/ 58709 w 1749154"/>
              <a:gd name="connsiteY33" fmla="*/ 560463 h 2417544"/>
              <a:gd name="connsiteX34" fmla="*/ 11575 w 1749154"/>
              <a:gd name="connsiteY34" fmla="*/ 673585 h 2417544"/>
              <a:gd name="connsiteX35" fmla="*/ 1952 w 1749154"/>
              <a:gd name="connsiteY35" fmla="*/ 899671 h 2417544"/>
              <a:gd name="connsiteX36" fmla="*/ 39855 w 1749154"/>
              <a:gd name="connsiteY36" fmla="*/ 1154352 h 2417544"/>
              <a:gd name="connsiteX37" fmla="*/ 77562 w 1749154"/>
              <a:gd name="connsiteY37" fmla="*/ 1305181 h 2417544"/>
              <a:gd name="connsiteX38" fmla="*/ 86989 w 1749154"/>
              <a:gd name="connsiteY38" fmla="*/ 1333461 h 2417544"/>
              <a:gd name="connsiteX39" fmla="*/ 96416 w 1749154"/>
              <a:gd name="connsiteY39" fmla="*/ 1361742 h 2417544"/>
              <a:gd name="connsiteX40" fmla="*/ 115270 w 1749154"/>
              <a:gd name="connsiteY40" fmla="*/ 1390022 h 2417544"/>
              <a:gd name="connsiteX41" fmla="*/ 134123 w 1749154"/>
              <a:gd name="connsiteY41" fmla="*/ 1446583 h 2417544"/>
              <a:gd name="connsiteX42" fmla="*/ 143550 w 1749154"/>
              <a:gd name="connsiteY42" fmla="*/ 1474863 h 2417544"/>
              <a:gd name="connsiteX43" fmla="*/ 162404 w 1749154"/>
              <a:gd name="connsiteY43" fmla="*/ 1503144 h 2417544"/>
              <a:gd name="connsiteX44" fmla="*/ 200111 w 1749154"/>
              <a:gd name="connsiteY44" fmla="*/ 1616266 h 2417544"/>
              <a:gd name="connsiteX45" fmla="*/ 209538 w 1749154"/>
              <a:gd name="connsiteY45" fmla="*/ 1644546 h 2417544"/>
              <a:gd name="connsiteX46" fmla="*/ 228391 w 1749154"/>
              <a:gd name="connsiteY46" fmla="*/ 1672826 h 2417544"/>
              <a:gd name="connsiteX47" fmla="*/ 237818 w 1749154"/>
              <a:gd name="connsiteY47" fmla="*/ 1701107 h 2417544"/>
              <a:gd name="connsiteX48" fmla="*/ 294379 w 1749154"/>
              <a:gd name="connsiteY48" fmla="*/ 1785948 h 2417544"/>
              <a:gd name="connsiteX49" fmla="*/ 332086 w 1749154"/>
              <a:gd name="connsiteY49" fmla="*/ 1842509 h 2417544"/>
              <a:gd name="connsiteX50" fmla="*/ 350940 w 1749154"/>
              <a:gd name="connsiteY50" fmla="*/ 1870789 h 2417544"/>
              <a:gd name="connsiteX51" fmla="*/ 379220 w 1749154"/>
              <a:gd name="connsiteY51" fmla="*/ 1889643 h 2417544"/>
              <a:gd name="connsiteX52" fmla="*/ 416927 w 1749154"/>
              <a:gd name="connsiteY52" fmla="*/ 1946204 h 2417544"/>
              <a:gd name="connsiteX53" fmla="*/ 454635 w 1749154"/>
              <a:gd name="connsiteY53" fmla="*/ 2002764 h 2417544"/>
              <a:gd name="connsiteX54" fmla="*/ 473488 w 1749154"/>
              <a:gd name="connsiteY54" fmla="*/ 2031045 h 2417544"/>
              <a:gd name="connsiteX55" fmla="*/ 501769 w 1749154"/>
              <a:gd name="connsiteY55" fmla="*/ 2049898 h 2417544"/>
              <a:gd name="connsiteX56" fmla="*/ 539476 w 1749154"/>
              <a:gd name="connsiteY56" fmla="*/ 2106459 h 2417544"/>
              <a:gd name="connsiteX57" fmla="*/ 596037 w 1749154"/>
              <a:gd name="connsiteY57" fmla="*/ 2163020 h 2417544"/>
              <a:gd name="connsiteX58" fmla="*/ 624317 w 1749154"/>
              <a:gd name="connsiteY58" fmla="*/ 2191301 h 2417544"/>
              <a:gd name="connsiteX59" fmla="*/ 652598 w 1749154"/>
              <a:gd name="connsiteY59" fmla="*/ 2210154 h 2417544"/>
              <a:gd name="connsiteX60" fmla="*/ 690305 w 1749154"/>
              <a:gd name="connsiteY60" fmla="*/ 2257288 h 2417544"/>
              <a:gd name="connsiteX61" fmla="*/ 737439 w 1749154"/>
              <a:gd name="connsiteY61" fmla="*/ 2294995 h 2417544"/>
              <a:gd name="connsiteX62" fmla="*/ 775146 w 1749154"/>
              <a:gd name="connsiteY62" fmla="*/ 2342129 h 2417544"/>
              <a:gd name="connsiteX63" fmla="*/ 803426 w 1749154"/>
              <a:gd name="connsiteY63" fmla="*/ 2360983 h 2417544"/>
              <a:gd name="connsiteX64" fmla="*/ 831707 w 1749154"/>
              <a:gd name="connsiteY64" fmla="*/ 2389263 h 2417544"/>
              <a:gd name="connsiteX65" fmla="*/ 878841 w 1749154"/>
              <a:gd name="connsiteY65"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585851 w 1749154"/>
              <a:gd name="connsiteY12" fmla="*/ 1540851 h 2417544"/>
              <a:gd name="connsiteX13" fmla="*/ 1614132 w 1749154"/>
              <a:gd name="connsiteY13" fmla="*/ 1484290 h 2417544"/>
              <a:gd name="connsiteX14" fmla="*/ 1698973 w 1749154"/>
              <a:gd name="connsiteY14" fmla="*/ 1248620 h 2417544"/>
              <a:gd name="connsiteX15" fmla="*/ 1736680 w 1749154"/>
              <a:gd name="connsiteY15" fmla="*/ 1135498 h 2417544"/>
              <a:gd name="connsiteX16" fmla="*/ 1736680 w 1749154"/>
              <a:gd name="connsiteY16" fmla="*/ 805560 h 2417544"/>
              <a:gd name="connsiteX17" fmla="*/ 1655930 w 1749154"/>
              <a:gd name="connsiteY17" fmla="*/ 561434 h 2417544"/>
              <a:gd name="connsiteX18" fmla="*/ 1604705 w 1749154"/>
              <a:gd name="connsiteY18" fmla="*/ 447342 h 2417544"/>
              <a:gd name="connsiteX19" fmla="*/ 1510437 w 1749154"/>
              <a:gd name="connsiteY19" fmla="*/ 305940 h 2417544"/>
              <a:gd name="connsiteX20" fmla="*/ 1416169 w 1749154"/>
              <a:gd name="connsiteY20" fmla="*/ 211672 h 2417544"/>
              <a:gd name="connsiteX21" fmla="*/ 1331327 w 1749154"/>
              <a:gd name="connsiteY21" fmla="*/ 155111 h 2417544"/>
              <a:gd name="connsiteX22" fmla="*/ 1246486 w 1749154"/>
              <a:gd name="connsiteY22" fmla="*/ 107977 h 2417544"/>
              <a:gd name="connsiteX23" fmla="*/ 1030259 w 1749154"/>
              <a:gd name="connsiteY23" fmla="*/ 19326 h 2417544"/>
              <a:gd name="connsiteX24" fmla="*/ 916548 w 1749154"/>
              <a:gd name="connsiteY24" fmla="*/ 4282 h 2417544"/>
              <a:gd name="connsiteX25" fmla="*/ 801236 w 1749154"/>
              <a:gd name="connsiteY25" fmla="*/ 276 h 2417544"/>
              <a:gd name="connsiteX26" fmla="*/ 688348 w 1749154"/>
              <a:gd name="connsiteY26" fmla="*/ 21970 h 2417544"/>
              <a:gd name="connsiteX27" fmla="*/ 590223 w 1749154"/>
              <a:gd name="connsiteY27" fmla="*/ 56836 h 2417544"/>
              <a:gd name="connsiteX28" fmla="*/ 426354 w 1749154"/>
              <a:gd name="connsiteY28" fmla="*/ 145684 h 2417544"/>
              <a:gd name="connsiteX29" fmla="*/ 307419 w 1749154"/>
              <a:gd name="connsiteY29" fmla="*/ 225105 h 2417544"/>
              <a:gd name="connsiteX30" fmla="*/ 209538 w 1749154"/>
              <a:gd name="connsiteY30" fmla="*/ 334220 h 2417544"/>
              <a:gd name="connsiteX31" fmla="*/ 112602 w 1749154"/>
              <a:gd name="connsiteY31" fmla="*/ 473683 h 2417544"/>
              <a:gd name="connsiteX32" fmla="*/ 58709 w 1749154"/>
              <a:gd name="connsiteY32" fmla="*/ 560463 h 2417544"/>
              <a:gd name="connsiteX33" fmla="*/ 11575 w 1749154"/>
              <a:gd name="connsiteY33" fmla="*/ 673585 h 2417544"/>
              <a:gd name="connsiteX34" fmla="*/ 1952 w 1749154"/>
              <a:gd name="connsiteY34" fmla="*/ 899671 h 2417544"/>
              <a:gd name="connsiteX35" fmla="*/ 39855 w 1749154"/>
              <a:gd name="connsiteY35" fmla="*/ 1154352 h 2417544"/>
              <a:gd name="connsiteX36" fmla="*/ 77562 w 1749154"/>
              <a:gd name="connsiteY36" fmla="*/ 1305181 h 2417544"/>
              <a:gd name="connsiteX37" fmla="*/ 86989 w 1749154"/>
              <a:gd name="connsiteY37" fmla="*/ 1333461 h 2417544"/>
              <a:gd name="connsiteX38" fmla="*/ 96416 w 1749154"/>
              <a:gd name="connsiteY38" fmla="*/ 1361742 h 2417544"/>
              <a:gd name="connsiteX39" fmla="*/ 115270 w 1749154"/>
              <a:gd name="connsiteY39" fmla="*/ 1390022 h 2417544"/>
              <a:gd name="connsiteX40" fmla="*/ 134123 w 1749154"/>
              <a:gd name="connsiteY40" fmla="*/ 1446583 h 2417544"/>
              <a:gd name="connsiteX41" fmla="*/ 143550 w 1749154"/>
              <a:gd name="connsiteY41" fmla="*/ 1474863 h 2417544"/>
              <a:gd name="connsiteX42" fmla="*/ 162404 w 1749154"/>
              <a:gd name="connsiteY42" fmla="*/ 1503144 h 2417544"/>
              <a:gd name="connsiteX43" fmla="*/ 200111 w 1749154"/>
              <a:gd name="connsiteY43" fmla="*/ 1616266 h 2417544"/>
              <a:gd name="connsiteX44" fmla="*/ 209538 w 1749154"/>
              <a:gd name="connsiteY44" fmla="*/ 1644546 h 2417544"/>
              <a:gd name="connsiteX45" fmla="*/ 228391 w 1749154"/>
              <a:gd name="connsiteY45" fmla="*/ 1672826 h 2417544"/>
              <a:gd name="connsiteX46" fmla="*/ 237818 w 1749154"/>
              <a:gd name="connsiteY46" fmla="*/ 1701107 h 2417544"/>
              <a:gd name="connsiteX47" fmla="*/ 294379 w 1749154"/>
              <a:gd name="connsiteY47" fmla="*/ 1785948 h 2417544"/>
              <a:gd name="connsiteX48" fmla="*/ 332086 w 1749154"/>
              <a:gd name="connsiteY48" fmla="*/ 1842509 h 2417544"/>
              <a:gd name="connsiteX49" fmla="*/ 350940 w 1749154"/>
              <a:gd name="connsiteY49" fmla="*/ 1870789 h 2417544"/>
              <a:gd name="connsiteX50" fmla="*/ 379220 w 1749154"/>
              <a:gd name="connsiteY50" fmla="*/ 1889643 h 2417544"/>
              <a:gd name="connsiteX51" fmla="*/ 416927 w 1749154"/>
              <a:gd name="connsiteY51" fmla="*/ 1946204 h 2417544"/>
              <a:gd name="connsiteX52" fmla="*/ 454635 w 1749154"/>
              <a:gd name="connsiteY52" fmla="*/ 2002764 h 2417544"/>
              <a:gd name="connsiteX53" fmla="*/ 473488 w 1749154"/>
              <a:gd name="connsiteY53" fmla="*/ 2031045 h 2417544"/>
              <a:gd name="connsiteX54" fmla="*/ 501769 w 1749154"/>
              <a:gd name="connsiteY54" fmla="*/ 2049898 h 2417544"/>
              <a:gd name="connsiteX55" fmla="*/ 539476 w 1749154"/>
              <a:gd name="connsiteY55" fmla="*/ 2106459 h 2417544"/>
              <a:gd name="connsiteX56" fmla="*/ 596037 w 1749154"/>
              <a:gd name="connsiteY56" fmla="*/ 2163020 h 2417544"/>
              <a:gd name="connsiteX57" fmla="*/ 624317 w 1749154"/>
              <a:gd name="connsiteY57" fmla="*/ 2191301 h 2417544"/>
              <a:gd name="connsiteX58" fmla="*/ 652598 w 1749154"/>
              <a:gd name="connsiteY58" fmla="*/ 2210154 h 2417544"/>
              <a:gd name="connsiteX59" fmla="*/ 690305 w 1749154"/>
              <a:gd name="connsiteY59" fmla="*/ 2257288 h 2417544"/>
              <a:gd name="connsiteX60" fmla="*/ 737439 w 1749154"/>
              <a:gd name="connsiteY60" fmla="*/ 2294995 h 2417544"/>
              <a:gd name="connsiteX61" fmla="*/ 775146 w 1749154"/>
              <a:gd name="connsiteY61" fmla="*/ 2342129 h 2417544"/>
              <a:gd name="connsiteX62" fmla="*/ 803426 w 1749154"/>
              <a:gd name="connsiteY62" fmla="*/ 2360983 h 2417544"/>
              <a:gd name="connsiteX63" fmla="*/ 831707 w 1749154"/>
              <a:gd name="connsiteY63" fmla="*/ 2389263 h 2417544"/>
              <a:gd name="connsiteX64" fmla="*/ 878841 w 1749154"/>
              <a:gd name="connsiteY64"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446845 w 1749154"/>
              <a:gd name="connsiteY10" fmla="*/ 1802602 h 2417544"/>
              <a:gd name="connsiteX11" fmla="*/ 1501010 w 1749154"/>
              <a:gd name="connsiteY11" fmla="*/ 1701107 h 2417544"/>
              <a:gd name="connsiteX12" fmla="*/ 1614132 w 1749154"/>
              <a:gd name="connsiteY12" fmla="*/ 1484290 h 2417544"/>
              <a:gd name="connsiteX13" fmla="*/ 1698973 w 1749154"/>
              <a:gd name="connsiteY13" fmla="*/ 1248620 h 2417544"/>
              <a:gd name="connsiteX14" fmla="*/ 1736680 w 1749154"/>
              <a:gd name="connsiteY14" fmla="*/ 1135498 h 2417544"/>
              <a:gd name="connsiteX15" fmla="*/ 1736680 w 1749154"/>
              <a:gd name="connsiteY15" fmla="*/ 805560 h 2417544"/>
              <a:gd name="connsiteX16" fmla="*/ 1655930 w 1749154"/>
              <a:gd name="connsiteY16" fmla="*/ 561434 h 2417544"/>
              <a:gd name="connsiteX17" fmla="*/ 1604705 w 1749154"/>
              <a:gd name="connsiteY17" fmla="*/ 447342 h 2417544"/>
              <a:gd name="connsiteX18" fmla="*/ 1510437 w 1749154"/>
              <a:gd name="connsiteY18" fmla="*/ 305940 h 2417544"/>
              <a:gd name="connsiteX19" fmla="*/ 1416169 w 1749154"/>
              <a:gd name="connsiteY19" fmla="*/ 211672 h 2417544"/>
              <a:gd name="connsiteX20" fmla="*/ 1331327 w 1749154"/>
              <a:gd name="connsiteY20" fmla="*/ 155111 h 2417544"/>
              <a:gd name="connsiteX21" fmla="*/ 1246486 w 1749154"/>
              <a:gd name="connsiteY21" fmla="*/ 107977 h 2417544"/>
              <a:gd name="connsiteX22" fmla="*/ 1030259 w 1749154"/>
              <a:gd name="connsiteY22" fmla="*/ 19326 h 2417544"/>
              <a:gd name="connsiteX23" fmla="*/ 916548 w 1749154"/>
              <a:gd name="connsiteY23" fmla="*/ 4282 h 2417544"/>
              <a:gd name="connsiteX24" fmla="*/ 801236 w 1749154"/>
              <a:gd name="connsiteY24" fmla="*/ 276 h 2417544"/>
              <a:gd name="connsiteX25" fmla="*/ 688348 w 1749154"/>
              <a:gd name="connsiteY25" fmla="*/ 21970 h 2417544"/>
              <a:gd name="connsiteX26" fmla="*/ 590223 w 1749154"/>
              <a:gd name="connsiteY26" fmla="*/ 56836 h 2417544"/>
              <a:gd name="connsiteX27" fmla="*/ 426354 w 1749154"/>
              <a:gd name="connsiteY27" fmla="*/ 145684 h 2417544"/>
              <a:gd name="connsiteX28" fmla="*/ 307419 w 1749154"/>
              <a:gd name="connsiteY28" fmla="*/ 225105 h 2417544"/>
              <a:gd name="connsiteX29" fmla="*/ 209538 w 1749154"/>
              <a:gd name="connsiteY29" fmla="*/ 334220 h 2417544"/>
              <a:gd name="connsiteX30" fmla="*/ 112602 w 1749154"/>
              <a:gd name="connsiteY30" fmla="*/ 473683 h 2417544"/>
              <a:gd name="connsiteX31" fmla="*/ 58709 w 1749154"/>
              <a:gd name="connsiteY31" fmla="*/ 560463 h 2417544"/>
              <a:gd name="connsiteX32" fmla="*/ 11575 w 1749154"/>
              <a:gd name="connsiteY32" fmla="*/ 673585 h 2417544"/>
              <a:gd name="connsiteX33" fmla="*/ 1952 w 1749154"/>
              <a:gd name="connsiteY33" fmla="*/ 899671 h 2417544"/>
              <a:gd name="connsiteX34" fmla="*/ 39855 w 1749154"/>
              <a:gd name="connsiteY34" fmla="*/ 1154352 h 2417544"/>
              <a:gd name="connsiteX35" fmla="*/ 77562 w 1749154"/>
              <a:gd name="connsiteY35" fmla="*/ 1305181 h 2417544"/>
              <a:gd name="connsiteX36" fmla="*/ 86989 w 1749154"/>
              <a:gd name="connsiteY36" fmla="*/ 1333461 h 2417544"/>
              <a:gd name="connsiteX37" fmla="*/ 96416 w 1749154"/>
              <a:gd name="connsiteY37" fmla="*/ 1361742 h 2417544"/>
              <a:gd name="connsiteX38" fmla="*/ 115270 w 1749154"/>
              <a:gd name="connsiteY38" fmla="*/ 1390022 h 2417544"/>
              <a:gd name="connsiteX39" fmla="*/ 134123 w 1749154"/>
              <a:gd name="connsiteY39" fmla="*/ 1446583 h 2417544"/>
              <a:gd name="connsiteX40" fmla="*/ 143550 w 1749154"/>
              <a:gd name="connsiteY40" fmla="*/ 1474863 h 2417544"/>
              <a:gd name="connsiteX41" fmla="*/ 162404 w 1749154"/>
              <a:gd name="connsiteY41" fmla="*/ 1503144 h 2417544"/>
              <a:gd name="connsiteX42" fmla="*/ 200111 w 1749154"/>
              <a:gd name="connsiteY42" fmla="*/ 1616266 h 2417544"/>
              <a:gd name="connsiteX43" fmla="*/ 209538 w 1749154"/>
              <a:gd name="connsiteY43" fmla="*/ 1644546 h 2417544"/>
              <a:gd name="connsiteX44" fmla="*/ 228391 w 1749154"/>
              <a:gd name="connsiteY44" fmla="*/ 1672826 h 2417544"/>
              <a:gd name="connsiteX45" fmla="*/ 237818 w 1749154"/>
              <a:gd name="connsiteY45" fmla="*/ 1701107 h 2417544"/>
              <a:gd name="connsiteX46" fmla="*/ 294379 w 1749154"/>
              <a:gd name="connsiteY46" fmla="*/ 1785948 h 2417544"/>
              <a:gd name="connsiteX47" fmla="*/ 332086 w 1749154"/>
              <a:gd name="connsiteY47" fmla="*/ 1842509 h 2417544"/>
              <a:gd name="connsiteX48" fmla="*/ 350940 w 1749154"/>
              <a:gd name="connsiteY48" fmla="*/ 1870789 h 2417544"/>
              <a:gd name="connsiteX49" fmla="*/ 379220 w 1749154"/>
              <a:gd name="connsiteY49" fmla="*/ 1889643 h 2417544"/>
              <a:gd name="connsiteX50" fmla="*/ 416927 w 1749154"/>
              <a:gd name="connsiteY50" fmla="*/ 1946204 h 2417544"/>
              <a:gd name="connsiteX51" fmla="*/ 454635 w 1749154"/>
              <a:gd name="connsiteY51" fmla="*/ 2002764 h 2417544"/>
              <a:gd name="connsiteX52" fmla="*/ 473488 w 1749154"/>
              <a:gd name="connsiteY52" fmla="*/ 2031045 h 2417544"/>
              <a:gd name="connsiteX53" fmla="*/ 501769 w 1749154"/>
              <a:gd name="connsiteY53" fmla="*/ 2049898 h 2417544"/>
              <a:gd name="connsiteX54" fmla="*/ 539476 w 1749154"/>
              <a:gd name="connsiteY54" fmla="*/ 2106459 h 2417544"/>
              <a:gd name="connsiteX55" fmla="*/ 596037 w 1749154"/>
              <a:gd name="connsiteY55" fmla="*/ 2163020 h 2417544"/>
              <a:gd name="connsiteX56" fmla="*/ 624317 w 1749154"/>
              <a:gd name="connsiteY56" fmla="*/ 2191301 h 2417544"/>
              <a:gd name="connsiteX57" fmla="*/ 652598 w 1749154"/>
              <a:gd name="connsiteY57" fmla="*/ 2210154 h 2417544"/>
              <a:gd name="connsiteX58" fmla="*/ 690305 w 1749154"/>
              <a:gd name="connsiteY58" fmla="*/ 2257288 h 2417544"/>
              <a:gd name="connsiteX59" fmla="*/ 737439 w 1749154"/>
              <a:gd name="connsiteY59" fmla="*/ 2294995 h 2417544"/>
              <a:gd name="connsiteX60" fmla="*/ 775146 w 1749154"/>
              <a:gd name="connsiteY60" fmla="*/ 2342129 h 2417544"/>
              <a:gd name="connsiteX61" fmla="*/ 803426 w 1749154"/>
              <a:gd name="connsiteY61" fmla="*/ 2360983 h 2417544"/>
              <a:gd name="connsiteX62" fmla="*/ 831707 w 1749154"/>
              <a:gd name="connsiteY62" fmla="*/ 2389263 h 2417544"/>
              <a:gd name="connsiteX63" fmla="*/ 878841 w 1749154"/>
              <a:gd name="connsiteY63"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03047 w 1749154"/>
              <a:gd name="connsiteY7" fmla="*/ 2021618 h 2417544"/>
              <a:gd name="connsiteX8" fmla="*/ 1340754 w 1749154"/>
              <a:gd name="connsiteY8" fmla="*/ 1974484 h 2417544"/>
              <a:gd name="connsiteX9" fmla="*/ 1410945 w 1749154"/>
              <a:gd name="connsiteY9" fmla="*/ 1866783 h 2417544"/>
              <a:gd name="connsiteX10" fmla="*/ 1501010 w 1749154"/>
              <a:gd name="connsiteY10" fmla="*/ 1701107 h 2417544"/>
              <a:gd name="connsiteX11" fmla="*/ 1614132 w 1749154"/>
              <a:gd name="connsiteY11" fmla="*/ 1484290 h 2417544"/>
              <a:gd name="connsiteX12" fmla="*/ 1698973 w 1749154"/>
              <a:gd name="connsiteY12" fmla="*/ 1248620 h 2417544"/>
              <a:gd name="connsiteX13" fmla="*/ 1736680 w 1749154"/>
              <a:gd name="connsiteY13" fmla="*/ 1135498 h 2417544"/>
              <a:gd name="connsiteX14" fmla="*/ 1736680 w 1749154"/>
              <a:gd name="connsiteY14" fmla="*/ 805560 h 2417544"/>
              <a:gd name="connsiteX15" fmla="*/ 1655930 w 1749154"/>
              <a:gd name="connsiteY15" fmla="*/ 561434 h 2417544"/>
              <a:gd name="connsiteX16" fmla="*/ 1604705 w 1749154"/>
              <a:gd name="connsiteY16" fmla="*/ 447342 h 2417544"/>
              <a:gd name="connsiteX17" fmla="*/ 1510437 w 1749154"/>
              <a:gd name="connsiteY17" fmla="*/ 305940 h 2417544"/>
              <a:gd name="connsiteX18" fmla="*/ 1416169 w 1749154"/>
              <a:gd name="connsiteY18" fmla="*/ 211672 h 2417544"/>
              <a:gd name="connsiteX19" fmla="*/ 1331327 w 1749154"/>
              <a:gd name="connsiteY19" fmla="*/ 155111 h 2417544"/>
              <a:gd name="connsiteX20" fmla="*/ 1246486 w 1749154"/>
              <a:gd name="connsiteY20" fmla="*/ 107977 h 2417544"/>
              <a:gd name="connsiteX21" fmla="*/ 1030259 w 1749154"/>
              <a:gd name="connsiteY21" fmla="*/ 19326 h 2417544"/>
              <a:gd name="connsiteX22" fmla="*/ 916548 w 1749154"/>
              <a:gd name="connsiteY22" fmla="*/ 4282 h 2417544"/>
              <a:gd name="connsiteX23" fmla="*/ 801236 w 1749154"/>
              <a:gd name="connsiteY23" fmla="*/ 276 h 2417544"/>
              <a:gd name="connsiteX24" fmla="*/ 688348 w 1749154"/>
              <a:gd name="connsiteY24" fmla="*/ 21970 h 2417544"/>
              <a:gd name="connsiteX25" fmla="*/ 590223 w 1749154"/>
              <a:gd name="connsiteY25" fmla="*/ 56836 h 2417544"/>
              <a:gd name="connsiteX26" fmla="*/ 426354 w 1749154"/>
              <a:gd name="connsiteY26" fmla="*/ 145684 h 2417544"/>
              <a:gd name="connsiteX27" fmla="*/ 307419 w 1749154"/>
              <a:gd name="connsiteY27" fmla="*/ 225105 h 2417544"/>
              <a:gd name="connsiteX28" fmla="*/ 209538 w 1749154"/>
              <a:gd name="connsiteY28" fmla="*/ 334220 h 2417544"/>
              <a:gd name="connsiteX29" fmla="*/ 112602 w 1749154"/>
              <a:gd name="connsiteY29" fmla="*/ 473683 h 2417544"/>
              <a:gd name="connsiteX30" fmla="*/ 58709 w 1749154"/>
              <a:gd name="connsiteY30" fmla="*/ 560463 h 2417544"/>
              <a:gd name="connsiteX31" fmla="*/ 11575 w 1749154"/>
              <a:gd name="connsiteY31" fmla="*/ 673585 h 2417544"/>
              <a:gd name="connsiteX32" fmla="*/ 1952 w 1749154"/>
              <a:gd name="connsiteY32" fmla="*/ 899671 h 2417544"/>
              <a:gd name="connsiteX33" fmla="*/ 39855 w 1749154"/>
              <a:gd name="connsiteY33" fmla="*/ 1154352 h 2417544"/>
              <a:gd name="connsiteX34" fmla="*/ 77562 w 1749154"/>
              <a:gd name="connsiteY34" fmla="*/ 1305181 h 2417544"/>
              <a:gd name="connsiteX35" fmla="*/ 86989 w 1749154"/>
              <a:gd name="connsiteY35" fmla="*/ 1333461 h 2417544"/>
              <a:gd name="connsiteX36" fmla="*/ 96416 w 1749154"/>
              <a:gd name="connsiteY36" fmla="*/ 1361742 h 2417544"/>
              <a:gd name="connsiteX37" fmla="*/ 115270 w 1749154"/>
              <a:gd name="connsiteY37" fmla="*/ 1390022 h 2417544"/>
              <a:gd name="connsiteX38" fmla="*/ 134123 w 1749154"/>
              <a:gd name="connsiteY38" fmla="*/ 1446583 h 2417544"/>
              <a:gd name="connsiteX39" fmla="*/ 143550 w 1749154"/>
              <a:gd name="connsiteY39" fmla="*/ 1474863 h 2417544"/>
              <a:gd name="connsiteX40" fmla="*/ 162404 w 1749154"/>
              <a:gd name="connsiteY40" fmla="*/ 1503144 h 2417544"/>
              <a:gd name="connsiteX41" fmla="*/ 200111 w 1749154"/>
              <a:gd name="connsiteY41" fmla="*/ 1616266 h 2417544"/>
              <a:gd name="connsiteX42" fmla="*/ 209538 w 1749154"/>
              <a:gd name="connsiteY42" fmla="*/ 1644546 h 2417544"/>
              <a:gd name="connsiteX43" fmla="*/ 228391 w 1749154"/>
              <a:gd name="connsiteY43" fmla="*/ 1672826 h 2417544"/>
              <a:gd name="connsiteX44" fmla="*/ 237818 w 1749154"/>
              <a:gd name="connsiteY44" fmla="*/ 1701107 h 2417544"/>
              <a:gd name="connsiteX45" fmla="*/ 294379 w 1749154"/>
              <a:gd name="connsiteY45" fmla="*/ 1785948 h 2417544"/>
              <a:gd name="connsiteX46" fmla="*/ 332086 w 1749154"/>
              <a:gd name="connsiteY46" fmla="*/ 1842509 h 2417544"/>
              <a:gd name="connsiteX47" fmla="*/ 350940 w 1749154"/>
              <a:gd name="connsiteY47" fmla="*/ 1870789 h 2417544"/>
              <a:gd name="connsiteX48" fmla="*/ 379220 w 1749154"/>
              <a:gd name="connsiteY48" fmla="*/ 1889643 h 2417544"/>
              <a:gd name="connsiteX49" fmla="*/ 416927 w 1749154"/>
              <a:gd name="connsiteY49" fmla="*/ 1946204 h 2417544"/>
              <a:gd name="connsiteX50" fmla="*/ 454635 w 1749154"/>
              <a:gd name="connsiteY50" fmla="*/ 2002764 h 2417544"/>
              <a:gd name="connsiteX51" fmla="*/ 473488 w 1749154"/>
              <a:gd name="connsiteY51" fmla="*/ 2031045 h 2417544"/>
              <a:gd name="connsiteX52" fmla="*/ 501769 w 1749154"/>
              <a:gd name="connsiteY52" fmla="*/ 2049898 h 2417544"/>
              <a:gd name="connsiteX53" fmla="*/ 539476 w 1749154"/>
              <a:gd name="connsiteY53" fmla="*/ 2106459 h 2417544"/>
              <a:gd name="connsiteX54" fmla="*/ 596037 w 1749154"/>
              <a:gd name="connsiteY54" fmla="*/ 2163020 h 2417544"/>
              <a:gd name="connsiteX55" fmla="*/ 624317 w 1749154"/>
              <a:gd name="connsiteY55" fmla="*/ 2191301 h 2417544"/>
              <a:gd name="connsiteX56" fmla="*/ 652598 w 1749154"/>
              <a:gd name="connsiteY56" fmla="*/ 2210154 h 2417544"/>
              <a:gd name="connsiteX57" fmla="*/ 690305 w 1749154"/>
              <a:gd name="connsiteY57" fmla="*/ 2257288 h 2417544"/>
              <a:gd name="connsiteX58" fmla="*/ 737439 w 1749154"/>
              <a:gd name="connsiteY58" fmla="*/ 2294995 h 2417544"/>
              <a:gd name="connsiteX59" fmla="*/ 775146 w 1749154"/>
              <a:gd name="connsiteY59" fmla="*/ 2342129 h 2417544"/>
              <a:gd name="connsiteX60" fmla="*/ 803426 w 1749154"/>
              <a:gd name="connsiteY60" fmla="*/ 2360983 h 2417544"/>
              <a:gd name="connsiteX61" fmla="*/ 831707 w 1749154"/>
              <a:gd name="connsiteY61" fmla="*/ 2389263 h 2417544"/>
              <a:gd name="connsiteX62" fmla="*/ 878841 w 1749154"/>
              <a:gd name="connsiteY62"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250296 w 1749154"/>
              <a:gd name="connsiteY6" fmla="*/ 2063135 h 2417544"/>
              <a:gd name="connsiteX7" fmla="*/ 1340754 w 1749154"/>
              <a:gd name="connsiteY7" fmla="*/ 1974484 h 2417544"/>
              <a:gd name="connsiteX8" fmla="*/ 1410945 w 1749154"/>
              <a:gd name="connsiteY8" fmla="*/ 1866783 h 2417544"/>
              <a:gd name="connsiteX9" fmla="*/ 1501010 w 1749154"/>
              <a:gd name="connsiteY9" fmla="*/ 1701107 h 2417544"/>
              <a:gd name="connsiteX10" fmla="*/ 1614132 w 1749154"/>
              <a:gd name="connsiteY10" fmla="*/ 1484290 h 2417544"/>
              <a:gd name="connsiteX11" fmla="*/ 1698973 w 1749154"/>
              <a:gd name="connsiteY11" fmla="*/ 1248620 h 2417544"/>
              <a:gd name="connsiteX12" fmla="*/ 1736680 w 1749154"/>
              <a:gd name="connsiteY12" fmla="*/ 1135498 h 2417544"/>
              <a:gd name="connsiteX13" fmla="*/ 1736680 w 1749154"/>
              <a:gd name="connsiteY13" fmla="*/ 805560 h 2417544"/>
              <a:gd name="connsiteX14" fmla="*/ 1655930 w 1749154"/>
              <a:gd name="connsiteY14" fmla="*/ 561434 h 2417544"/>
              <a:gd name="connsiteX15" fmla="*/ 1604705 w 1749154"/>
              <a:gd name="connsiteY15" fmla="*/ 447342 h 2417544"/>
              <a:gd name="connsiteX16" fmla="*/ 1510437 w 1749154"/>
              <a:gd name="connsiteY16" fmla="*/ 305940 h 2417544"/>
              <a:gd name="connsiteX17" fmla="*/ 1416169 w 1749154"/>
              <a:gd name="connsiteY17" fmla="*/ 211672 h 2417544"/>
              <a:gd name="connsiteX18" fmla="*/ 1331327 w 1749154"/>
              <a:gd name="connsiteY18" fmla="*/ 155111 h 2417544"/>
              <a:gd name="connsiteX19" fmla="*/ 1246486 w 1749154"/>
              <a:gd name="connsiteY19" fmla="*/ 107977 h 2417544"/>
              <a:gd name="connsiteX20" fmla="*/ 1030259 w 1749154"/>
              <a:gd name="connsiteY20" fmla="*/ 19326 h 2417544"/>
              <a:gd name="connsiteX21" fmla="*/ 916548 w 1749154"/>
              <a:gd name="connsiteY21" fmla="*/ 4282 h 2417544"/>
              <a:gd name="connsiteX22" fmla="*/ 801236 w 1749154"/>
              <a:gd name="connsiteY22" fmla="*/ 276 h 2417544"/>
              <a:gd name="connsiteX23" fmla="*/ 688348 w 1749154"/>
              <a:gd name="connsiteY23" fmla="*/ 21970 h 2417544"/>
              <a:gd name="connsiteX24" fmla="*/ 590223 w 1749154"/>
              <a:gd name="connsiteY24" fmla="*/ 56836 h 2417544"/>
              <a:gd name="connsiteX25" fmla="*/ 426354 w 1749154"/>
              <a:gd name="connsiteY25" fmla="*/ 145684 h 2417544"/>
              <a:gd name="connsiteX26" fmla="*/ 307419 w 1749154"/>
              <a:gd name="connsiteY26" fmla="*/ 225105 h 2417544"/>
              <a:gd name="connsiteX27" fmla="*/ 209538 w 1749154"/>
              <a:gd name="connsiteY27" fmla="*/ 334220 h 2417544"/>
              <a:gd name="connsiteX28" fmla="*/ 112602 w 1749154"/>
              <a:gd name="connsiteY28" fmla="*/ 473683 h 2417544"/>
              <a:gd name="connsiteX29" fmla="*/ 58709 w 1749154"/>
              <a:gd name="connsiteY29" fmla="*/ 560463 h 2417544"/>
              <a:gd name="connsiteX30" fmla="*/ 11575 w 1749154"/>
              <a:gd name="connsiteY30" fmla="*/ 673585 h 2417544"/>
              <a:gd name="connsiteX31" fmla="*/ 1952 w 1749154"/>
              <a:gd name="connsiteY31" fmla="*/ 899671 h 2417544"/>
              <a:gd name="connsiteX32" fmla="*/ 39855 w 1749154"/>
              <a:gd name="connsiteY32" fmla="*/ 1154352 h 2417544"/>
              <a:gd name="connsiteX33" fmla="*/ 77562 w 1749154"/>
              <a:gd name="connsiteY33" fmla="*/ 1305181 h 2417544"/>
              <a:gd name="connsiteX34" fmla="*/ 86989 w 1749154"/>
              <a:gd name="connsiteY34" fmla="*/ 1333461 h 2417544"/>
              <a:gd name="connsiteX35" fmla="*/ 96416 w 1749154"/>
              <a:gd name="connsiteY35" fmla="*/ 1361742 h 2417544"/>
              <a:gd name="connsiteX36" fmla="*/ 115270 w 1749154"/>
              <a:gd name="connsiteY36" fmla="*/ 1390022 h 2417544"/>
              <a:gd name="connsiteX37" fmla="*/ 134123 w 1749154"/>
              <a:gd name="connsiteY37" fmla="*/ 1446583 h 2417544"/>
              <a:gd name="connsiteX38" fmla="*/ 143550 w 1749154"/>
              <a:gd name="connsiteY38" fmla="*/ 1474863 h 2417544"/>
              <a:gd name="connsiteX39" fmla="*/ 162404 w 1749154"/>
              <a:gd name="connsiteY39" fmla="*/ 1503144 h 2417544"/>
              <a:gd name="connsiteX40" fmla="*/ 200111 w 1749154"/>
              <a:gd name="connsiteY40" fmla="*/ 1616266 h 2417544"/>
              <a:gd name="connsiteX41" fmla="*/ 209538 w 1749154"/>
              <a:gd name="connsiteY41" fmla="*/ 1644546 h 2417544"/>
              <a:gd name="connsiteX42" fmla="*/ 228391 w 1749154"/>
              <a:gd name="connsiteY42" fmla="*/ 1672826 h 2417544"/>
              <a:gd name="connsiteX43" fmla="*/ 237818 w 1749154"/>
              <a:gd name="connsiteY43" fmla="*/ 1701107 h 2417544"/>
              <a:gd name="connsiteX44" fmla="*/ 294379 w 1749154"/>
              <a:gd name="connsiteY44" fmla="*/ 1785948 h 2417544"/>
              <a:gd name="connsiteX45" fmla="*/ 332086 w 1749154"/>
              <a:gd name="connsiteY45" fmla="*/ 1842509 h 2417544"/>
              <a:gd name="connsiteX46" fmla="*/ 350940 w 1749154"/>
              <a:gd name="connsiteY46" fmla="*/ 1870789 h 2417544"/>
              <a:gd name="connsiteX47" fmla="*/ 379220 w 1749154"/>
              <a:gd name="connsiteY47" fmla="*/ 1889643 h 2417544"/>
              <a:gd name="connsiteX48" fmla="*/ 416927 w 1749154"/>
              <a:gd name="connsiteY48" fmla="*/ 1946204 h 2417544"/>
              <a:gd name="connsiteX49" fmla="*/ 454635 w 1749154"/>
              <a:gd name="connsiteY49" fmla="*/ 2002764 h 2417544"/>
              <a:gd name="connsiteX50" fmla="*/ 473488 w 1749154"/>
              <a:gd name="connsiteY50" fmla="*/ 2031045 h 2417544"/>
              <a:gd name="connsiteX51" fmla="*/ 501769 w 1749154"/>
              <a:gd name="connsiteY51" fmla="*/ 2049898 h 2417544"/>
              <a:gd name="connsiteX52" fmla="*/ 539476 w 1749154"/>
              <a:gd name="connsiteY52" fmla="*/ 2106459 h 2417544"/>
              <a:gd name="connsiteX53" fmla="*/ 596037 w 1749154"/>
              <a:gd name="connsiteY53" fmla="*/ 2163020 h 2417544"/>
              <a:gd name="connsiteX54" fmla="*/ 624317 w 1749154"/>
              <a:gd name="connsiteY54" fmla="*/ 2191301 h 2417544"/>
              <a:gd name="connsiteX55" fmla="*/ 652598 w 1749154"/>
              <a:gd name="connsiteY55" fmla="*/ 2210154 h 2417544"/>
              <a:gd name="connsiteX56" fmla="*/ 690305 w 1749154"/>
              <a:gd name="connsiteY56" fmla="*/ 2257288 h 2417544"/>
              <a:gd name="connsiteX57" fmla="*/ 737439 w 1749154"/>
              <a:gd name="connsiteY57" fmla="*/ 2294995 h 2417544"/>
              <a:gd name="connsiteX58" fmla="*/ 775146 w 1749154"/>
              <a:gd name="connsiteY58" fmla="*/ 2342129 h 2417544"/>
              <a:gd name="connsiteX59" fmla="*/ 803426 w 1749154"/>
              <a:gd name="connsiteY59" fmla="*/ 2360983 h 2417544"/>
              <a:gd name="connsiteX60" fmla="*/ 831707 w 1749154"/>
              <a:gd name="connsiteY60" fmla="*/ 2389263 h 2417544"/>
              <a:gd name="connsiteX61" fmla="*/ 878841 w 1749154"/>
              <a:gd name="connsiteY61"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42791 w 1749154"/>
              <a:gd name="connsiteY4" fmla="*/ 2181874 h 2417544"/>
              <a:gd name="connsiteX5" fmla="*/ 1199352 w 1749154"/>
              <a:gd name="connsiteY5" fmla="*/ 2115886 h 2417544"/>
              <a:gd name="connsiteX6" fmla="*/ 1340754 w 1749154"/>
              <a:gd name="connsiteY6" fmla="*/ 1974484 h 2417544"/>
              <a:gd name="connsiteX7" fmla="*/ 1410945 w 1749154"/>
              <a:gd name="connsiteY7" fmla="*/ 1866783 h 2417544"/>
              <a:gd name="connsiteX8" fmla="*/ 1501010 w 1749154"/>
              <a:gd name="connsiteY8" fmla="*/ 1701107 h 2417544"/>
              <a:gd name="connsiteX9" fmla="*/ 1614132 w 1749154"/>
              <a:gd name="connsiteY9" fmla="*/ 1484290 h 2417544"/>
              <a:gd name="connsiteX10" fmla="*/ 1698973 w 1749154"/>
              <a:gd name="connsiteY10" fmla="*/ 1248620 h 2417544"/>
              <a:gd name="connsiteX11" fmla="*/ 1736680 w 1749154"/>
              <a:gd name="connsiteY11" fmla="*/ 1135498 h 2417544"/>
              <a:gd name="connsiteX12" fmla="*/ 1736680 w 1749154"/>
              <a:gd name="connsiteY12" fmla="*/ 805560 h 2417544"/>
              <a:gd name="connsiteX13" fmla="*/ 1655930 w 1749154"/>
              <a:gd name="connsiteY13" fmla="*/ 561434 h 2417544"/>
              <a:gd name="connsiteX14" fmla="*/ 1604705 w 1749154"/>
              <a:gd name="connsiteY14" fmla="*/ 447342 h 2417544"/>
              <a:gd name="connsiteX15" fmla="*/ 1510437 w 1749154"/>
              <a:gd name="connsiteY15" fmla="*/ 305940 h 2417544"/>
              <a:gd name="connsiteX16" fmla="*/ 1416169 w 1749154"/>
              <a:gd name="connsiteY16" fmla="*/ 211672 h 2417544"/>
              <a:gd name="connsiteX17" fmla="*/ 1331327 w 1749154"/>
              <a:gd name="connsiteY17" fmla="*/ 155111 h 2417544"/>
              <a:gd name="connsiteX18" fmla="*/ 1246486 w 1749154"/>
              <a:gd name="connsiteY18" fmla="*/ 107977 h 2417544"/>
              <a:gd name="connsiteX19" fmla="*/ 1030259 w 1749154"/>
              <a:gd name="connsiteY19" fmla="*/ 19326 h 2417544"/>
              <a:gd name="connsiteX20" fmla="*/ 916548 w 1749154"/>
              <a:gd name="connsiteY20" fmla="*/ 4282 h 2417544"/>
              <a:gd name="connsiteX21" fmla="*/ 801236 w 1749154"/>
              <a:gd name="connsiteY21" fmla="*/ 276 h 2417544"/>
              <a:gd name="connsiteX22" fmla="*/ 688348 w 1749154"/>
              <a:gd name="connsiteY22" fmla="*/ 21970 h 2417544"/>
              <a:gd name="connsiteX23" fmla="*/ 590223 w 1749154"/>
              <a:gd name="connsiteY23" fmla="*/ 56836 h 2417544"/>
              <a:gd name="connsiteX24" fmla="*/ 426354 w 1749154"/>
              <a:gd name="connsiteY24" fmla="*/ 145684 h 2417544"/>
              <a:gd name="connsiteX25" fmla="*/ 307419 w 1749154"/>
              <a:gd name="connsiteY25" fmla="*/ 225105 h 2417544"/>
              <a:gd name="connsiteX26" fmla="*/ 209538 w 1749154"/>
              <a:gd name="connsiteY26" fmla="*/ 334220 h 2417544"/>
              <a:gd name="connsiteX27" fmla="*/ 112602 w 1749154"/>
              <a:gd name="connsiteY27" fmla="*/ 473683 h 2417544"/>
              <a:gd name="connsiteX28" fmla="*/ 58709 w 1749154"/>
              <a:gd name="connsiteY28" fmla="*/ 560463 h 2417544"/>
              <a:gd name="connsiteX29" fmla="*/ 11575 w 1749154"/>
              <a:gd name="connsiteY29" fmla="*/ 673585 h 2417544"/>
              <a:gd name="connsiteX30" fmla="*/ 1952 w 1749154"/>
              <a:gd name="connsiteY30" fmla="*/ 899671 h 2417544"/>
              <a:gd name="connsiteX31" fmla="*/ 39855 w 1749154"/>
              <a:gd name="connsiteY31" fmla="*/ 1154352 h 2417544"/>
              <a:gd name="connsiteX32" fmla="*/ 77562 w 1749154"/>
              <a:gd name="connsiteY32" fmla="*/ 1305181 h 2417544"/>
              <a:gd name="connsiteX33" fmla="*/ 86989 w 1749154"/>
              <a:gd name="connsiteY33" fmla="*/ 1333461 h 2417544"/>
              <a:gd name="connsiteX34" fmla="*/ 96416 w 1749154"/>
              <a:gd name="connsiteY34" fmla="*/ 1361742 h 2417544"/>
              <a:gd name="connsiteX35" fmla="*/ 115270 w 1749154"/>
              <a:gd name="connsiteY35" fmla="*/ 1390022 h 2417544"/>
              <a:gd name="connsiteX36" fmla="*/ 134123 w 1749154"/>
              <a:gd name="connsiteY36" fmla="*/ 1446583 h 2417544"/>
              <a:gd name="connsiteX37" fmla="*/ 143550 w 1749154"/>
              <a:gd name="connsiteY37" fmla="*/ 1474863 h 2417544"/>
              <a:gd name="connsiteX38" fmla="*/ 162404 w 1749154"/>
              <a:gd name="connsiteY38" fmla="*/ 1503144 h 2417544"/>
              <a:gd name="connsiteX39" fmla="*/ 200111 w 1749154"/>
              <a:gd name="connsiteY39" fmla="*/ 1616266 h 2417544"/>
              <a:gd name="connsiteX40" fmla="*/ 209538 w 1749154"/>
              <a:gd name="connsiteY40" fmla="*/ 1644546 h 2417544"/>
              <a:gd name="connsiteX41" fmla="*/ 228391 w 1749154"/>
              <a:gd name="connsiteY41" fmla="*/ 1672826 h 2417544"/>
              <a:gd name="connsiteX42" fmla="*/ 237818 w 1749154"/>
              <a:gd name="connsiteY42" fmla="*/ 1701107 h 2417544"/>
              <a:gd name="connsiteX43" fmla="*/ 294379 w 1749154"/>
              <a:gd name="connsiteY43" fmla="*/ 1785948 h 2417544"/>
              <a:gd name="connsiteX44" fmla="*/ 332086 w 1749154"/>
              <a:gd name="connsiteY44" fmla="*/ 1842509 h 2417544"/>
              <a:gd name="connsiteX45" fmla="*/ 350940 w 1749154"/>
              <a:gd name="connsiteY45" fmla="*/ 1870789 h 2417544"/>
              <a:gd name="connsiteX46" fmla="*/ 379220 w 1749154"/>
              <a:gd name="connsiteY46" fmla="*/ 1889643 h 2417544"/>
              <a:gd name="connsiteX47" fmla="*/ 416927 w 1749154"/>
              <a:gd name="connsiteY47" fmla="*/ 1946204 h 2417544"/>
              <a:gd name="connsiteX48" fmla="*/ 454635 w 1749154"/>
              <a:gd name="connsiteY48" fmla="*/ 2002764 h 2417544"/>
              <a:gd name="connsiteX49" fmla="*/ 473488 w 1749154"/>
              <a:gd name="connsiteY49" fmla="*/ 2031045 h 2417544"/>
              <a:gd name="connsiteX50" fmla="*/ 501769 w 1749154"/>
              <a:gd name="connsiteY50" fmla="*/ 2049898 h 2417544"/>
              <a:gd name="connsiteX51" fmla="*/ 539476 w 1749154"/>
              <a:gd name="connsiteY51" fmla="*/ 2106459 h 2417544"/>
              <a:gd name="connsiteX52" fmla="*/ 596037 w 1749154"/>
              <a:gd name="connsiteY52" fmla="*/ 2163020 h 2417544"/>
              <a:gd name="connsiteX53" fmla="*/ 624317 w 1749154"/>
              <a:gd name="connsiteY53" fmla="*/ 2191301 h 2417544"/>
              <a:gd name="connsiteX54" fmla="*/ 652598 w 1749154"/>
              <a:gd name="connsiteY54" fmla="*/ 2210154 h 2417544"/>
              <a:gd name="connsiteX55" fmla="*/ 690305 w 1749154"/>
              <a:gd name="connsiteY55" fmla="*/ 2257288 h 2417544"/>
              <a:gd name="connsiteX56" fmla="*/ 737439 w 1749154"/>
              <a:gd name="connsiteY56" fmla="*/ 2294995 h 2417544"/>
              <a:gd name="connsiteX57" fmla="*/ 775146 w 1749154"/>
              <a:gd name="connsiteY57" fmla="*/ 2342129 h 2417544"/>
              <a:gd name="connsiteX58" fmla="*/ 803426 w 1749154"/>
              <a:gd name="connsiteY58" fmla="*/ 2360983 h 2417544"/>
              <a:gd name="connsiteX59" fmla="*/ 831707 w 1749154"/>
              <a:gd name="connsiteY59" fmla="*/ 2389263 h 2417544"/>
              <a:gd name="connsiteX60" fmla="*/ 878841 w 1749154"/>
              <a:gd name="connsiteY60"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199352 w 1749154"/>
              <a:gd name="connsiteY4" fmla="*/ 2115886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690305 w 1749154"/>
              <a:gd name="connsiteY54" fmla="*/ 2257288 h 2417544"/>
              <a:gd name="connsiteX55" fmla="*/ 737439 w 1749154"/>
              <a:gd name="connsiteY55" fmla="*/ 2294995 h 2417544"/>
              <a:gd name="connsiteX56" fmla="*/ 775146 w 1749154"/>
              <a:gd name="connsiteY56" fmla="*/ 2342129 h 2417544"/>
              <a:gd name="connsiteX57" fmla="*/ 803426 w 1749154"/>
              <a:gd name="connsiteY57" fmla="*/ 2360983 h 2417544"/>
              <a:gd name="connsiteX58" fmla="*/ 831707 w 1749154"/>
              <a:gd name="connsiteY58" fmla="*/ 2389263 h 2417544"/>
              <a:gd name="connsiteX59" fmla="*/ 878841 w 1749154"/>
              <a:gd name="connsiteY59"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690305 w 1749154"/>
              <a:gd name="connsiteY54" fmla="*/ 2257288 h 2417544"/>
              <a:gd name="connsiteX55" fmla="*/ 737439 w 1749154"/>
              <a:gd name="connsiteY55" fmla="*/ 2294995 h 2417544"/>
              <a:gd name="connsiteX56" fmla="*/ 775146 w 1749154"/>
              <a:gd name="connsiteY56" fmla="*/ 2342129 h 2417544"/>
              <a:gd name="connsiteX57" fmla="*/ 803426 w 1749154"/>
              <a:gd name="connsiteY57" fmla="*/ 2360983 h 2417544"/>
              <a:gd name="connsiteX58" fmla="*/ 831707 w 1749154"/>
              <a:gd name="connsiteY58" fmla="*/ 2389263 h 2417544"/>
              <a:gd name="connsiteX59" fmla="*/ 878841 w 1749154"/>
              <a:gd name="connsiteY59"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690305 w 1749154"/>
              <a:gd name="connsiteY54" fmla="*/ 2257288 h 2417544"/>
              <a:gd name="connsiteX55" fmla="*/ 737439 w 1749154"/>
              <a:gd name="connsiteY55" fmla="*/ 2294995 h 2417544"/>
              <a:gd name="connsiteX56" fmla="*/ 803426 w 1749154"/>
              <a:gd name="connsiteY56" fmla="*/ 2360983 h 2417544"/>
              <a:gd name="connsiteX57" fmla="*/ 831707 w 1749154"/>
              <a:gd name="connsiteY57" fmla="*/ 2389263 h 2417544"/>
              <a:gd name="connsiteX58" fmla="*/ 878841 w 1749154"/>
              <a:gd name="connsiteY58"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24317 w 1749154"/>
              <a:gd name="connsiteY52" fmla="*/ 2191301 h 2417544"/>
              <a:gd name="connsiteX53" fmla="*/ 652598 w 1749154"/>
              <a:gd name="connsiteY53" fmla="*/ 2210154 h 2417544"/>
              <a:gd name="connsiteX54" fmla="*/ 737439 w 1749154"/>
              <a:gd name="connsiteY54" fmla="*/ 2294995 h 2417544"/>
              <a:gd name="connsiteX55" fmla="*/ 803426 w 1749154"/>
              <a:gd name="connsiteY55" fmla="*/ 2360983 h 2417544"/>
              <a:gd name="connsiteX56" fmla="*/ 831707 w 1749154"/>
              <a:gd name="connsiteY56" fmla="*/ 2389263 h 2417544"/>
              <a:gd name="connsiteX57" fmla="*/ 878841 w 1749154"/>
              <a:gd name="connsiteY57"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596037 w 1749154"/>
              <a:gd name="connsiteY51" fmla="*/ 2163020 h 2417544"/>
              <a:gd name="connsiteX52" fmla="*/ 652598 w 1749154"/>
              <a:gd name="connsiteY52" fmla="*/ 2210154 h 2417544"/>
              <a:gd name="connsiteX53" fmla="*/ 737439 w 1749154"/>
              <a:gd name="connsiteY53" fmla="*/ 2294995 h 2417544"/>
              <a:gd name="connsiteX54" fmla="*/ 803426 w 1749154"/>
              <a:gd name="connsiteY54" fmla="*/ 2360983 h 2417544"/>
              <a:gd name="connsiteX55" fmla="*/ 831707 w 1749154"/>
              <a:gd name="connsiteY55" fmla="*/ 2389263 h 2417544"/>
              <a:gd name="connsiteX56" fmla="*/ 878841 w 1749154"/>
              <a:gd name="connsiteY56"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652598 w 1749154"/>
              <a:gd name="connsiteY51" fmla="*/ 2210154 h 2417544"/>
              <a:gd name="connsiteX52" fmla="*/ 737439 w 1749154"/>
              <a:gd name="connsiteY52" fmla="*/ 2294995 h 2417544"/>
              <a:gd name="connsiteX53" fmla="*/ 803426 w 1749154"/>
              <a:gd name="connsiteY53" fmla="*/ 2360983 h 2417544"/>
              <a:gd name="connsiteX54" fmla="*/ 831707 w 1749154"/>
              <a:gd name="connsiteY54" fmla="*/ 2389263 h 2417544"/>
              <a:gd name="connsiteX55" fmla="*/ 878841 w 1749154"/>
              <a:gd name="connsiteY55"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652598 w 1749154"/>
              <a:gd name="connsiteY51" fmla="*/ 2210154 h 2417544"/>
              <a:gd name="connsiteX52" fmla="*/ 737439 w 1749154"/>
              <a:gd name="connsiteY52" fmla="*/ 2294995 h 2417544"/>
              <a:gd name="connsiteX53" fmla="*/ 831707 w 1749154"/>
              <a:gd name="connsiteY53" fmla="*/ 2389263 h 2417544"/>
              <a:gd name="connsiteX54" fmla="*/ 878841 w 1749154"/>
              <a:gd name="connsiteY54" fmla="*/ 2417544 h 2417544"/>
              <a:gd name="connsiteX0" fmla="*/ 878841 w 1749154"/>
              <a:gd name="connsiteY0" fmla="*/ 2417544 h 2417544"/>
              <a:gd name="connsiteX1" fmla="*/ 878841 w 1749154"/>
              <a:gd name="connsiteY1" fmla="*/ 2417544 h 2417544"/>
              <a:gd name="connsiteX2" fmla="*/ 973109 w 1749154"/>
              <a:gd name="connsiteY2" fmla="*/ 2355759 h 2417544"/>
              <a:gd name="connsiteX3" fmla="*/ 1065570 w 1749154"/>
              <a:gd name="connsiteY3" fmla="*/ 2264908 h 2417544"/>
              <a:gd name="connsiteX4" fmla="*/ 1206111 w 1749154"/>
              <a:gd name="connsiteY4" fmla="*/ 2122817 h 2417544"/>
              <a:gd name="connsiteX5" fmla="*/ 1340754 w 1749154"/>
              <a:gd name="connsiteY5" fmla="*/ 1974484 h 2417544"/>
              <a:gd name="connsiteX6" fmla="*/ 1410945 w 1749154"/>
              <a:gd name="connsiteY6" fmla="*/ 1866783 h 2417544"/>
              <a:gd name="connsiteX7" fmla="*/ 1501010 w 1749154"/>
              <a:gd name="connsiteY7" fmla="*/ 1701107 h 2417544"/>
              <a:gd name="connsiteX8" fmla="*/ 1614132 w 1749154"/>
              <a:gd name="connsiteY8" fmla="*/ 1484290 h 2417544"/>
              <a:gd name="connsiteX9" fmla="*/ 1698973 w 1749154"/>
              <a:gd name="connsiteY9" fmla="*/ 1248620 h 2417544"/>
              <a:gd name="connsiteX10" fmla="*/ 1736680 w 1749154"/>
              <a:gd name="connsiteY10" fmla="*/ 1135498 h 2417544"/>
              <a:gd name="connsiteX11" fmla="*/ 1736680 w 1749154"/>
              <a:gd name="connsiteY11" fmla="*/ 805560 h 2417544"/>
              <a:gd name="connsiteX12" fmla="*/ 1655930 w 1749154"/>
              <a:gd name="connsiteY12" fmla="*/ 561434 h 2417544"/>
              <a:gd name="connsiteX13" fmla="*/ 1604705 w 1749154"/>
              <a:gd name="connsiteY13" fmla="*/ 447342 h 2417544"/>
              <a:gd name="connsiteX14" fmla="*/ 1510437 w 1749154"/>
              <a:gd name="connsiteY14" fmla="*/ 305940 h 2417544"/>
              <a:gd name="connsiteX15" fmla="*/ 1416169 w 1749154"/>
              <a:gd name="connsiteY15" fmla="*/ 211672 h 2417544"/>
              <a:gd name="connsiteX16" fmla="*/ 1331327 w 1749154"/>
              <a:gd name="connsiteY16" fmla="*/ 155111 h 2417544"/>
              <a:gd name="connsiteX17" fmla="*/ 1246486 w 1749154"/>
              <a:gd name="connsiteY17" fmla="*/ 107977 h 2417544"/>
              <a:gd name="connsiteX18" fmla="*/ 1030259 w 1749154"/>
              <a:gd name="connsiteY18" fmla="*/ 19326 h 2417544"/>
              <a:gd name="connsiteX19" fmla="*/ 916548 w 1749154"/>
              <a:gd name="connsiteY19" fmla="*/ 4282 h 2417544"/>
              <a:gd name="connsiteX20" fmla="*/ 801236 w 1749154"/>
              <a:gd name="connsiteY20" fmla="*/ 276 h 2417544"/>
              <a:gd name="connsiteX21" fmla="*/ 688348 w 1749154"/>
              <a:gd name="connsiteY21" fmla="*/ 21970 h 2417544"/>
              <a:gd name="connsiteX22" fmla="*/ 590223 w 1749154"/>
              <a:gd name="connsiteY22" fmla="*/ 56836 h 2417544"/>
              <a:gd name="connsiteX23" fmla="*/ 426354 w 1749154"/>
              <a:gd name="connsiteY23" fmla="*/ 145684 h 2417544"/>
              <a:gd name="connsiteX24" fmla="*/ 307419 w 1749154"/>
              <a:gd name="connsiteY24" fmla="*/ 225105 h 2417544"/>
              <a:gd name="connsiteX25" fmla="*/ 209538 w 1749154"/>
              <a:gd name="connsiteY25" fmla="*/ 334220 h 2417544"/>
              <a:gd name="connsiteX26" fmla="*/ 112602 w 1749154"/>
              <a:gd name="connsiteY26" fmla="*/ 473683 h 2417544"/>
              <a:gd name="connsiteX27" fmla="*/ 58709 w 1749154"/>
              <a:gd name="connsiteY27" fmla="*/ 560463 h 2417544"/>
              <a:gd name="connsiteX28" fmla="*/ 11575 w 1749154"/>
              <a:gd name="connsiteY28" fmla="*/ 673585 h 2417544"/>
              <a:gd name="connsiteX29" fmla="*/ 1952 w 1749154"/>
              <a:gd name="connsiteY29" fmla="*/ 899671 h 2417544"/>
              <a:gd name="connsiteX30" fmla="*/ 39855 w 1749154"/>
              <a:gd name="connsiteY30" fmla="*/ 1154352 h 2417544"/>
              <a:gd name="connsiteX31" fmla="*/ 77562 w 1749154"/>
              <a:gd name="connsiteY31" fmla="*/ 1305181 h 2417544"/>
              <a:gd name="connsiteX32" fmla="*/ 86989 w 1749154"/>
              <a:gd name="connsiteY32" fmla="*/ 1333461 h 2417544"/>
              <a:gd name="connsiteX33" fmla="*/ 96416 w 1749154"/>
              <a:gd name="connsiteY33" fmla="*/ 1361742 h 2417544"/>
              <a:gd name="connsiteX34" fmla="*/ 115270 w 1749154"/>
              <a:gd name="connsiteY34" fmla="*/ 1390022 h 2417544"/>
              <a:gd name="connsiteX35" fmla="*/ 134123 w 1749154"/>
              <a:gd name="connsiteY35" fmla="*/ 1446583 h 2417544"/>
              <a:gd name="connsiteX36" fmla="*/ 143550 w 1749154"/>
              <a:gd name="connsiteY36" fmla="*/ 1474863 h 2417544"/>
              <a:gd name="connsiteX37" fmla="*/ 162404 w 1749154"/>
              <a:gd name="connsiteY37" fmla="*/ 1503144 h 2417544"/>
              <a:gd name="connsiteX38" fmla="*/ 200111 w 1749154"/>
              <a:gd name="connsiteY38" fmla="*/ 1616266 h 2417544"/>
              <a:gd name="connsiteX39" fmla="*/ 209538 w 1749154"/>
              <a:gd name="connsiteY39" fmla="*/ 1644546 h 2417544"/>
              <a:gd name="connsiteX40" fmla="*/ 228391 w 1749154"/>
              <a:gd name="connsiteY40" fmla="*/ 1672826 h 2417544"/>
              <a:gd name="connsiteX41" fmla="*/ 237818 w 1749154"/>
              <a:gd name="connsiteY41" fmla="*/ 1701107 h 2417544"/>
              <a:gd name="connsiteX42" fmla="*/ 294379 w 1749154"/>
              <a:gd name="connsiteY42" fmla="*/ 1785948 h 2417544"/>
              <a:gd name="connsiteX43" fmla="*/ 332086 w 1749154"/>
              <a:gd name="connsiteY43" fmla="*/ 1842509 h 2417544"/>
              <a:gd name="connsiteX44" fmla="*/ 350940 w 1749154"/>
              <a:gd name="connsiteY44" fmla="*/ 1870789 h 2417544"/>
              <a:gd name="connsiteX45" fmla="*/ 379220 w 1749154"/>
              <a:gd name="connsiteY45" fmla="*/ 1889643 h 2417544"/>
              <a:gd name="connsiteX46" fmla="*/ 416927 w 1749154"/>
              <a:gd name="connsiteY46" fmla="*/ 1946204 h 2417544"/>
              <a:gd name="connsiteX47" fmla="*/ 454635 w 1749154"/>
              <a:gd name="connsiteY47" fmla="*/ 2002764 h 2417544"/>
              <a:gd name="connsiteX48" fmla="*/ 473488 w 1749154"/>
              <a:gd name="connsiteY48" fmla="*/ 2031045 h 2417544"/>
              <a:gd name="connsiteX49" fmla="*/ 501769 w 1749154"/>
              <a:gd name="connsiteY49" fmla="*/ 2049898 h 2417544"/>
              <a:gd name="connsiteX50" fmla="*/ 539476 w 1749154"/>
              <a:gd name="connsiteY50" fmla="*/ 2106459 h 2417544"/>
              <a:gd name="connsiteX51" fmla="*/ 652598 w 1749154"/>
              <a:gd name="connsiteY51" fmla="*/ 2210154 h 2417544"/>
              <a:gd name="connsiteX52" fmla="*/ 737439 w 1749154"/>
              <a:gd name="connsiteY52" fmla="*/ 2294995 h 2417544"/>
              <a:gd name="connsiteX53" fmla="*/ 878841 w 1749154"/>
              <a:gd name="connsiteY53"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16927 w 1749154"/>
              <a:gd name="connsiteY45" fmla="*/ 1946204 h 2417544"/>
              <a:gd name="connsiteX46" fmla="*/ 454635 w 1749154"/>
              <a:gd name="connsiteY46" fmla="*/ 2002764 h 2417544"/>
              <a:gd name="connsiteX47" fmla="*/ 473488 w 1749154"/>
              <a:gd name="connsiteY47" fmla="*/ 2031045 h 2417544"/>
              <a:gd name="connsiteX48" fmla="*/ 501769 w 1749154"/>
              <a:gd name="connsiteY48" fmla="*/ 2049898 h 2417544"/>
              <a:gd name="connsiteX49" fmla="*/ 539476 w 1749154"/>
              <a:gd name="connsiteY49" fmla="*/ 2106459 h 2417544"/>
              <a:gd name="connsiteX50" fmla="*/ 652598 w 1749154"/>
              <a:gd name="connsiteY50" fmla="*/ 2210154 h 2417544"/>
              <a:gd name="connsiteX51" fmla="*/ 737439 w 1749154"/>
              <a:gd name="connsiteY51" fmla="*/ 2294995 h 2417544"/>
              <a:gd name="connsiteX52" fmla="*/ 878841 w 1749154"/>
              <a:gd name="connsiteY52"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16927 w 1749154"/>
              <a:gd name="connsiteY45" fmla="*/ 1946204 h 2417544"/>
              <a:gd name="connsiteX46" fmla="*/ 454635 w 1749154"/>
              <a:gd name="connsiteY46" fmla="*/ 2002764 h 2417544"/>
              <a:gd name="connsiteX47" fmla="*/ 501769 w 1749154"/>
              <a:gd name="connsiteY47" fmla="*/ 2049898 h 2417544"/>
              <a:gd name="connsiteX48" fmla="*/ 539476 w 1749154"/>
              <a:gd name="connsiteY48" fmla="*/ 2106459 h 2417544"/>
              <a:gd name="connsiteX49" fmla="*/ 652598 w 1749154"/>
              <a:gd name="connsiteY49" fmla="*/ 2210154 h 2417544"/>
              <a:gd name="connsiteX50" fmla="*/ 737439 w 1749154"/>
              <a:gd name="connsiteY50" fmla="*/ 2294995 h 2417544"/>
              <a:gd name="connsiteX51" fmla="*/ 878841 w 1749154"/>
              <a:gd name="connsiteY51"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16927 w 1749154"/>
              <a:gd name="connsiteY45" fmla="*/ 1946204 h 2417544"/>
              <a:gd name="connsiteX46" fmla="*/ 454635 w 1749154"/>
              <a:gd name="connsiteY46" fmla="*/ 2002764 h 2417544"/>
              <a:gd name="connsiteX47" fmla="*/ 539476 w 1749154"/>
              <a:gd name="connsiteY47" fmla="*/ 2106459 h 2417544"/>
              <a:gd name="connsiteX48" fmla="*/ 652598 w 1749154"/>
              <a:gd name="connsiteY48" fmla="*/ 2210154 h 2417544"/>
              <a:gd name="connsiteX49" fmla="*/ 737439 w 1749154"/>
              <a:gd name="connsiteY49" fmla="*/ 2294995 h 2417544"/>
              <a:gd name="connsiteX50" fmla="*/ 878841 w 1749154"/>
              <a:gd name="connsiteY50"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379220 w 1749154"/>
              <a:gd name="connsiteY44" fmla="*/ 1889643 h 2417544"/>
              <a:gd name="connsiteX45" fmla="*/ 454635 w 1749154"/>
              <a:gd name="connsiteY45" fmla="*/ 2002764 h 2417544"/>
              <a:gd name="connsiteX46" fmla="*/ 539476 w 1749154"/>
              <a:gd name="connsiteY46" fmla="*/ 2106459 h 2417544"/>
              <a:gd name="connsiteX47" fmla="*/ 652598 w 1749154"/>
              <a:gd name="connsiteY47" fmla="*/ 2210154 h 2417544"/>
              <a:gd name="connsiteX48" fmla="*/ 737439 w 1749154"/>
              <a:gd name="connsiteY48" fmla="*/ 2294995 h 2417544"/>
              <a:gd name="connsiteX49" fmla="*/ 878841 w 1749154"/>
              <a:gd name="connsiteY49"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32086 w 1749154"/>
              <a:gd name="connsiteY42" fmla="*/ 1842509 h 2417544"/>
              <a:gd name="connsiteX43" fmla="*/ 350940 w 1749154"/>
              <a:gd name="connsiteY43" fmla="*/ 1870789 h 2417544"/>
              <a:gd name="connsiteX44" fmla="*/ 454635 w 1749154"/>
              <a:gd name="connsiteY44" fmla="*/ 2002764 h 2417544"/>
              <a:gd name="connsiteX45" fmla="*/ 539476 w 1749154"/>
              <a:gd name="connsiteY45" fmla="*/ 2106459 h 2417544"/>
              <a:gd name="connsiteX46" fmla="*/ 652598 w 1749154"/>
              <a:gd name="connsiteY46" fmla="*/ 2210154 h 2417544"/>
              <a:gd name="connsiteX47" fmla="*/ 737439 w 1749154"/>
              <a:gd name="connsiteY47" fmla="*/ 2294995 h 2417544"/>
              <a:gd name="connsiteX48" fmla="*/ 878841 w 1749154"/>
              <a:gd name="connsiteY48"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294379 w 1749154"/>
              <a:gd name="connsiteY41" fmla="*/ 1785948 h 2417544"/>
              <a:gd name="connsiteX42" fmla="*/ 350940 w 1749154"/>
              <a:gd name="connsiteY42" fmla="*/ 1870789 h 2417544"/>
              <a:gd name="connsiteX43" fmla="*/ 454635 w 1749154"/>
              <a:gd name="connsiteY43" fmla="*/ 2002764 h 2417544"/>
              <a:gd name="connsiteX44" fmla="*/ 539476 w 1749154"/>
              <a:gd name="connsiteY44" fmla="*/ 2106459 h 2417544"/>
              <a:gd name="connsiteX45" fmla="*/ 652598 w 1749154"/>
              <a:gd name="connsiteY45" fmla="*/ 2210154 h 2417544"/>
              <a:gd name="connsiteX46" fmla="*/ 737439 w 1749154"/>
              <a:gd name="connsiteY46" fmla="*/ 2294995 h 2417544"/>
              <a:gd name="connsiteX47" fmla="*/ 878841 w 1749154"/>
              <a:gd name="connsiteY47"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28391 w 1749154"/>
              <a:gd name="connsiteY39" fmla="*/ 1672826 h 2417544"/>
              <a:gd name="connsiteX40" fmla="*/ 237818 w 1749154"/>
              <a:gd name="connsiteY40" fmla="*/ 1701107 h 2417544"/>
              <a:gd name="connsiteX41" fmla="*/ 350940 w 1749154"/>
              <a:gd name="connsiteY41" fmla="*/ 1870789 h 2417544"/>
              <a:gd name="connsiteX42" fmla="*/ 454635 w 1749154"/>
              <a:gd name="connsiteY42" fmla="*/ 2002764 h 2417544"/>
              <a:gd name="connsiteX43" fmla="*/ 539476 w 1749154"/>
              <a:gd name="connsiteY43" fmla="*/ 2106459 h 2417544"/>
              <a:gd name="connsiteX44" fmla="*/ 652598 w 1749154"/>
              <a:gd name="connsiteY44" fmla="*/ 2210154 h 2417544"/>
              <a:gd name="connsiteX45" fmla="*/ 737439 w 1749154"/>
              <a:gd name="connsiteY45" fmla="*/ 2294995 h 2417544"/>
              <a:gd name="connsiteX46" fmla="*/ 878841 w 1749154"/>
              <a:gd name="connsiteY46"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09538 w 1749154"/>
              <a:gd name="connsiteY38" fmla="*/ 1644546 h 2417544"/>
              <a:gd name="connsiteX39" fmla="*/ 237818 w 1749154"/>
              <a:gd name="connsiteY39" fmla="*/ 1701107 h 2417544"/>
              <a:gd name="connsiteX40" fmla="*/ 350940 w 1749154"/>
              <a:gd name="connsiteY40" fmla="*/ 1870789 h 2417544"/>
              <a:gd name="connsiteX41" fmla="*/ 454635 w 1749154"/>
              <a:gd name="connsiteY41" fmla="*/ 2002764 h 2417544"/>
              <a:gd name="connsiteX42" fmla="*/ 539476 w 1749154"/>
              <a:gd name="connsiteY42" fmla="*/ 2106459 h 2417544"/>
              <a:gd name="connsiteX43" fmla="*/ 652598 w 1749154"/>
              <a:gd name="connsiteY43" fmla="*/ 2210154 h 2417544"/>
              <a:gd name="connsiteX44" fmla="*/ 737439 w 1749154"/>
              <a:gd name="connsiteY44" fmla="*/ 2294995 h 2417544"/>
              <a:gd name="connsiteX45" fmla="*/ 878841 w 1749154"/>
              <a:gd name="connsiteY45"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162404 w 1749154"/>
              <a:gd name="connsiteY36" fmla="*/ 1503144 h 2417544"/>
              <a:gd name="connsiteX37" fmla="*/ 200111 w 1749154"/>
              <a:gd name="connsiteY37" fmla="*/ 1616266 h 2417544"/>
              <a:gd name="connsiteX38" fmla="*/ 237818 w 1749154"/>
              <a:gd name="connsiteY38" fmla="*/ 1701107 h 2417544"/>
              <a:gd name="connsiteX39" fmla="*/ 350940 w 1749154"/>
              <a:gd name="connsiteY39" fmla="*/ 1870789 h 2417544"/>
              <a:gd name="connsiteX40" fmla="*/ 454635 w 1749154"/>
              <a:gd name="connsiteY40" fmla="*/ 2002764 h 2417544"/>
              <a:gd name="connsiteX41" fmla="*/ 539476 w 1749154"/>
              <a:gd name="connsiteY41" fmla="*/ 2106459 h 2417544"/>
              <a:gd name="connsiteX42" fmla="*/ 652598 w 1749154"/>
              <a:gd name="connsiteY42" fmla="*/ 2210154 h 2417544"/>
              <a:gd name="connsiteX43" fmla="*/ 737439 w 1749154"/>
              <a:gd name="connsiteY43" fmla="*/ 2294995 h 2417544"/>
              <a:gd name="connsiteX44" fmla="*/ 878841 w 1749154"/>
              <a:gd name="connsiteY44"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34123 w 1749154"/>
              <a:gd name="connsiteY34" fmla="*/ 1446583 h 2417544"/>
              <a:gd name="connsiteX35" fmla="*/ 143550 w 1749154"/>
              <a:gd name="connsiteY35" fmla="*/ 1474863 h 2417544"/>
              <a:gd name="connsiteX36" fmla="*/ 200111 w 1749154"/>
              <a:gd name="connsiteY36" fmla="*/ 1616266 h 2417544"/>
              <a:gd name="connsiteX37" fmla="*/ 237818 w 1749154"/>
              <a:gd name="connsiteY37" fmla="*/ 1701107 h 2417544"/>
              <a:gd name="connsiteX38" fmla="*/ 350940 w 1749154"/>
              <a:gd name="connsiteY38" fmla="*/ 1870789 h 2417544"/>
              <a:gd name="connsiteX39" fmla="*/ 454635 w 1749154"/>
              <a:gd name="connsiteY39" fmla="*/ 2002764 h 2417544"/>
              <a:gd name="connsiteX40" fmla="*/ 539476 w 1749154"/>
              <a:gd name="connsiteY40" fmla="*/ 2106459 h 2417544"/>
              <a:gd name="connsiteX41" fmla="*/ 652598 w 1749154"/>
              <a:gd name="connsiteY41" fmla="*/ 2210154 h 2417544"/>
              <a:gd name="connsiteX42" fmla="*/ 737439 w 1749154"/>
              <a:gd name="connsiteY42" fmla="*/ 2294995 h 2417544"/>
              <a:gd name="connsiteX43" fmla="*/ 878841 w 1749154"/>
              <a:gd name="connsiteY43"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96416 w 1749154"/>
              <a:gd name="connsiteY32" fmla="*/ 1361742 h 2417544"/>
              <a:gd name="connsiteX33" fmla="*/ 115270 w 1749154"/>
              <a:gd name="connsiteY33" fmla="*/ 1390022 h 2417544"/>
              <a:gd name="connsiteX34" fmla="*/ 143550 w 1749154"/>
              <a:gd name="connsiteY34" fmla="*/ 1474863 h 2417544"/>
              <a:gd name="connsiteX35" fmla="*/ 200111 w 1749154"/>
              <a:gd name="connsiteY35" fmla="*/ 1616266 h 2417544"/>
              <a:gd name="connsiteX36" fmla="*/ 237818 w 1749154"/>
              <a:gd name="connsiteY36" fmla="*/ 1701107 h 2417544"/>
              <a:gd name="connsiteX37" fmla="*/ 350940 w 1749154"/>
              <a:gd name="connsiteY37" fmla="*/ 1870789 h 2417544"/>
              <a:gd name="connsiteX38" fmla="*/ 454635 w 1749154"/>
              <a:gd name="connsiteY38" fmla="*/ 2002764 h 2417544"/>
              <a:gd name="connsiteX39" fmla="*/ 539476 w 1749154"/>
              <a:gd name="connsiteY39" fmla="*/ 2106459 h 2417544"/>
              <a:gd name="connsiteX40" fmla="*/ 652598 w 1749154"/>
              <a:gd name="connsiteY40" fmla="*/ 2210154 h 2417544"/>
              <a:gd name="connsiteX41" fmla="*/ 737439 w 1749154"/>
              <a:gd name="connsiteY41" fmla="*/ 2294995 h 2417544"/>
              <a:gd name="connsiteX42" fmla="*/ 878841 w 1749154"/>
              <a:gd name="connsiteY42"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86989 w 1749154"/>
              <a:gd name="connsiteY31" fmla="*/ 1333461 h 2417544"/>
              <a:gd name="connsiteX32" fmla="*/ 115270 w 1749154"/>
              <a:gd name="connsiteY32" fmla="*/ 1390022 h 2417544"/>
              <a:gd name="connsiteX33" fmla="*/ 143550 w 1749154"/>
              <a:gd name="connsiteY33" fmla="*/ 1474863 h 2417544"/>
              <a:gd name="connsiteX34" fmla="*/ 200111 w 1749154"/>
              <a:gd name="connsiteY34" fmla="*/ 1616266 h 2417544"/>
              <a:gd name="connsiteX35" fmla="*/ 237818 w 1749154"/>
              <a:gd name="connsiteY35" fmla="*/ 1701107 h 2417544"/>
              <a:gd name="connsiteX36" fmla="*/ 350940 w 1749154"/>
              <a:gd name="connsiteY36" fmla="*/ 1870789 h 2417544"/>
              <a:gd name="connsiteX37" fmla="*/ 454635 w 1749154"/>
              <a:gd name="connsiteY37" fmla="*/ 2002764 h 2417544"/>
              <a:gd name="connsiteX38" fmla="*/ 539476 w 1749154"/>
              <a:gd name="connsiteY38" fmla="*/ 2106459 h 2417544"/>
              <a:gd name="connsiteX39" fmla="*/ 652598 w 1749154"/>
              <a:gd name="connsiteY39" fmla="*/ 2210154 h 2417544"/>
              <a:gd name="connsiteX40" fmla="*/ 737439 w 1749154"/>
              <a:gd name="connsiteY40" fmla="*/ 2294995 h 2417544"/>
              <a:gd name="connsiteX41" fmla="*/ 878841 w 1749154"/>
              <a:gd name="connsiteY41"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77562 w 1749154"/>
              <a:gd name="connsiteY30" fmla="*/ 1305181 h 2417544"/>
              <a:gd name="connsiteX31" fmla="*/ 115270 w 1749154"/>
              <a:gd name="connsiteY31" fmla="*/ 1390022 h 2417544"/>
              <a:gd name="connsiteX32" fmla="*/ 143550 w 1749154"/>
              <a:gd name="connsiteY32" fmla="*/ 1474863 h 2417544"/>
              <a:gd name="connsiteX33" fmla="*/ 200111 w 1749154"/>
              <a:gd name="connsiteY33" fmla="*/ 1616266 h 2417544"/>
              <a:gd name="connsiteX34" fmla="*/ 237818 w 1749154"/>
              <a:gd name="connsiteY34" fmla="*/ 1701107 h 2417544"/>
              <a:gd name="connsiteX35" fmla="*/ 350940 w 1749154"/>
              <a:gd name="connsiteY35" fmla="*/ 1870789 h 2417544"/>
              <a:gd name="connsiteX36" fmla="*/ 454635 w 1749154"/>
              <a:gd name="connsiteY36" fmla="*/ 2002764 h 2417544"/>
              <a:gd name="connsiteX37" fmla="*/ 539476 w 1749154"/>
              <a:gd name="connsiteY37" fmla="*/ 2106459 h 2417544"/>
              <a:gd name="connsiteX38" fmla="*/ 652598 w 1749154"/>
              <a:gd name="connsiteY38" fmla="*/ 2210154 h 2417544"/>
              <a:gd name="connsiteX39" fmla="*/ 737439 w 1749154"/>
              <a:gd name="connsiteY39" fmla="*/ 2294995 h 2417544"/>
              <a:gd name="connsiteX40" fmla="*/ 878841 w 1749154"/>
              <a:gd name="connsiteY40"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15270 w 1749154"/>
              <a:gd name="connsiteY30" fmla="*/ 1390022 h 2417544"/>
              <a:gd name="connsiteX31" fmla="*/ 143550 w 1749154"/>
              <a:gd name="connsiteY31" fmla="*/ 1474863 h 2417544"/>
              <a:gd name="connsiteX32" fmla="*/ 200111 w 1749154"/>
              <a:gd name="connsiteY32" fmla="*/ 1616266 h 2417544"/>
              <a:gd name="connsiteX33" fmla="*/ 237818 w 1749154"/>
              <a:gd name="connsiteY33" fmla="*/ 1701107 h 2417544"/>
              <a:gd name="connsiteX34" fmla="*/ 350940 w 1749154"/>
              <a:gd name="connsiteY34" fmla="*/ 1870789 h 2417544"/>
              <a:gd name="connsiteX35" fmla="*/ 454635 w 1749154"/>
              <a:gd name="connsiteY35" fmla="*/ 2002764 h 2417544"/>
              <a:gd name="connsiteX36" fmla="*/ 539476 w 1749154"/>
              <a:gd name="connsiteY36" fmla="*/ 2106459 h 2417544"/>
              <a:gd name="connsiteX37" fmla="*/ 652598 w 1749154"/>
              <a:gd name="connsiteY37" fmla="*/ 2210154 h 2417544"/>
              <a:gd name="connsiteX38" fmla="*/ 737439 w 1749154"/>
              <a:gd name="connsiteY38" fmla="*/ 2294995 h 2417544"/>
              <a:gd name="connsiteX39" fmla="*/ 878841 w 1749154"/>
              <a:gd name="connsiteY39"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143550 w 1749154"/>
              <a:gd name="connsiteY31" fmla="*/ 1474863 h 2417544"/>
              <a:gd name="connsiteX32" fmla="*/ 200111 w 1749154"/>
              <a:gd name="connsiteY32" fmla="*/ 1616266 h 2417544"/>
              <a:gd name="connsiteX33" fmla="*/ 237818 w 1749154"/>
              <a:gd name="connsiteY33" fmla="*/ 1701107 h 2417544"/>
              <a:gd name="connsiteX34" fmla="*/ 350940 w 1749154"/>
              <a:gd name="connsiteY34" fmla="*/ 1870789 h 2417544"/>
              <a:gd name="connsiteX35" fmla="*/ 454635 w 1749154"/>
              <a:gd name="connsiteY35" fmla="*/ 2002764 h 2417544"/>
              <a:gd name="connsiteX36" fmla="*/ 539476 w 1749154"/>
              <a:gd name="connsiteY36" fmla="*/ 2106459 h 2417544"/>
              <a:gd name="connsiteX37" fmla="*/ 652598 w 1749154"/>
              <a:gd name="connsiteY37" fmla="*/ 2210154 h 2417544"/>
              <a:gd name="connsiteX38" fmla="*/ 737439 w 1749154"/>
              <a:gd name="connsiteY38" fmla="*/ 2294995 h 2417544"/>
              <a:gd name="connsiteX39" fmla="*/ 878841 w 1749154"/>
              <a:gd name="connsiteY39"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200111 w 1749154"/>
              <a:gd name="connsiteY31" fmla="*/ 1616266 h 2417544"/>
              <a:gd name="connsiteX32" fmla="*/ 237818 w 1749154"/>
              <a:gd name="connsiteY32" fmla="*/ 1701107 h 2417544"/>
              <a:gd name="connsiteX33" fmla="*/ 350940 w 1749154"/>
              <a:gd name="connsiteY33" fmla="*/ 1870789 h 2417544"/>
              <a:gd name="connsiteX34" fmla="*/ 454635 w 1749154"/>
              <a:gd name="connsiteY34" fmla="*/ 2002764 h 2417544"/>
              <a:gd name="connsiteX35" fmla="*/ 539476 w 1749154"/>
              <a:gd name="connsiteY35" fmla="*/ 2106459 h 2417544"/>
              <a:gd name="connsiteX36" fmla="*/ 652598 w 1749154"/>
              <a:gd name="connsiteY36" fmla="*/ 2210154 h 2417544"/>
              <a:gd name="connsiteX37" fmla="*/ 737439 w 1749154"/>
              <a:gd name="connsiteY37" fmla="*/ 2294995 h 2417544"/>
              <a:gd name="connsiteX38" fmla="*/ 878841 w 1749154"/>
              <a:gd name="connsiteY38"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237818 w 1749154"/>
              <a:gd name="connsiteY31" fmla="*/ 1701107 h 2417544"/>
              <a:gd name="connsiteX32" fmla="*/ 350940 w 1749154"/>
              <a:gd name="connsiteY32" fmla="*/ 1870789 h 2417544"/>
              <a:gd name="connsiteX33" fmla="*/ 454635 w 1749154"/>
              <a:gd name="connsiteY33" fmla="*/ 2002764 h 2417544"/>
              <a:gd name="connsiteX34" fmla="*/ 539476 w 1749154"/>
              <a:gd name="connsiteY34" fmla="*/ 2106459 h 2417544"/>
              <a:gd name="connsiteX35" fmla="*/ 652598 w 1749154"/>
              <a:gd name="connsiteY35" fmla="*/ 2210154 h 2417544"/>
              <a:gd name="connsiteX36" fmla="*/ 737439 w 1749154"/>
              <a:gd name="connsiteY36" fmla="*/ 2294995 h 2417544"/>
              <a:gd name="connsiteX37" fmla="*/ 878841 w 1749154"/>
              <a:gd name="connsiteY37"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58709 w 1749154"/>
              <a:gd name="connsiteY26" fmla="*/ 560463 h 2417544"/>
              <a:gd name="connsiteX27" fmla="*/ 11575 w 1749154"/>
              <a:gd name="connsiteY27" fmla="*/ 673585 h 2417544"/>
              <a:gd name="connsiteX28" fmla="*/ 1952 w 1749154"/>
              <a:gd name="connsiteY28" fmla="*/ 899671 h 2417544"/>
              <a:gd name="connsiteX29" fmla="*/ 39855 w 1749154"/>
              <a:gd name="connsiteY29" fmla="*/ 1154352 h 2417544"/>
              <a:gd name="connsiteX30" fmla="*/ 108511 w 1749154"/>
              <a:gd name="connsiteY30" fmla="*/ 1396954 h 2417544"/>
              <a:gd name="connsiteX31" fmla="*/ 237818 w 1749154"/>
              <a:gd name="connsiteY31" fmla="*/ 1701107 h 2417544"/>
              <a:gd name="connsiteX32" fmla="*/ 350940 w 1749154"/>
              <a:gd name="connsiteY32" fmla="*/ 1870789 h 2417544"/>
              <a:gd name="connsiteX33" fmla="*/ 454635 w 1749154"/>
              <a:gd name="connsiteY33" fmla="*/ 2002764 h 2417544"/>
              <a:gd name="connsiteX34" fmla="*/ 539476 w 1749154"/>
              <a:gd name="connsiteY34" fmla="*/ 2106459 h 2417544"/>
              <a:gd name="connsiteX35" fmla="*/ 737439 w 1749154"/>
              <a:gd name="connsiteY35" fmla="*/ 2294995 h 2417544"/>
              <a:gd name="connsiteX36" fmla="*/ 878841 w 1749154"/>
              <a:gd name="connsiteY36" fmla="*/ 2417544 h 2417544"/>
              <a:gd name="connsiteX0" fmla="*/ 878841 w 1749154"/>
              <a:gd name="connsiteY0" fmla="*/ 2417544 h 2417544"/>
              <a:gd name="connsiteX1" fmla="*/ 878841 w 1749154"/>
              <a:gd name="connsiteY1" fmla="*/ 2417544 h 2417544"/>
              <a:gd name="connsiteX2" fmla="*/ 1065570 w 1749154"/>
              <a:gd name="connsiteY2" fmla="*/ 2264908 h 2417544"/>
              <a:gd name="connsiteX3" fmla="*/ 1206111 w 1749154"/>
              <a:gd name="connsiteY3" fmla="*/ 2122817 h 2417544"/>
              <a:gd name="connsiteX4" fmla="*/ 1340754 w 1749154"/>
              <a:gd name="connsiteY4" fmla="*/ 1974484 h 2417544"/>
              <a:gd name="connsiteX5" fmla="*/ 1410945 w 1749154"/>
              <a:gd name="connsiteY5" fmla="*/ 1866783 h 2417544"/>
              <a:gd name="connsiteX6" fmla="*/ 1501010 w 1749154"/>
              <a:gd name="connsiteY6" fmla="*/ 1701107 h 2417544"/>
              <a:gd name="connsiteX7" fmla="*/ 1614132 w 1749154"/>
              <a:gd name="connsiteY7" fmla="*/ 1484290 h 2417544"/>
              <a:gd name="connsiteX8" fmla="*/ 1698973 w 1749154"/>
              <a:gd name="connsiteY8" fmla="*/ 1248620 h 2417544"/>
              <a:gd name="connsiteX9" fmla="*/ 1736680 w 1749154"/>
              <a:gd name="connsiteY9" fmla="*/ 1135498 h 2417544"/>
              <a:gd name="connsiteX10" fmla="*/ 1736680 w 1749154"/>
              <a:gd name="connsiteY10" fmla="*/ 805560 h 2417544"/>
              <a:gd name="connsiteX11" fmla="*/ 1655930 w 1749154"/>
              <a:gd name="connsiteY11" fmla="*/ 561434 h 2417544"/>
              <a:gd name="connsiteX12" fmla="*/ 1604705 w 1749154"/>
              <a:gd name="connsiteY12" fmla="*/ 447342 h 2417544"/>
              <a:gd name="connsiteX13" fmla="*/ 1510437 w 1749154"/>
              <a:gd name="connsiteY13" fmla="*/ 305940 h 2417544"/>
              <a:gd name="connsiteX14" fmla="*/ 1416169 w 1749154"/>
              <a:gd name="connsiteY14" fmla="*/ 211672 h 2417544"/>
              <a:gd name="connsiteX15" fmla="*/ 1331327 w 1749154"/>
              <a:gd name="connsiteY15" fmla="*/ 155111 h 2417544"/>
              <a:gd name="connsiteX16" fmla="*/ 1246486 w 1749154"/>
              <a:gd name="connsiteY16" fmla="*/ 107977 h 2417544"/>
              <a:gd name="connsiteX17" fmla="*/ 1030259 w 1749154"/>
              <a:gd name="connsiteY17" fmla="*/ 19326 h 2417544"/>
              <a:gd name="connsiteX18" fmla="*/ 916548 w 1749154"/>
              <a:gd name="connsiteY18" fmla="*/ 4282 h 2417544"/>
              <a:gd name="connsiteX19" fmla="*/ 801236 w 1749154"/>
              <a:gd name="connsiteY19" fmla="*/ 276 h 2417544"/>
              <a:gd name="connsiteX20" fmla="*/ 688348 w 1749154"/>
              <a:gd name="connsiteY20" fmla="*/ 21970 h 2417544"/>
              <a:gd name="connsiteX21" fmla="*/ 590223 w 1749154"/>
              <a:gd name="connsiteY21" fmla="*/ 56836 h 2417544"/>
              <a:gd name="connsiteX22" fmla="*/ 426354 w 1749154"/>
              <a:gd name="connsiteY22" fmla="*/ 145684 h 2417544"/>
              <a:gd name="connsiteX23" fmla="*/ 307419 w 1749154"/>
              <a:gd name="connsiteY23" fmla="*/ 225105 h 2417544"/>
              <a:gd name="connsiteX24" fmla="*/ 209538 w 1749154"/>
              <a:gd name="connsiteY24" fmla="*/ 334220 h 2417544"/>
              <a:gd name="connsiteX25" fmla="*/ 112602 w 1749154"/>
              <a:gd name="connsiteY25" fmla="*/ 473683 h 2417544"/>
              <a:gd name="connsiteX26" fmla="*/ 11575 w 1749154"/>
              <a:gd name="connsiteY26" fmla="*/ 673585 h 2417544"/>
              <a:gd name="connsiteX27" fmla="*/ 1952 w 1749154"/>
              <a:gd name="connsiteY27" fmla="*/ 899671 h 2417544"/>
              <a:gd name="connsiteX28" fmla="*/ 39855 w 1749154"/>
              <a:gd name="connsiteY28" fmla="*/ 1154352 h 2417544"/>
              <a:gd name="connsiteX29" fmla="*/ 108511 w 1749154"/>
              <a:gd name="connsiteY29" fmla="*/ 1396954 h 2417544"/>
              <a:gd name="connsiteX30" fmla="*/ 237818 w 1749154"/>
              <a:gd name="connsiteY30" fmla="*/ 1701107 h 2417544"/>
              <a:gd name="connsiteX31" fmla="*/ 350940 w 1749154"/>
              <a:gd name="connsiteY31" fmla="*/ 1870789 h 2417544"/>
              <a:gd name="connsiteX32" fmla="*/ 454635 w 1749154"/>
              <a:gd name="connsiteY32" fmla="*/ 2002764 h 2417544"/>
              <a:gd name="connsiteX33" fmla="*/ 539476 w 1749154"/>
              <a:gd name="connsiteY33" fmla="*/ 2106459 h 2417544"/>
              <a:gd name="connsiteX34" fmla="*/ 737439 w 1749154"/>
              <a:gd name="connsiteY34" fmla="*/ 2294995 h 2417544"/>
              <a:gd name="connsiteX35" fmla="*/ 878841 w 1749154"/>
              <a:gd name="connsiteY35" fmla="*/ 2417544 h 2417544"/>
              <a:gd name="connsiteX0" fmla="*/ 877702 w 1748015"/>
              <a:gd name="connsiteY0" fmla="*/ 2417544 h 2417544"/>
              <a:gd name="connsiteX1" fmla="*/ 877702 w 1748015"/>
              <a:gd name="connsiteY1" fmla="*/ 2417544 h 2417544"/>
              <a:gd name="connsiteX2" fmla="*/ 1064431 w 1748015"/>
              <a:gd name="connsiteY2" fmla="*/ 2264908 h 2417544"/>
              <a:gd name="connsiteX3" fmla="*/ 1204972 w 1748015"/>
              <a:gd name="connsiteY3" fmla="*/ 2122817 h 2417544"/>
              <a:gd name="connsiteX4" fmla="*/ 1339615 w 1748015"/>
              <a:gd name="connsiteY4" fmla="*/ 1974484 h 2417544"/>
              <a:gd name="connsiteX5" fmla="*/ 1409806 w 1748015"/>
              <a:gd name="connsiteY5" fmla="*/ 1866783 h 2417544"/>
              <a:gd name="connsiteX6" fmla="*/ 1499871 w 1748015"/>
              <a:gd name="connsiteY6" fmla="*/ 1701107 h 2417544"/>
              <a:gd name="connsiteX7" fmla="*/ 1612993 w 1748015"/>
              <a:gd name="connsiteY7" fmla="*/ 1484290 h 2417544"/>
              <a:gd name="connsiteX8" fmla="*/ 1697834 w 1748015"/>
              <a:gd name="connsiteY8" fmla="*/ 1248620 h 2417544"/>
              <a:gd name="connsiteX9" fmla="*/ 1735541 w 1748015"/>
              <a:gd name="connsiteY9" fmla="*/ 1135498 h 2417544"/>
              <a:gd name="connsiteX10" fmla="*/ 1735541 w 1748015"/>
              <a:gd name="connsiteY10" fmla="*/ 805560 h 2417544"/>
              <a:gd name="connsiteX11" fmla="*/ 1654791 w 1748015"/>
              <a:gd name="connsiteY11" fmla="*/ 561434 h 2417544"/>
              <a:gd name="connsiteX12" fmla="*/ 1603566 w 1748015"/>
              <a:gd name="connsiteY12" fmla="*/ 447342 h 2417544"/>
              <a:gd name="connsiteX13" fmla="*/ 1509298 w 1748015"/>
              <a:gd name="connsiteY13" fmla="*/ 305940 h 2417544"/>
              <a:gd name="connsiteX14" fmla="*/ 1415030 w 1748015"/>
              <a:gd name="connsiteY14" fmla="*/ 211672 h 2417544"/>
              <a:gd name="connsiteX15" fmla="*/ 1330188 w 1748015"/>
              <a:gd name="connsiteY15" fmla="*/ 155111 h 2417544"/>
              <a:gd name="connsiteX16" fmla="*/ 1245347 w 1748015"/>
              <a:gd name="connsiteY16" fmla="*/ 107977 h 2417544"/>
              <a:gd name="connsiteX17" fmla="*/ 1029120 w 1748015"/>
              <a:gd name="connsiteY17" fmla="*/ 19326 h 2417544"/>
              <a:gd name="connsiteX18" fmla="*/ 915409 w 1748015"/>
              <a:gd name="connsiteY18" fmla="*/ 4282 h 2417544"/>
              <a:gd name="connsiteX19" fmla="*/ 800097 w 1748015"/>
              <a:gd name="connsiteY19" fmla="*/ 276 h 2417544"/>
              <a:gd name="connsiteX20" fmla="*/ 687209 w 1748015"/>
              <a:gd name="connsiteY20" fmla="*/ 21970 h 2417544"/>
              <a:gd name="connsiteX21" fmla="*/ 589084 w 1748015"/>
              <a:gd name="connsiteY21" fmla="*/ 56836 h 2417544"/>
              <a:gd name="connsiteX22" fmla="*/ 425215 w 1748015"/>
              <a:gd name="connsiteY22" fmla="*/ 145684 h 2417544"/>
              <a:gd name="connsiteX23" fmla="*/ 306280 w 1748015"/>
              <a:gd name="connsiteY23" fmla="*/ 225105 h 2417544"/>
              <a:gd name="connsiteX24" fmla="*/ 208399 w 1748015"/>
              <a:gd name="connsiteY24" fmla="*/ 334220 h 2417544"/>
              <a:gd name="connsiteX25" fmla="*/ 111463 w 1748015"/>
              <a:gd name="connsiteY25" fmla="*/ 473683 h 2417544"/>
              <a:gd name="connsiteX26" fmla="*/ 10436 w 1748015"/>
              <a:gd name="connsiteY26" fmla="*/ 673585 h 2417544"/>
              <a:gd name="connsiteX27" fmla="*/ 813 w 1748015"/>
              <a:gd name="connsiteY27" fmla="*/ 899671 h 2417544"/>
              <a:gd name="connsiteX28" fmla="*/ 38716 w 1748015"/>
              <a:gd name="connsiteY28" fmla="*/ 1154352 h 2417544"/>
              <a:gd name="connsiteX29" fmla="*/ 107372 w 1748015"/>
              <a:gd name="connsiteY29" fmla="*/ 1396954 h 2417544"/>
              <a:gd name="connsiteX30" fmla="*/ 236679 w 1748015"/>
              <a:gd name="connsiteY30" fmla="*/ 1701107 h 2417544"/>
              <a:gd name="connsiteX31" fmla="*/ 349801 w 1748015"/>
              <a:gd name="connsiteY31" fmla="*/ 1870789 h 2417544"/>
              <a:gd name="connsiteX32" fmla="*/ 453496 w 1748015"/>
              <a:gd name="connsiteY32" fmla="*/ 2002764 h 2417544"/>
              <a:gd name="connsiteX33" fmla="*/ 538337 w 1748015"/>
              <a:gd name="connsiteY33" fmla="*/ 2106459 h 2417544"/>
              <a:gd name="connsiteX34" fmla="*/ 736300 w 1748015"/>
              <a:gd name="connsiteY34" fmla="*/ 2294995 h 2417544"/>
              <a:gd name="connsiteX35" fmla="*/ 877702 w 1748015"/>
              <a:gd name="connsiteY35" fmla="*/ 2417544 h 2417544"/>
              <a:gd name="connsiteX0" fmla="*/ 877702 w 1748015"/>
              <a:gd name="connsiteY0" fmla="*/ 2417544 h 2417544"/>
              <a:gd name="connsiteX1" fmla="*/ 877702 w 1748015"/>
              <a:gd name="connsiteY1" fmla="*/ 2417544 h 2417544"/>
              <a:gd name="connsiteX2" fmla="*/ 1064431 w 1748015"/>
              <a:gd name="connsiteY2" fmla="*/ 2264908 h 2417544"/>
              <a:gd name="connsiteX3" fmla="*/ 1204972 w 1748015"/>
              <a:gd name="connsiteY3" fmla="*/ 2122817 h 2417544"/>
              <a:gd name="connsiteX4" fmla="*/ 1339615 w 1748015"/>
              <a:gd name="connsiteY4" fmla="*/ 1974484 h 2417544"/>
              <a:gd name="connsiteX5" fmla="*/ 1409806 w 1748015"/>
              <a:gd name="connsiteY5" fmla="*/ 1866783 h 2417544"/>
              <a:gd name="connsiteX6" fmla="*/ 1499871 w 1748015"/>
              <a:gd name="connsiteY6" fmla="*/ 1701107 h 2417544"/>
              <a:gd name="connsiteX7" fmla="*/ 1612993 w 1748015"/>
              <a:gd name="connsiteY7" fmla="*/ 1484290 h 2417544"/>
              <a:gd name="connsiteX8" fmla="*/ 1697834 w 1748015"/>
              <a:gd name="connsiteY8" fmla="*/ 1248620 h 2417544"/>
              <a:gd name="connsiteX9" fmla="*/ 1735541 w 1748015"/>
              <a:gd name="connsiteY9" fmla="*/ 1135498 h 2417544"/>
              <a:gd name="connsiteX10" fmla="*/ 1735541 w 1748015"/>
              <a:gd name="connsiteY10" fmla="*/ 805560 h 2417544"/>
              <a:gd name="connsiteX11" fmla="*/ 1654791 w 1748015"/>
              <a:gd name="connsiteY11" fmla="*/ 561434 h 2417544"/>
              <a:gd name="connsiteX12" fmla="*/ 1603566 w 1748015"/>
              <a:gd name="connsiteY12" fmla="*/ 447342 h 2417544"/>
              <a:gd name="connsiteX13" fmla="*/ 1509298 w 1748015"/>
              <a:gd name="connsiteY13" fmla="*/ 305940 h 2417544"/>
              <a:gd name="connsiteX14" fmla="*/ 1415030 w 1748015"/>
              <a:gd name="connsiteY14" fmla="*/ 211672 h 2417544"/>
              <a:gd name="connsiteX15" fmla="*/ 1330188 w 1748015"/>
              <a:gd name="connsiteY15" fmla="*/ 155111 h 2417544"/>
              <a:gd name="connsiteX16" fmla="*/ 1245347 w 1748015"/>
              <a:gd name="connsiteY16" fmla="*/ 107977 h 2417544"/>
              <a:gd name="connsiteX17" fmla="*/ 1029120 w 1748015"/>
              <a:gd name="connsiteY17" fmla="*/ 19326 h 2417544"/>
              <a:gd name="connsiteX18" fmla="*/ 915409 w 1748015"/>
              <a:gd name="connsiteY18" fmla="*/ 4282 h 2417544"/>
              <a:gd name="connsiteX19" fmla="*/ 800097 w 1748015"/>
              <a:gd name="connsiteY19" fmla="*/ 276 h 2417544"/>
              <a:gd name="connsiteX20" fmla="*/ 687209 w 1748015"/>
              <a:gd name="connsiteY20" fmla="*/ 21970 h 2417544"/>
              <a:gd name="connsiteX21" fmla="*/ 589084 w 1748015"/>
              <a:gd name="connsiteY21" fmla="*/ 56836 h 2417544"/>
              <a:gd name="connsiteX22" fmla="*/ 425215 w 1748015"/>
              <a:gd name="connsiteY22" fmla="*/ 145684 h 2417544"/>
              <a:gd name="connsiteX23" fmla="*/ 306280 w 1748015"/>
              <a:gd name="connsiteY23" fmla="*/ 225105 h 2417544"/>
              <a:gd name="connsiteX24" fmla="*/ 208399 w 1748015"/>
              <a:gd name="connsiteY24" fmla="*/ 334220 h 2417544"/>
              <a:gd name="connsiteX25" fmla="*/ 111463 w 1748015"/>
              <a:gd name="connsiteY25" fmla="*/ 473683 h 2417544"/>
              <a:gd name="connsiteX26" fmla="*/ 10436 w 1748015"/>
              <a:gd name="connsiteY26" fmla="*/ 687448 h 2417544"/>
              <a:gd name="connsiteX27" fmla="*/ 813 w 1748015"/>
              <a:gd name="connsiteY27" fmla="*/ 899671 h 2417544"/>
              <a:gd name="connsiteX28" fmla="*/ 38716 w 1748015"/>
              <a:gd name="connsiteY28" fmla="*/ 1154352 h 2417544"/>
              <a:gd name="connsiteX29" fmla="*/ 107372 w 1748015"/>
              <a:gd name="connsiteY29" fmla="*/ 1396954 h 2417544"/>
              <a:gd name="connsiteX30" fmla="*/ 236679 w 1748015"/>
              <a:gd name="connsiteY30" fmla="*/ 1701107 h 2417544"/>
              <a:gd name="connsiteX31" fmla="*/ 349801 w 1748015"/>
              <a:gd name="connsiteY31" fmla="*/ 1870789 h 2417544"/>
              <a:gd name="connsiteX32" fmla="*/ 453496 w 1748015"/>
              <a:gd name="connsiteY32" fmla="*/ 2002764 h 2417544"/>
              <a:gd name="connsiteX33" fmla="*/ 538337 w 1748015"/>
              <a:gd name="connsiteY33" fmla="*/ 2106459 h 2417544"/>
              <a:gd name="connsiteX34" fmla="*/ 736300 w 1748015"/>
              <a:gd name="connsiteY34" fmla="*/ 2294995 h 2417544"/>
              <a:gd name="connsiteX35" fmla="*/ 877702 w 1748015"/>
              <a:gd name="connsiteY35" fmla="*/ 2417544 h 2417544"/>
              <a:gd name="connsiteX0" fmla="*/ 878857 w 1749170"/>
              <a:gd name="connsiteY0" fmla="*/ 2417544 h 2417544"/>
              <a:gd name="connsiteX1" fmla="*/ 878857 w 1749170"/>
              <a:gd name="connsiteY1" fmla="*/ 2417544 h 2417544"/>
              <a:gd name="connsiteX2" fmla="*/ 1065586 w 1749170"/>
              <a:gd name="connsiteY2" fmla="*/ 2264908 h 2417544"/>
              <a:gd name="connsiteX3" fmla="*/ 1206127 w 1749170"/>
              <a:gd name="connsiteY3" fmla="*/ 2122817 h 2417544"/>
              <a:gd name="connsiteX4" fmla="*/ 1340770 w 1749170"/>
              <a:gd name="connsiteY4" fmla="*/ 1974484 h 2417544"/>
              <a:gd name="connsiteX5" fmla="*/ 1410961 w 1749170"/>
              <a:gd name="connsiteY5" fmla="*/ 1866783 h 2417544"/>
              <a:gd name="connsiteX6" fmla="*/ 1501026 w 1749170"/>
              <a:gd name="connsiteY6" fmla="*/ 1701107 h 2417544"/>
              <a:gd name="connsiteX7" fmla="*/ 1614148 w 1749170"/>
              <a:gd name="connsiteY7" fmla="*/ 1484290 h 2417544"/>
              <a:gd name="connsiteX8" fmla="*/ 1698989 w 1749170"/>
              <a:gd name="connsiteY8" fmla="*/ 1248620 h 2417544"/>
              <a:gd name="connsiteX9" fmla="*/ 1736696 w 1749170"/>
              <a:gd name="connsiteY9" fmla="*/ 1135498 h 2417544"/>
              <a:gd name="connsiteX10" fmla="*/ 1736696 w 1749170"/>
              <a:gd name="connsiteY10" fmla="*/ 805560 h 2417544"/>
              <a:gd name="connsiteX11" fmla="*/ 1655946 w 1749170"/>
              <a:gd name="connsiteY11" fmla="*/ 561434 h 2417544"/>
              <a:gd name="connsiteX12" fmla="*/ 1604721 w 1749170"/>
              <a:gd name="connsiteY12" fmla="*/ 447342 h 2417544"/>
              <a:gd name="connsiteX13" fmla="*/ 1510453 w 1749170"/>
              <a:gd name="connsiteY13" fmla="*/ 305940 h 2417544"/>
              <a:gd name="connsiteX14" fmla="*/ 1416185 w 1749170"/>
              <a:gd name="connsiteY14" fmla="*/ 211672 h 2417544"/>
              <a:gd name="connsiteX15" fmla="*/ 1331343 w 1749170"/>
              <a:gd name="connsiteY15" fmla="*/ 155111 h 2417544"/>
              <a:gd name="connsiteX16" fmla="*/ 1246502 w 1749170"/>
              <a:gd name="connsiteY16" fmla="*/ 107977 h 2417544"/>
              <a:gd name="connsiteX17" fmla="*/ 1030275 w 1749170"/>
              <a:gd name="connsiteY17" fmla="*/ 19326 h 2417544"/>
              <a:gd name="connsiteX18" fmla="*/ 916564 w 1749170"/>
              <a:gd name="connsiteY18" fmla="*/ 4282 h 2417544"/>
              <a:gd name="connsiteX19" fmla="*/ 801252 w 1749170"/>
              <a:gd name="connsiteY19" fmla="*/ 276 h 2417544"/>
              <a:gd name="connsiteX20" fmla="*/ 688364 w 1749170"/>
              <a:gd name="connsiteY20" fmla="*/ 21970 h 2417544"/>
              <a:gd name="connsiteX21" fmla="*/ 590239 w 1749170"/>
              <a:gd name="connsiteY21" fmla="*/ 56836 h 2417544"/>
              <a:gd name="connsiteX22" fmla="*/ 426370 w 1749170"/>
              <a:gd name="connsiteY22" fmla="*/ 145684 h 2417544"/>
              <a:gd name="connsiteX23" fmla="*/ 307435 w 1749170"/>
              <a:gd name="connsiteY23" fmla="*/ 225105 h 2417544"/>
              <a:gd name="connsiteX24" fmla="*/ 209554 w 1749170"/>
              <a:gd name="connsiteY24" fmla="*/ 334220 h 2417544"/>
              <a:gd name="connsiteX25" fmla="*/ 112618 w 1749170"/>
              <a:gd name="connsiteY25" fmla="*/ 473683 h 2417544"/>
              <a:gd name="connsiteX26" fmla="*/ 11591 w 1749170"/>
              <a:gd name="connsiteY26" fmla="*/ 687448 h 2417544"/>
              <a:gd name="connsiteX27" fmla="*/ 1968 w 1749170"/>
              <a:gd name="connsiteY27" fmla="*/ 899671 h 2417544"/>
              <a:gd name="connsiteX28" fmla="*/ 39871 w 1749170"/>
              <a:gd name="connsiteY28" fmla="*/ 1154352 h 2417544"/>
              <a:gd name="connsiteX29" fmla="*/ 108527 w 1749170"/>
              <a:gd name="connsiteY29" fmla="*/ 1396954 h 2417544"/>
              <a:gd name="connsiteX30" fmla="*/ 237834 w 1749170"/>
              <a:gd name="connsiteY30" fmla="*/ 1701107 h 2417544"/>
              <a:gd name="connsiteX31" fmla="*/ 350956 w 1749170"/>
              <a:gd name="connsiteY31" fmla="*/ 1870789 h 2417544"/>
              <a:gd name="connsiteX32" fmla="*/ 454651 w 1749170"/>
              <a:gd name="connsiteY32" fmla="*/ 2002764 h 2417544"/>
              <a:gd name="connsiteX33" fmla="*/ 539492 w 1749170"/>
              <a:gd name="connsiteY33" fmla="*/ 2106459 h 2417544"/>
              <a:gd name="connsiteX34" fmla="*/ 737455 w 1749170"/>
              <a:gd name="connsiteY34" fmla="*/ 2294995 h 2417544"/>
              <a:gd name="connsiteX35" fmla="*/ 878857 w 1749170"/>
              <a:gd name="connsiteY35" fmla="*/ 2417544 h 2417544"/>
              <a:gd name="connsiteX0" fmla="*/ 878857 w 1749170"/>
              <a:gd name="connsiteY0" fmla="*/ 2417544 h 2417544"/>
              <a:gd name="connsiteX1" fmla="*/ 878857 w 1749170"/>
              <a:gd name="connsiteY1" fmla="*/ 2417544 h 2417544"/>
              <a:gd name="connsiteX2" fmla="*/ 1065586 w 1749170"/>
              <a:gd name="connsiteY2" fmla="*/ 2264908 h 2417544"/>
              <a:gd name="connsiteX3" fmla="*/ 1206127 w 1749170"/>
              <a:gd name="connsiteY3" fmla="*/ 2122817 h 2417544"/>
              <a:gd name="connsiteX4" fmla="*/ 1340770 w 1749170"/>
              <a:gd name="connsiteY4" fmla="*/ 1974484 h 2417544"/>
              <a:gd name="connsiteX5" fmla="*/ 1410961 w 1749170"/>
              <a:gd name="connsiteY5" fmla="*/ 1866783 h 2417544"/>
              <a:gd name="connsiteX6" fmla="*/ 1501026 w 1749170"/>
              <a:gd name="connsiteY6" fmla="*/ 1701107 h 2417544"/>
              <a:gd name="connsiteX7" fmla="*/ 1614148 w 1749170"/>
              <a:gd name="connsiteY7" fmla="*/ 1484290 h 2417544"/>
              <a:gd name="connsiteX8" fmla="*/ 1698989 w 1749170"/>
              <a:gd name="connsiteY8" fmla="*/ 1248620 h 2417544"/>
              <a:gd name="connsiteX9" fmla="*/ 1736696 w 1749170"/>
              <a:gd name="connsiteY9" fmla="*/ 1135498 h 2417544"/>
              <a:gd name="connsiteX10" fmla="*/ 1736696 w 1749170"/>
              <a:gd name="connsiteY10" fmla="*/ 805560 h 2417544"/>
              <a:gd name="connsiteX11" fmla="*/ 1655946 w 1749170"/>
              <a:gd name="connsiteY11" fmla="*/ 561434 h 2417544"/>
              <a:gd name="connsiteX12" fmla="*/ 1604721 w 1749170"/>
              <a:gd name="connsiteY12" fmla="*/ 447342 h 2417544"/>
              <a:gd name="connsiteX13" fmla="*/ 1510453 w 1749170"/>
              <a:gd name="connsiteY13" fmla="*/ 305940 h 2417544"/>
              <a:gd name="connsiteX14" fmla="*/ 1416185 w 1749170"/>
              <a:gd name="connsiteY14" fmla="*/ 211672 h 2417544"/>
              <a:gd name="connsiteX15" fmla="*/ 1331343 w 1749170"/>
              <a:gd name="connsiteY15" fmla="*/ 155111 h 2417544"/>
              <a:gd name="connsiteX16" fmla="*/ 1246502 w 1749170"/>
              <a:gd name="connsiteY16" fmla="*/ 107977 h 2417544"/>
              <a:gd name="connsiteX17" fmla="*/ 1030275 w 1749170"/>
              <a:gd name="connsiteY17" fmla="*/ 19326 h 2417544"/>
              <a:gd name="connsiteX18" fmla="*/ 916564 w 1749170"/>
              <a:gd name="connsiteY18" fmla="*/ 4282 h 2417544"/>
              <a:gd name="connsiteX19" fmla="*/ 801252 w 1749170"/>
              <a:gd name="connsiteY19" fmla="*/ 276 h 2417544"/>
              <a:gd name="connsiteX20" fmla="*/ 688364 w 1749170"/>
              <a:gd name="connsiteY20" fmla="*/ 21970 h 2417544"/>
              <a:gd name="connsiteX21" fmla="*/ 590239 w 1749170"/>
              <a:gd name="connsiteY21" fmla="*/ 56836 h 2417544"/>
              <a:gd name="connsiteX22" fmla="*/ 426370 w 1749170"/>
              <a:gd name="connsiteY22" fmla="*/ 145684 h 2417544"/>
              <a:gd name="connsiteX23" fmla="*/ 307435 w 1749170"/>
              <a:gd name="connsiteY23" fmla="*/ 225105 h 2417544"/>
              <a:gd name="connsiteX24" fmla="*/ 209554 w 1749170"/>
              <a:gd name="connsiteY24" fmla="*/ 334220 h 2417544"/>
              <a:gd name="connsiteX25" fmla="*/ 112618 w 1749170"/>
              <a:gd name="connsiteY25" fmla="*/ 473683 h 2417544"/>
              <a:gd name="connsiteX26" fmla="*/ 11591 w 1749170"/>
              <a:gd name="connsiteY26" fmla="*/ 687448 h 2417544"/>
              <a:gd name="connsiteX27" fmla="*/ 1968 w 1749170"/>
              <a:gd name="connsiteY27" fmla="*/ 899671 h 2417544"/>
              <a:gd name="connsiteX28" fmla="*/ 39871 w 1749170"/>
              <a:gd name="connsiteY28" fmla="*/ 1154352 h 2417544"/>
              <a:gd name="connsiteX29" fmla="*/ 108527 w 1749170"/>
              <a:gd name="connsiteY29" fmla="*/ 1396954 h 2417544"/>
              <a:gd name="connsiteX30" fmla="*/ 237834 w 1749170"/>
              <a:gd name="connsiteY30" fmla="*/ 1701107 h 2417544"/>
              <a:gd name="connsiteX31" fmla="*/ 350956 w 1749170"/>
              <a:gd name="connsiteY31" fmla="*/ 1870789 h 2417544"/>
              <a:gd name="connsiteX32" fmla="*/ 454651 w 1749170"/>
              <a:gd name="connsiteY32" fmla="*/ 2002764 h 2417544"/>
              <a:gd name="connsiteX33" fmla="*/ 539492 w 1749170"/>
              <a:gd name="connsiteY33" fmla="*/ 2106459 h 2417544"/>
              <a:gd name="connsiteX34" fmla="*/ 737455 w 1749170"/>
              <a:gd name="connsiteY34" fmla="*/ 2294995 h 2417544"/>
              <a:gd name="connsiteX35" fmla="*/ 878857 w 1749170"/>
              <a:gd name="connsiteY35" fmla="*/ 2417544 h 2417544"/>
              <a:gd name="connsiteX0" fmla="*/ 878857 w 1749170"/>
              <a:gd name="connsiteY0" fmla="*/ 2417544 h 2417544"/>
              <a:gd name="connsiteX1" fmla="*/ 878857 w 1749170"/>
              <a:gd name="connsiteY1" fmla="*/ 2417544 h 2417544"/>
              <a:gd name="connsiteX2" fmla="*/ 1065586 w 1749170"/>
              <a:gd name="connsiteY2" fmla="*/ 2264908 h 2417544"/>
              <a:gd name="connsiteX3" fmla="*/ 1206127 w 1749170"/>
              <a:gd name="connsiteY3" fmla="*/ 2122817 h 2417544"/>
              <a:gd name="connsiteX4" fmla="*/ 1340770 w 1749170"/>
              <a:gd name="connsiteY4" fmla="*/ 1974484 h 2417544"/>
              <a:gd name="connsiteX5" fmla="*/ 1410961 w 1749170"/>
              <a:gd name="connsiteY5" fmla="*/ 1866783 h 2417544"/>
              <a:gd name="connsiteX6" fmla="*/ 1501026 w 1749170"/>
              <a:gd name="connsiteY6" fmla="*/ 1701107 h 2417544"/>
              <a:gd name="connsiteX7" fmla="*/ 1614148 w 1749170"/>
              <a:gd name="connsiteY7" fmla="*/ 1484290 h 2417544"/>
              <a:gd name="connsiteX8" fmla="*/ 1698989 w 1749170"/>
              <a:gd name="connsiteY8" fmla="*/ 1248620 h 2417544"/>
              <a:gd name="connsiteX9" fmla="*/ 1736696 w 1749170"/>
              <a:gd name="connsiteY9" fmla="*/ 1135498 h 2417544"/>
              <a:gd name="connsiteX10" fmla="*/ 1736696 w 1749170"/>
              <a:gd name="connsiteY10" fmla="*/ 805560 h 2417544"/>
              <a:gd name="connsiteX11" fmla="*/ 1655946 w 1749170"/>
              <a:gd name="connsiteY11" fmla="*/ 561434 h 2417544"/>
              <a:gd name="connsiteX12" fmla="*/ 1604721 w 1749170"/>
              <a:gd name="connsiteY12" fmla="*/ 447342 h 2417544"/>
              <a:gd name="connsiteX13" fmla="*/ 1510453 w 1749170"/>
              <a:gd name="connsiteY13" fmla="*/ 305940 h 2417544"/>
              <a:gd name="connsiteX14" fmla="*/ 1416185 w 1749170"/>
              <a:gd name="connsiteY14" fmla="*/ 211672 h 2417544"/>
              <a:gd name="connsiteX15" fmla="*/ 1331343 w 1749170"/>
              <a:gd name="connsiteY15" fmla="*/ 155111 h 2417544"/>
              <a:gd name="connsiteX16" fmla="*/ 1246502 w 1749170"/>
              <a:gd name="connsiteY16" fmla="*/ 107977 h 2417544"/>
              <a:gd name="connsiteX17" fmla="*/ 1030275 w 1749170"/>
              <a:gd name="connsiteY17" fmla="*/ 19326 h 2417544"/>
              <a:gd name="connsiteX18" fmla="*/ 916564 w 1749170"/>
              <a:gd name="connsiteY18" fmla="*/ 4282 h 2417544"/>
              <a:gd name="connsiteX19" fmla="*/ 801252 w 1749170"/>
              <a:gd name="connsiteY19" fmla="*/ 276 h 2417544"/>
              <a:gd name="connsiteX20" fmla="*/ 688364 w 1749170"/>
              <a:gd name="connsiteY20" fmla="*/ 21970 h 2417544"/>
              <a:gd name="connsiteX21" fmla="*/ 590239 w 1749170"/>
              <a:gd name="connsiteY21" fmla="*/ 56836 h 2417544"/>
              <a:gd name="connsiteX22" fmla="*/ 422991 w 1749170"/>
              <a:gd name="connsiteY22" fmla="*/ 142218 h 2417544"/>
              <a:gd name="connsiteX23" fmla="*/ 307435 w 1749170"/>
              <a:gd name="connsiteY23" fmla="*/ 225105 h 2417544"/>
              <a:gd name="connsiteX24" fmla="*/ 209554 w 1749170"/>
              <a:gd name="connsiteY24" fmla="*/ 334220 h 2417544"/>
              <a:gd name="connsiteX25" fmla="*/ 112618 w 1749170"/>
              <a:gd name="connsiteY25" fmla="*/ 473683 h 2417544"/>
              <a:gd name="connsiteX26" fmla="*/ 11591 w 1749170"/>
              <a:gd name="connsiteY26" fmla="*/ 687448 h 2417544"/>
              <a:gd name="connsiteX27" fmla="*/ 1968 w 1749170"/>
              <a:gd name="connsiteY27" fmla="*/ 899671 h 2417544"/>
              <a:gd name="connsiteX28" fmla="*/ 39871 w 1749170"/>
              <a:gd name="connsiteY28" fmla="*/ 1154352 h 2417544"/>
              <a:gd name="connsiteX29" fmla="*/ 108527 w 1749170"/>
              <a:gd name="connsiteY29" fmla="*/ 1396954 h 2417544"/>
              <a:gd name="connsiteX30" fmla="*/ 237834 w 1749170"/>
              <a:gd name="connsiteY30" fmla="*/ 1701107 h 2417544"/>
              <a:gd name="connsiteX31" fmla="*/ 350956 w 1749170"/>
              <a:gd name="connsiteY31" fmla="*/ 1870789 h 2417544"/>
              <a:gd name="connsiteX32" fmla="*/ 454651 w 1749170"/>
              <a:gd name="connsiteY32" fmla="*/ 2002764 h 2417544"/>
              <a:gd name="connsiteX33" fmla="*/ 539492 w 1749170"/>
              <a:gd name="connsiteY33" fmla="*/ 2106459 h 2417544"/>
              <a:gd name="connsiteX34" fmla="*/ 737455 w 1749170"/>
              <a:gd name="connsiteY34" fmla="*/ 2294995 h 2417544"/>
              <a:gd name="connsiteX35" fmla="*/ 878857 w 1749170"/>
              <a:gd name="connsiteY35" fmla="*/ 2417544 h 2417544"/>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0275 w 1749170"/>
              <a:gd name="connsiteY17" fmla="*/ 15044 h 2413262"/>
              <a:gd name="connsiteX18" fmla="*/ 916564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0275 w 1749170"/>
              <a:gd name="connsiteY17" fmla="*/ 15044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3655 w 1749170"/>
              <a:gd name="connsiteY17" fmla="*/ 28907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7035 w 1749170"/>
              <a:gd name="connsiteY17" fmla="*/ 25442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8857 w 1749170"/>
              <a:gd name="connsiteY0" fmla="*/ 2413262 h 2413262"/>
              <a:gd name="connsiteX1" fmla="*/ 878857 w 1749170"/>
              <a:gd name="connsiteY1" fmla="*/ 2413262 h 2413262"/>
              <a:gd name="connsiteX2" fmla="*/ 1065586 w 1749170"/>
              <a:gd name="connsiteY2" fmla="*/ 2260626 h 2413262"/>
              <a:gd name="connsiteX3" fmla="*/ 1206127 w 1749170"/>
              <a:gd name="connsiteY3" fmla="*/ 2118535 h 2413262"/>
              <a:gd name="connsiteX4" fmla="*/ 1340770 w 1749170"/>
              <a:gd name="connsiteY4" fmla="*/ 1970202 h 2413262"/>
              <a:gd name="connsiteX5" fmla="*/ 1410961 w 1749170"/>
              <a:gd name="connsiteY5" fmla="*/ 1862501 h 2413262"/>
              <a:gd name="connsiteX6" fmla="*/ 1501026 w 1749170"/>
              <a:gd name="connsiteY6" fmla="*/ 1696825 h 2413262"/>
              <a:gd name="connsiteX7" fmla="*/ 1614148 w 1749170"/>
              <a:gd name="connsiteY7" fmla="*/ 1480008 h 2413262"/>
              <a:gd name="connsiteX8" fmla="*/ 1698989 w 1749170"/>
              <a:gd name="connsiteY8" fmla="*/ 1244338 h 2413262"/>
              <a:gd name="connsiteX9" fmla="*/ 1736696 w 1749170"/>
              <a:gd name="connsiteY9" fmla="*/ 1131216 h 2413262"/>
              <a:gd name="connsiteX10" fmla="*/ 1736696 w 1749170"/>
              <a:gd name="connsiteY10" fmla="*/ 801278 h 2413262"/>
              <a:gd name="connsiteX11" fmla="*/ 1655946 w 1749170"/>
              <a:gd name="connsiteY11" fmla="*/ 557152 h 2413262"/>
              <a:gd name="connsiteX12" fmla="*/ 1604721 w 1749170"/>
              <a:gd name="connsiteY12" fmla="*/ 443060 h 2413262"/>
              <a:gd name="connsiteX13" fmla="*/ 1510453 w 1749170"/>
              <a:gd name="connsiteY13" fmla="*/ 301658 h 2413262"/>
              <a:gd name="connsiteX14" fmla="*/ 1416185 w 1749170"/>
              <a:gd name="connsiteY14" fmla="*/ 207390 h 2413262"/>
              <a:gd name="connsiteX15" fmla="*/ 1331343 w 1749170"/>
              <a:gd name="connsiteY15" fmla="*/ 150829 h 2413262"/>
              <a:gd name="connsiteX16" fmla="*/ 1246502 w 1749170"/>
              <a:gd name="connsiteY16" fmla="*/ 103695 h 2413262"/>
              <a:gd name="connsiteX17" fmla="*/ 1037035 w 1749170"/>
              <a:gd name="connsiteY17" fmla="*/ 25442 h 2413262"/>
              <a:gd name="connsiteX18" fmla="*/ 815178 w 1749170"/>
              <a:gd name="connsiteY18" fmla="*/ 0 h 2413262"/>
              <a:gd name="connsiteX19" fmla="*/ 688364 w 1749170"/>
              <a:gd name="connsiteY19" fmla="*/ 17688 h 2413262"/>
              <a:gd name="connsiteX20" fmla="*/ 590239 w 1749170"/>
              <a:gd name="connsiteY20" fmla="*/ 52554 h 2413262"/>
              <a:gd name="connsiteX21" fmla="*/ 422991 w 1749170"/>
              <a:gd name="connsiteY21" fmla="*/ 137936 h 2413262"/>
              <a:gd name="connsiteX22" fmla="*/ 307435 w 1749170"/>
              <a:gd name="connsiteY22" fmla="*/ 220823 h 2413262"/>
              <a:gd name="connsiteX23" fmla="*/ 209554 w 1749170"/>
              <a:gd name="connsiteY23" fmla="*/ 329938 h 2413262"/>
              <a:gd name="connsiteX24" fmla="*/ 112618 w 1749170"/>
              <a:gd name="connsiteY24" fmla="*/ 469401 h 2413262"/>
              <a:gd name="connsiteX25" fmla="*/ 11591 w 1749170"/>
              <a:gd name="connsiteY25" fmla="*/ 683166 h 2413262"/>
              <a:gd name="connsiteX26" fmla="*/ 1968 w 1749170"/>
              <a:gd name="connsiteY26" fmla="*/ 895389 h 2413262"/>
              <a:gd name="connsiteX27" fmla="*/ 39871 w 1749170"/>
              <a:gd name="connsiteY27" fmla="*/ 1150070 h 2413262"/>
              <a:gd name="connsiteX28" fmla="*/ 108527 w 1749170"/>
              <a:gd name="connsiteY28" fmla="*/ 1392672 h 2413262"/>
              <a:gd name="connsiteX29" fmla="*/ 237834 w 1749170"/>
              <a:gd name="connsiteY29" fmla="*/ 1696825 h 2413262"/>
              <a:gd name="connsiteX30" fmla="*/ 350956 w 1749170"/>
              <a:gd name="connsiteY30" fmla="*/ 1866507 h 2413262"/>
              <a:gd name="connsiteX31" fmla="*/ 454651 w 1749170"/>
              <a:gd name="connsiteY31" fmla="*/ 1998482 h 2413262"/>
              <a:gd name="connsiteX32" fmla="*/ 539492 w 1749170"/>
              <a:gd name="connsiteY32" fmla="*/ 2102177 h 2413262"/>
              <a:gd name="connsiteX33" fmla="*/ 737455 w 1749170"/>
              <a:gd name="connsiteY33" fmla="*/ 2290713 h 2413262"/>
              <a:gd name="connsiteX34" fmla="*/ 878857 w 1749170"/>
              <a:gd name="connsiteY34" fmla="*/ 2413262 h 2413262"/>
              <a:gd name="connsiteX0" fmla="*/ 877640 w 1747953"/>
              <a:gd name="connsiteY0" fmla="*/ 2413262 h 2413262"/>
              <a:gd name="connsiteX1" fmla="*/ 877640 w 1747953"/>
              <a:gd name="connsiteY1" fmla="*/ 2413262 h 2413262"/>
              <a:gd name="connsiteX2" fmla="*/ 1064369 w 1747953"/>
              <a:gd name="connsiteY2" fmla="*/ 2260626 h 2413262"/>
              <a:gd name="connsiteX3" fmla="*/ 1204910 w 1747953"/>
              <a:gd name="connsiteY3" fmla="*/ 2118535 h 2413262"/>
              <a:gd name="connsiteX4" fmla="*/ 1339553 w 1747953"/>
              <a:gd name="connsiteY4" fmla="*/ 1970202 h 2413262"/>
              <a:gd name="connsiteX5" fmla="*/ 1409744 w 1747953"/>
              <a:gd name="connsiteY5" fmla="*/ 1862501 h 2413262"/>
              <a:gd name="connsiteX6" fmla="*/ 1499809 w 1747953"/>
              <a:gd name="connsiteY6" fmla="*/ 1696825 h 2413262"/>
              <a:gd name="connsiteX7" fmla="*/ 1612931 w 1747953"/>
              <a:gd name="connsiteY7" fmla="*/ 1480008 h 2413262"/>
              <a:gd name="connsiteX8" fmla="*/ 1697772 w 1747953"/>
              <a:gd name="connsiteY8" fmla="*/ 1244338 h 2413262"/>
              <a:gd name="connsiteX9" fmla="*/ 1735479 w 1747953"/>
              <a:gd name="connsiteY9" fmla="*/ 1131216 h 2413262"/>
              <a:gd name="connsiteX10" fmla="*/ 1735479 w 1747953"/>
              <a:gd name="connsiteY10" fmla="*/ 801278 h 2413262"/>
              <a:gd name="connsiteX11" fmla="*/ 1654729 w 1747953"/>
              <a:gd name="connsiteY11" fmla="*/ 557152 h 2413262"/>
              <a:gd name="connsiteX12" fmla="*/ 1603504 w 1747953"/>
              <a:gd name="connsiteY12" fmla="*/ 443060 h 2413262"/>
              <a:gd name="connsiteX13" fmla="*/ 1509236 w 1747953"/>
              <a:gd name="connsiteY13" fmla="*/ 301658 h 2413262"/>
              <a:gd name="connsiteX14" fmla="*/ 1414968 w 1747953"/>
              <a:gd name="connsiteY14" fmla="*/ 207390 h 2413262"/>
              <a:gd name="connsiteX15" fmla="*/ 1330126 w 1747953"/>
              <a:gd name="connsiteY15" fmla="*/ 150829 h 2413262"/>
              <a:gd name="connsiteX16" fmla="*/ 1245285 w 1747953"/>
              <a:gd name="connsiteY16" fmla="*/ 103695 h 2413262"/>
              <a:gd name="connsiteX17" fmla="*/ 1035818 w 1747953"/>
              <a:gd name="connsiteY17" fmla="*/ 25442 h 2413262"/>
              <a:gd name="connsiteX18" fmla="*/ 813961 w 1747953"/>
              <a:gd name="connsiteY18" fmla="*/ 0 h 2413262"/>
              <a:gd name="connsiteX19" fmla="*/ 687147 w 1747953"/>
              <a:gd name="connsiteY19" fmla="*/ 17688 h 2413262"/>
              <a:gd name="connsiteX20" fmla="*/ 589022 w 1747953"/>
              <a:gd name="connsiteY20" fmla="*/ 52554 h 2413262"/>
              <a:gd name="connsiteX21" fmla="*/ 421774 w 1747953"/>
              <a:gd name="connsiteY21" fmla="*/ 137936 h 2413262"/>
              <a:gd name="connsiteX22" fmla="*/ 306218 w 1747953"/>
              <a:gd name="connsiteY22" fmla="*/ 220823 h 2413262"/>
              <a:gd name="connsiteX23" fmla="*/ 208337 w 1747953"/>
              <a:gd name="connsiteY23" fmla="*/ 329938 h 2413262"/>
              <a:gd name="connsiteX24" fmla="*/ 111401 w 1747953"/>
              <a:gd name="connsiteY24" fmla="*/ 469401 h 2413262"/>
              <a:gd name="connsiteX25" fmla="*/ 17281 w 1747953"/>
              <a:gd name="connsiteY25" fmla="*/ 686707 h 2413262"/>
              <a:gd name="connsiteX26" fmla="*/ 751 w 1747953"/>
              <a:gd name="connsiteY26" fmla="*/ 895389 h 2413262"/>
              <a:gd name="connsiteX27" fmla="*/ 38654 w 1747953"/>
              <a:gd name="connsiteY27" fmla="*/ 1150070 h 2413262"/>
              <a:gd name="connsiteX28" fmla="*/ 107310 w 1747953"/>
              <a:gd name="connsiteY28" fmla="*/ 1392672 h 2413262"/>
              <a:gd name="connsiteX29" fmla="*/ 236617 w 1747953"/>
              <a:gd name="connsiteY29" fmla="*/ 1696825 h 2413262"/>
              <a:gd name="connsiteX30" fmla="*/ 349739 w 1747953"/>
              <a:gd name="connsiteY30" fmla="*/ 1866507 h 2413262"/>
              <a:gd name="connsiteX31" fmla="*/ 453434 w 1747953"/>
              <a:gd name="connsiteY31" fmla="*/ 1998482 h 2413262"/>
              <a:gd name="connsiteX32" fmla="*/ 538275 w 1747953"/>
              <a:gd name="connsiteY32" fmla="*/ 2102177 h 2413262"/>
              <a:gd name="connsiteX33" fmla="*/ 736238 w 1747953"/>
              <a:gd name="connsiteY33" fmla="*/ 2290713 h 2413262"/>
              <a:gd name="connsiteX34" fmla="*/ 877640 w 1747953"/>
              <a:gd name="connsiteY34" fmla="*/ 2413262 h 2413262"/>
              <a:gd name="connsiteX0" fmla="*/ 879603 w 1749916"/>
              <a:gd name="connsiteY0" fmla="*/ 2413262 h 2413262"/>
              <a:gd name="connsiteX1" fmla="*/ 879603 w 1749916"/>
              <a:gd name="connsiteY1" fmla="*/ 2413262 h 2413262"/>
              <a:gd name="connsiteX2" fmla="*/ 1066332 w 1749916"/>
              <a:gd name="connsiteY2" fmla="*/ 2260626 h 2413262"/>
              <a:gd name="connsiteX3" fmla="*/ 1206873 w 1749916"/>
              <a:gd name="connsiteY3" fmla="*/ 2118535 h 2413262"/>
              <a:gd name="connsiteX4" fmla="*/ 1341516 w 1749916"/>
              <a:gd name="connsiteY4" fmla="*/ 1970202 h 2413262"/>
              <a:gd name="connsiteX5" fmla="*/ 1411707 w 1749916"/>
              <a:gd name="connsiteY5" fmla="*/ 1862501 h 2413262"/>
              <a:gd name="connsiteX6" fmla="*/ 1501772 w 1749916"/>
              <a:gd name="connsiteY6" fmla="*/ 1696825 h 2413262"/>
              <a:gd name="connsiteX7" fmla="*/ 1614894 w 1749916"/>
              <a:gd name="connsiteY7" fmla="*/ 1480008 h 2413262"/>
              <a:gd name="connsiteX8" fmla="*/ 1699735 w 1749916"/>
              <a:gd name="connsiteY8" fmla="*/ 1244338 h 2413262"/>
              <a:gd name="connsiteX9" fmla="*/ 1737442 w 1749916"/>
              <a:gd name="connsiteY9" fmla="*/ 1131216 h 2413262"/>
              <a:gd name="connsiteX10" fmla="*/ 1737442 w 1749916"/>
              <a:gd name="connsiteY10" fmla="*/ 801278 h 2413262"/>
              <a:gd name="connsiteX11" fmla="*/ 1656692 w 1749916"/>
              <a:gd name="connsiteY11" fmla="*/ 557152 h 2413262"/>
              <a:gd name="connsiteX12" fmla="*/ 1605467 w 1749916"/>
              <a:gd name="connsiteY12" fmla="*/ 443060 h 2413262"/>
              <a:gd name="connsiteX13" fmla="*/ 1511199 w 1749916"/>
              <a:gd name="connsiteY13" fmla="*/ 301658 h 2413262"/>
              <a:gd name="connsiteX14" fmla="*/ 1416931 w 1749916"/>
              <a:gd name="connsiteY14" fmla="*/ 207390 h 2413262"/>
              <a:gd name="connsiteX15" fmla="*/ 1332089 w 1749916"/>
              <a:gd name="connsiteY15" fmla="*/ 150829 h 2413262"/>
              <a:gd name="connsiteX16" fmla="*/ 1247248 w 1749916"/>
              <a:gd name="connsiteY16" fmla="*/ 103695 h 2413262"/>
              <a:gd name="connsiteX17" fmla="*/ 1037781 w 1749916"/>
              <a:gd name="connsiteY17" fmla="*/ 25442 h 2413262"/>
              <a:gd name="connsiteX18" fmla="*/ 815924 w 1749916"/>
              <a:gd name="connsiteY18" fmla="*/ 0 h 2413262"/>
              <a:gd name="connsiteX19" fmla="*/ 689110 w 1749916"/>
              <a:gd name="connsiteY19" fmla="*/ 17688 h 2413262"/>
              <a:gd name="connsiteX20" fmla="*/ 590985 w 1749916"/>
              <a:gd name="connsiteY20" fmla="*/ 52554 h 2413262"/>
              <a:gd name="connsiteX21" fmla="*/ 423737 w 1749916"/>
              <a:gd name="connsiteY21" fmla="*/ 137936 h 2413262"/>
              <a:gd name="connsiteX22" fmla="*/ 308181 w 1749916"/>
              <a:gd name="connsiteY22" fmla="*/ 220823 h 2413262"/>
              <a:gd name="connsiteX23" fmla="*/ 210300 w 1749916"/>
              <a:gd name="connsiteY23" fmla="*/ 329938 h 2413262"/>
              <a:gd name="connsiteX24" fmla="*/ 113364 w 1749916"/>
              <a:gd name="connsiteY24" fmla="*/ 469401 h 2413262"/>
              <a:gd name="connsiteX25" fmla="*/ 19244 w 1749916"/>
              <a:gd name="connsiteY25" fmla="*/ 686707 h 2413262"/>
              <a:gd name="connsiteX26" fmla="*/ 2714 w 1749916"/>
              <a:gd name="connsiteY26" fmla="*/ 895389 h 2413262"/>
              <a:gd name="connsiteX27" fmla="*/ 40617 w 1749916"/>
              <a:gd name="connsiteY27" fmla="*/ 1150070 h 2413262"/>
              <a:gd name="connsiteX28" fmla="*/ 109273 w 1749916"/>
              <a:gd name="connsiteY28" fmla="*/ 1392672 h 2413262"/>
              <a:gd name="connsiteX29" fmla="*/ 238580 w 1749916"/>
              <a:gd name="connsiteY29" fmla="*/ 1696825 h 2413262"/>
              <a:gd name="connsiteX30" fmla="*/ 351702 w 1749916"/>
              <a:gd name="connsiteY30" fmla="*/ 1866507 h 2413262"/>
              <a:gd name="connsiteX31" fmla="*/ 455397 w 1749916"/>
              <a:gd name="connsiteY31" fmla="*/ 1998482 h 2413262"/>
              <a:gd name="connsiteX32" fmla="*/ 540238 w 1749916"/>
              <a:gd name="connsiteY32" fmla="*/ 2102177 h 2413262"/>
              <a:gd name="connsiteX33" fmla="*/ 738201 w 1749916"/>
              <a:gd name="connsiteY33" fmla="*/ 2290713 h 2413262"/>
              <a:gd name="connsiteX34" fmla="*/ 879603 w 1749916"/>
              <a:gd name="connsiteY34" fmla="*/ 2413262 h 241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49916" h="2413262">
                <a:moveTo>
                  <a:pt x="879603" y="2413262"/>
                </a:moveTo>
                <a:lnTo>
                  <a:pt x="879603" y="2413262"/>
                </a:lnTo>
                <a:cubicBezTo>
                  <a:pt x="910724" y="2387823"/>
                  <a:pt x="1011787" y="2309747"/>
                  <a:pt x="1066332" y="2260626"/>
                </a:cubicBezTo>
                <a:cubicBezTo>
                  <a:pt x="1120877" y="2211505"/>
                  <a:pt x="1161009" y="2166939"/>
                  <a:pt x="1206873" y="2118535"/>
                </a:cubicBezTo>
                <a:cubicBezTo>
                  <a:pt x="1252737" y="2070131"/>
                  <a:pt x="1307377" y="2012874"/>
                  <a:pt x="1341516" y="1970202"/>
                </a:cubicBezTo>
                <a:cubicBezTo>
                  <a:pt x="1375655" y="1927530"/>
                  <a:pt x="1384998" y="1908064"/>
                  <a:pt x="1411707" y="1862501"/>
                </a:cubicBezTo>
                <a:cubicBezTo>
                  <a:pt x="1438416" y="1816938"/>
                  <a:pt x="1467908" y="1760574"/>
                  <a:pt x="1501772" y="1696825"/>
                </a:cubicBezTo>
                <a:lnTo>
                  <a:pt x="1614894" y="1480008"/>
                </a:lnTo>
                <a:cubicBezTo>
                  <a:pt x="1633748" y="1431303"/>
                  <a:pt x="1679310" y="1302470"/>
                  <a:pt x="1699735" y="1244338"/>
                </a:cubicBezTo>
                <a:lnTo>
                  <a:pt x="1737442" y="1131216"/>
                </a:lnTo>
                <a:cubicBezTo>
                  <a:pt x="1756975" y="994487"/>
                  <a:pt x="1750900" y="896955"/>
                  <a:pt x="1737442" y="801278"/>
                </a:cubicBezTo>
                <a:cubicBezTo>
                  <a:pt x="1723984" y="705601"/>
                  <a:pt x="1678688" y="616855"/>
                  <a:pt x="1656692" y="557152"/>
                </a:cubicBezTo>
                <a:lnTo>
                  <a:pt x="1605467" y="443060"/>
                </a:lnTo>
                <a:cubicBezTo>
                  <a:pt x="1583471" y="402211"/>
                  <a:pt x="1542622" y="340936"/>
                  <a:pt x="1511199" y="301658"/>
                </a:cubicBezTo>
                <a:lnTo>
                  <a:pt x="1416931" y="207390"/>
                </a:lnTo>
                <a:cubicBezTo>
                  <a:pt x="1391793" y="183823"/>
                  <a:pt x="1360369" y="168111"/>
                  <a:pt x="1332089" y="150829"/>
                </a:cubicBezTo>
                <a:cubicBezTo>
                  <a:pt x="1303809" y="133547"/>
                  <a:pt x="1296299" y="124593"/>
                  <a:pt x="1247248" y="103695"/>
                </a:cubicBezTo>
                <a:cubicBezTo>
                  <a:pt x="1198197" y="82797"/>
                  <a:pt x="1092771" y="42724"/>
                  <a:pt x="1037781" y="25442"/>
                </a:cubicBezTo>
                <a:cubicBezTo>
                  <a:pt x="963829" y="6565"/>
                  <a:pt x="889876" y="8481"/>
                  <a:pt x="815924" y="0"/>
                </a:cubicBezTo>
                <a:cubicBezTo>
                  <a:pt x="758939" y="441"/>
                  <a:pt x="726600" y="8929"/>
                  <a:pt x="689110" y="17688"/>
                </a:cubicBezTo>
                <a:cubicBezTo>
                  <a:pt x="651620" y="26447"/>
                  <a:pt x="635214" y="32513"/>
                  <a:pt x="590985" y="52554"/>
                </a:cubicBezTo>
                <a:cubicBezTo>
                  <a:pt x="546756" y="72595"/>
                  <a:pt x="467492" y="102961"/>
                  <a:pt x="423737" y="137936"/>
                </a:cubicBezTo>
                <a:cubicBezTo>
                  <a:pt x="379982" y="172911"/>
                  <a:pt x="343754" y="188823"/>
                  <a:pt x="308181" y="220823"/>
                </a:cubicBezTo>
                <a:cubicBezTo>
                  <a:pt x="272608" y="252823"/>
                  <a:pt x="242770" y="288508"/>
                  <a:pt x="210300" y="329938"/>
                </a:cubicBezTo>
                <a:cubicBezTo>
                  <a:pt x="187860" y="362609"/>
                  <a:pt x="145207" y="409940"/>
                  <a:pt x="113364" y="469401"/>
                </a:cubicBezTo>
                <a:cubicBezTo>
                  <a:pt x="81521" y="528862"/>
                  <a:pt x="37686" y="615709"/>
                  <a:pt x="19244" y="686707"/>
                </a:cubicBezTo>
                <a:cubicBezTo>
                  <a:pt x="-4947" y="834963"/>
                  <a:pt x="-848" y="818162"/>
                  <a:pt x="2714" y="895389"/>
                </a:cubicBezTo>
                <a:cubicBezTo>
                  <a:pt x="6276" y="972616"/>
                  <a:pt x="34333" y="1131216"/>
                  <a:pt x="40617" y="1150070"/>
                </a:cubicBezTo>
                <a:lnTo>
                  <a:pt x="109273" y="1392672"/>
                </a:lnTo>
                <a:lnTo>
                  <a:pt x="238580" y="1696825"/>
                </a:lnTo>
                <a:cubicBezTo>
                  <a:pt x="259005" y="1729819"/>
                  <a:pt x="315566" y="1816231"/>
                  <a:pt x="351702" y="1866507"/>
                </a:cubicBezTo>
                <a:lnTo>
                  <a:pt x="455397" y="1998482"/>
                </a:lnTo>
                <a:cubicBezTo>
                  <a:pt x="482106" y="2034618"/>
                  <a:pt x="507244" y="2067612"/>
                  <a:pt x="540238" y="2102177"/>
                </a:cubicBezTo>
                <a:lnTo>
                  <a:pt x="738201" y="2290713"/>
                </a:lnTo>
                <a:cubicBezTo>
                  <a:pt x="775908" y="2325278"/>
                  <a:pt x="856036" y="2392837"/>
                  <a:pt x="879603" y="2413262"/>
                </a:cubicBezTo>
                <a:close/>
              </a:path>
            </a:pathLst>
          </a:custGeom>
          <a:blipFill>
            <a:blip r:embed="rId3"/>
            <a:tile tx="0" ty="0" sx="100000" sy="100000" flip="none" algn="tl"/>
          </a:blipFill>
          <a:ln w="50800" cap="flat" cmpd="sng" algn="ctr">
            <a:solidFill>
              <a:sysClr val="windowText" lastClr="000000"/>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Constantia"/>
            </a:endParaRPr>
          </a:p>
        </p:txBody>
      </p:sp>
      <p:sp>
        <p:nvSpPr>
          <p:cNvPr id="15" name="TextBox 14">
            <a:extLst>
              <a:ext uri="{FF2B5EF4-FFF2-40B4-BE49-F238E27FC236}">
                <a16:creationId xmlns:a16="http://schemas.microsoft.com/office/drawing/2014/main" id="{35364F19-7F92-4618-A637-6340D26F2DCE}"/>
              </a:ext>
            </a:extLst>
          </p:cNvPr>
          <p:cNvSpPr txBox="1"/>
          <p:nvPr/>
        </p:nvSpPr>
        <p:spPr>
          <a:xfrm>
            <a:off x="3259452" y="2175376"/>
            <a:ext cx="2439896" cy="769441"/>
          </a:xfrm>
          <a:prstGeom prst="rect">
            <a:avLst/>
          </a:prstGeom>
          <a:noFill/>
        </p:spPr>
        <p:txBody>
          <a:bodyPr wrap="square" rtlCol="0">
            <a:spAutoFit/>
          </a:bodyPr>
          <a:lstStyle/>
          <a:p>
            <a:pPr algn="ctr"/>
            <a:r>
              <a:rPr lang="en-US" sz="2200" dirty="0">
                <a:latin typeface="Perpetua Titling MT" panose="02020502060505020804" pitchFamily="18" charset="0"/>
              </a:rPr>
              <a:t>Biophysical </a:t>
            </a:r>
          </a:p>
          <a:p>
            <a:pPr algn="ctr"/>
            <a:r>
              <a:rPr lang="en-US" sz="2200" dirty="0">
                <a:latin typeface="Perpetua Titling MT" panose="02020502060505020804" pitchFamily="18" charset="0"/>
              </a:rPr>
              <a:t>Environments</a:t>
            </a:r>
          </a:p>
        </p:txBody>
      </p:sp>
      <p:sp>
        <p:nvSpPr>
          <p:cNvPr id="16" name="TextBox 15">
            <a:extLst>
              <a:ext uri="{FF2B5EF4-FFF2-40B4-BE49-F238E27FC236}">
                <a16:creationId xmlns:a16="http://schemas.microsoft.com/office/drawing/2014/main" id="{49830CA4-A6FE-403E-B10C-1DB51EFC50B4}"/>
              </a:ext>
            </a:extLst>
          </p:cNvPr>
          <p:cNvSpPr txBox="1"/>
          <p:nvPr/>
        </p:nvSpPr>
        <p:spPr>
          <a:xfrm rot="5400000">
            <a:off x="3272724" y="3746717"/>
            <a:ext cx="2413351" cy="769441"/>
          </a:xfrm>
          <a:prstGeom prst="rect">
            <a:avLst/>
          </a:prstGeom>
          <a:noFill/>
        </p:spPr>
        <p:txBody>
          <a:bodyPr wrap="square" rtlCol="0">
            <a:spAutoFit/>
          </a:bodyPr>
          <a:lstStyle/>
          <a:p>
            <a:pPr algn="ctr"/>
            <a:r>
              <a:rPr lang="en-US" sz="2200" b="1" dirty="0">
                <a:latin typeface="Perpetua Titling MT" panose="02020502060505020804" pitchFamily="18" charset="0"/>
              </a:rPr>
              <a:t>Wilderness</a:t>
            </a:r>
          </a:p>
          <a:p>
            <a:pPr algn="ctr"/>
            <a:r>
              <a:rPr lang="en-US" sz="2200" b="1" dirty="0">
                <a:latin typeface="Perpetua Titling MT" panose="02020502060505020804" pitchFamily="18" charset="0"/>
              </a:rPr>
              <a:t>Character</a:t>
            </a:r>
          </a:p>
        </p:txBody>
      </p:sp>
      <p:sp>
        <p:nvSpPr>
          <p:cNvPr id="17" name="Text Box 167">
            <a:extLst>
              <a:ext uri="{FF2B5EF4-FFF2-40B4-BE49-F238E27FC236}">
                <a16:creationId xmlns:a16="http://schemas.microsoft.com/office/drawing/2014/main" id="{0CDD4BB4-EDD1-4F77-9A09-4EA9EE5173A4}"/>
              </a:ext>
            </a:extLst>
          </p:cNvPr>
          <p:cNvSpPr txBox="1"/>
          <p:nvPr/>
        </p:nvSpPr>
        <p:spPr>
          <a:xfrm>
            <a:off x="8483679" y="6511468"/>
            <a:ext cx="658495" cy="337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6</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20239448"/>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49968" y="3123737"/>
            <a:ext cx="5644064" cy="1446550"/>
          </a:xfrm>
          <a:prstGeom prst="rect">
            <a:avLst/>
          </a:prstGeom>
          <a:blipFill dpi="0" rotWithShape="1">
            <a:blip r:embed="rId3">
              <a:alphaModFix amt="75000"/>
              <a:extLst>
                <a:ext uri="{28A0092B-C50C-407E-A947-70E740481C1C}">
                  <a14:useLocalDpi xmlns:a14="http://schemas.microsoft.com/office/drawing/2010/main" val="0"/>
                </a:ext>
              </a:extLst>
            </a:blip>
            <a:srcRect/>
            <a:tile tx="0" ty="0" sx="100000" sy="100000" flip="none" algn="tl"/>
          </a:blipFill>
          <a:scene3d>
            <a:camera prst="orthographicFront"/>
            <a:lightRig rig="threePt" dir="t"/>
          </a:scene3d>
          <a:sp3d>
            <a:bevelT/>
            <a:bevelB/>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a:ea typeface="+mn-ea"/>
                <a:cs typeface="+mn-cs"/>
              </a:rPr>
              <a:t>Please return ready to go at 1:30 pm MST</a:t>
            </a:r>
          </a:p>
        </p:txBody>
      </p:sp>
      <p:sp>
        <p:nvSpPr>
          <p:cNvPr id="30" name="TextBox 29"/>
          <p:cNvSpPr txBox="1"/>
          <p:nvPr/>
        </p:nvSpPr>
        <p:spPr>
          <a:xfrm>
            <a:off x="4782962" y="375611"/>
            <a:ext cx="4162550" cy="1015663"/>
          </a:xfrm>
          <a:prstGeom prst="rect">
            <a:avLst/>
          </a:prstGeom>
          <a:blipFill>
            <a:blip r:embed="rId3">
              <a:alphaModFix amt="75000"/>
              <a:extLst>
                <a:ext uri="{28A0092B-C50C-407E-A947-70E740481C1C}">
                  <a14:useLocalDpi xmlns:a14="http://schemas.microsoft.com/office/drawing/2010/main" val="0"/>
                </a:ext>
              </a:extLst>
            </a:blip>
            <a:tile tx="0" ty="0" sx="100000" sy="100000" flip="none" algn="tl"/>
          </a:blipFill>
          <a:scene3d>
            <a:camera prst="orthographicFront"/>
            <a:lightRig rig="threePt" dir="t"/>
          </a:scene3d>
          <a:sp3d>
            <a:bevelT/>
            <a:bevelB/>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Arial"/>
                <a:ea typeface="+mn-ea"/>
                <a:cs typeface="+mn-cs"/>
              </a:rPr>
              <a:t>Lunch Time</a:t>
            </a:r>
          </a:p>
        </p:txBody>
      </p:sp>
    </p:spTree>
    <p:extLst>
      <p:ext uri="{BB962C8B-B14F-4D97-AF65-F5344CB8AC3E}">
        <p14:creationId xmlns:p14="http://schemas.microsoft.com/office/powerpoint/2010/main" val="2065378351"/>
      </p:ext>
    </p:extLst>
  </p:cSld>
  <p:clrMapOvr>
    <a:masterClrMapping/>
  </p:clrMapOvr>
  <mc:AlternateContent xmlns:mc="http://schemas.openxmlformats.org/markup-compatibility/2006" xmlns:p14="http://schemas.microsoft.com/office/powerpoint/2010/main">
    <mc:Choice Requires="p14">
      <p:transition p14:dur="250" advClick="0" advTm="60000">
        <p:fade/>
      </p:transition>
    </mc:Choice>
    <mc:Fallback xmlns="">
      <p:transition advClick="0" advTm="6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334309" y="3771680"/>
            <a:ext cx="6475382" cy="1200329"/>
          </a:xfrm>
          <a:prstGeom prst="rect">
            <a:avLst/>
          </a:prstGeom>
          <a:blipFill dpi="0" rotWithShape="1">
            <a:blip r:embed="rId3">
              <a:alphaModFix amt="75000"/>
              <a:extLst>
                <a:ext uri="{28A0092B-C50C-407E-A947-70E740481C1C}">
                  <a14:useLocalDpi xmlns:a14="http://schemas.microsoft.com/office/drawing/2010/main" val="0"/>
                </a:ext>
              </a:extLst>
            </a:blip>
            <a:srcRect/>
            <a:tile tx="0" ty="0" sx="100000" sy="100000" flip="none" algn="tl"/>
          </a:blipFill>
          <a:scene3d>
            <a:camera prst="orthographicFront"/>
            <a:lightRig rig="threePt" dir="t"/>
          </a:scene3d>
          <a:sp3d>
            <a:bevelT/>
            <a:bevelB/>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Welcome 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Let’s get started again!</a:t>
            </a:r>
          </a:p>
        </p:txBody>
      </p:sp>
      <p:sp>
        <p:nvSpPr>
          <p:cNvPr id="30" name="TextBox 29"/>
          <p:cNvSpPr txBox="1"/>
          <p:nvPr/>
        </p:nvSpPr>
        <p:spPr>
          <a:xfrm>
            <a:off x="4928641" y="313515"/>
            <a:ext cx="3892412" cy="707886"/>
          </a:xfrm>
          <a:prstGeom prst="rect">
            <a:avLst/>
          </a:prstGeom>
          <a:blipFill>
            <a:blip r:embed="rId3">
              <a:alphaModFix amt="75000"/>
              <a:extLst>
                <a:ext uri="{28A0092B-C50C-407E-A947-70E740481C1C}">
                  <a14:useLocalDpi xmlns:a14="http://schemas.microsoft.com/office/drawing/2010/main" val="0"/>
                </a:ext>
              </a:extLst>
            </a:blip>
            <a:tile tx="0" ty="0" sx="100000" sy="100000" flip="none" algn="tl"/>
          </a:blipFill>
          <a:scene3d>
            <a:camera prst="orthographicFront"/>
            <a:lightRig rig="threePt" dir="t"/>
          </a:scene3d>
          <a:sp3d>
            <a:bevelT/>
            <a:bevelB/>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mn-cs"/>
              </a:rPr>
              <a:t> Lunch is over…</a:t>
            </a:r>
          </a:p>
        </p:txBody>
      </p:sp>
    </p:spTree>
    <p:extLst>
      <p:ext uri="{BB962C8B-B14F-4D97-AF65-F5344CB8AC3E}">
        <p14:creationId xmlns:p14="http://schemas.microsoft.com/office/powerpoint/2010/main" val="83468169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6DC9EBE-8EA4-4915-87BF-E83CC733FB1A}"/>
              </a:ext>
            </a:extLst>
          </p:cNvPr>
          <p:cNvGrpSpPr/>
          <p:nvPr/>
        </p:nvGrpSpPr>
        <p:grpSpPr>
          <a:xfrm>
            <a:off x="1203511" y="119469"/>
            <a:ext cx="6736977" cy="6206078"/>
            <a:chOff x="1694329" y="132916"/>
            <a:chExt cx="6736977" cy="6206078"/>
          </a:xfrm>
        </p:grpSpPr>
        <p:pic>
          <p:nvPicPr>
            <p:cNvPr id="5" name="Picture 4" descr="Text&#10;&#10;Description automatically generated">
              <a:extLst>
                <a:ext uri="{FF2B5EF4-FFF2-40B4-BE49-F238E27FC236}">
                  <a16:creationId xmlns:a16="http://schemas.microsoft.com/office/drawing/2014/main" id="{5CE6E7AE-2A36-481F-9F0E-079DB46B5B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4329" y="132916"/>
              <a:ext cx="6736977" cy="6206078"/>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C3E2DAAD-0323-4751-B5C4-5A29C1F98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17299">
              <a:off x="5820206" y="620904"/>
              <a:ext cx="1571195" cy="2434246"/>
            </a:xfrm>
            <a:prstGeom prst="rect">
              <a:avLst/>
            </a:prstGeom>
          </p:spPr>
        </p:pic>
        <p:sp>
          <p:nvSpPr>
            <p:cNvPr id="8" name="TextBox 7">
              <a:extLst>
                <a:ext uri="{FF2B5EF4-FFF2-40B4-BE49-F238E27FC236}">
                  <a16:creationId xmlns:a16="http://schemas.microsoft.com/office/drawing/2014/main" id="{2DB5AE54-D237-43C1-A5E0-B21C49795B30}"/>
                </a:ext>
              </a:extLst>
            </p:cNvPr>
            <p:cNvSpPr txBox="1"/>
            <p:nvPr/>
          </p:nvSpPr>
          <p:spPr>
            <a:xfrm rot="2461744">
              <a:off x="6028561" y="1668750"/>
              <a:ext cx="115448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0986C"/>
                  </a:solidFill>
                  <a:effectLst/>
                  <a:uLnTx/>
                  <a:uFillTx/>
                  <a:latin typeface="Arial"/>
                  <a:ea typeface="+mn-ea"/>
                  <a:cs typeface="+mn-cs"/>
                </a:rPr>
                <a:t>Intangible</a:t>
              </a:r>
            </a:p>
          </p:txBody>
        </p:sp>
        <p:sp>
          <p:nvSpPr>
            <p:cNvPr id="11" name="TextBox 10">
              <a:extLst>
                <a:ext uri="{FF2B5EF4-FFF2-40B4-BE49-F238E27FC236}">
                  <a16:creationId xmlns:a16="http://schemas.microsoft.com/office/drawing/2014/main" id="{59620463-E1FD-48E9-8146-01966EA55242}"/>
                </a:ext>
              </a:extLst>
            </p:cNvPr>
            <p:cNvSpPr txBox="1"/>
            <p:nvPr/>
          </p:nvSpPr>
          <p:spPr>
            <a:xfrm rot="3245573">
              <a:off x="2519212" y="1668750"/>
              <a:ext cx="14959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a:ea typeface="+mn-ea"/>
                  <a:cs typeface="+mn-cs"/>
                </a:rPr>
                <a:t>Untrammeled</a:t>
              </a:r>
            </a:p>
          </p:txBody>
        </p:sp>
        <p:sp>
          <p:nvSpPr>
            <p:cNvPr id="15" name="TextBox 14">
              <a:extLst>
                <a:ext uri="{FF2B5EF4-FFF2-40B4-BE49-F238E27FC236}">
                  <a16:creationId xmlns:a16="http://schemas.microsoft.com/office/drawing/2014/main" id="{B3DF8EE6-034C-426D-A85F-A959A8E3FBC5}"/>
                </a:ext>
              </a:extLst>
            </p:cNvPr>
            <p:cNvSpPr txBox="1"/>
            <p:nvPr/>
          </p:nvSpPr>
          <p:spPr>
            <a:xfrm rot="18316533">
              <a:off x="4041483" y="3084976"/>
              <a:ext cx="147027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C000"/>
                  </a:solidFill>
                  <a:effectLst/>
                  <a:uLnTx/>
                  <a:uFillTx/>
                  <a:latin typeface="Arial"/>
                  <a:ea typeface="+mn-ea"/>
                  <a:cs typeface="+mn-cs"/>
                </a:rPr>
                <a:t>Undeveloped</a:t>
              </a:r>
            </a:p>
          </p:txBody>
        </p:sp>
        <p:sp>
          <p:nvSpPr>
            <p:cNvPr id="17" name="TextBox 16">
              <a:extLst>
                <a:ext uri="{FF2B5EF4-FFF2-40B4-BE49-F238E27FC236}">
                  <a16:creationId xmlns:a16="http://schemas.microsoft.com/office/drawing/2014/main" id="{726F7318-EC6E-4794-B18D-B8542CD935AA}"/>
                </a:ext>
              </a:extLst>
            </p:cNvPr>
            <p:cNvSpPr txBox="1"/>
            <p:nvPr/>
          </p:nvSpPr>
          <p:spPr>
            <a:xfrm rot="3812292">
              <a:off x="5409872" y="4548744"/>
              <a:ext cx="1645002"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D2D8A">
                      <a:lumMod val="60000"/>
                      <a:lumOff val="40000"/>
                    </a:srgbClr>
                  </a:solidFill>
                  <a:effectLst/>
                  <a:uLnTx/>
                  <a:uFillTx/>
                  <a:latin typeface="Arial"/>
                  <a:ea typeface="+mn-ea"/>
                  <a:cs typeface="+mn-cs"/>
                </a:rPr>
                <a:t>Other Features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D2D8A">
                      <a:lumMod val="60000"/>
                      <a:lumOff val="40000"/>
                    </a:srgbClr>
                  </a:solidFill>
                  <a:effectLst/>
                  <a:uLnTx/>
                  <a:uFillTx/>
                  <a:latin typeface="Arial"/>
                  <a:ea typeface="+mn-ea"/>
                  <a:cs typeface="+mn-cs"/>
                </a:rPr>
                <a:t>Of Value</a:t>
              </a:r>
            </a:p>
          </p:txBody>
        </p:sp>
      </p:grpSp>
      <p:sp>
        <p:nvSpPr>
          <p:cNvPr id="10" name="TextBox 9">
            <a:extLst>
              <a:ext uri="{FF2B5EF4-FFF2-40B4-BE49-F238E27FC236}">
                <a16:creationId xmlns:a16="http://schemas.microsoft.com/office/drawing/2014/main" id="{141617B8-2EE8-4CA3-BA95-EE300CB47A35}"/>
              </a:ext>
            </a:extLst>
          </p:cNvPr>
          <p:cNvSpPr txBox="1"/>
          <p:nvPr/>
        </p:nvSpPr>
        <p:spPr>
          <a:xfrm>
            <a:off x="1226063" y="5897189"/>
            <a:ext cx="3571812" cy="400110"/>
          </a:xfrm>
          <a:prstGeom prst="rect">
            <a:avLst/>
          </a:prstGeom>
          <a:noFill/>
        </p:spPr>
        <p:txBody>
          <a:bodyPr wrap="none" rtlCol="0">
            <a:spAutoFit/>
          </a:bodyPr>
          <a:lstStyle/>
          <a:p>
            <a:r>
              <a:rPr lang="en-US" sz="2000" b="1"/>
              <a:t>What qualities are missing?</a:t>
            </a:r>
          </a:p>
        </p:txBody>
      </p:sp>
    </p:spTree>
    <p:extLst>
      <p:ext uri="{BB962C8B-B14F-4D97-AF65-F5344CB8AC3E}">
        <p14:creationId xmlns:p14="http://schemas.microsoft.com/office/powerpoint/2010/main" val="142340903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DCBAEF-4206-412A-904F-7E39ECEAF466}"/>
              </a:ext>
            </a:extLst>
          </p:cNvPr>
          <p:cNvSpPr/>
          <p:nvPr/>
        </p:nvSpPr>
        <p:spPr bwMode="auto">
          <a:xfrm>
            <a:off x="1196788" y="107577"/>
            <a:ext cx="6750424" cy="6212541"/>
          </a:xfrm>
          <a:prstGeom prst="rect">
            <a:avLst/>
          </a:prstGeom>
          <a:solidFill>
            <a:schemeClr val="bg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9" name="Picture 8" descr="A picture containing text, screenshot&#10;&#10;Description automatically generated">
            <a:extLst>
              <a:ext uri="{FF2B5EF4-FFF2-40B4-BE49-F238E27FC236}">
                <a16:creationId xmlns:a16="http://schemas.microsoft.com/office/drawing/2014/main" id="{2F39BCF2-5BDC-4441-96A1-26CB73E5BD5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17810" y="121022"/>
            <a:ext cx="6104966" cy="6199096"/>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C3E2DAAD-0323-4751-B5C4-5A29C1F98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17299">
            <a:off x="5322665" y="607457"/>
            <a:ext cx="1571195" cy="2434246"/>
          </a:xfrm>
          <a:prstGeom prst="rect">
            <a:avLst/>
          </a:prstGeom>
        </p:spPr>
      </p:pic>
      <p:sp>
        <p:nvSpPr>
          <p:cNvPr id="8" name="TextBox 7">
            <a:extLst>
              <a:ext uri="{FF2B5EF4-FFF2-40B4-BE49-F238E27FC236}">
                <a16:creationId xmlns:a16="http://schemas.microsoft.com/office/drawing/2014/main" id="{2DB5AE54-D237-43C1-A5E0-B21C49795B30}"/>
              </a:ext>
            </a:extLst>
          </p:cNvPr>
          <p:cNvSpPr txBox="1"/>
          <p:nvPr/>
        </p:nvSpPr>
        <p:spPr>
          <a:xfrm rot="2461744">
            <a:off x="5531020" y="1655303"/>
            <a:ext cx="115448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0986C"/>
                </a:solidFill>
                <a:effectLst/>
                <a:uLnTx/>
                <a:uFillTx/>
                <a:latin typeface="Arial"/>
                <a:ea typeface="+mn-ea"/>
                <a:cs typeface="+mn-cs"/>
              </a:rPr>
              <a:t>Intangible</a:t>
            </a:r>
          </a:p>
        </p:txBody>
      </p:sp>
      <p:sp>
        <p:nvSpPr>
          <p:cNvPr id="11" name="TextBox 10">
            <a:extLst>
              <a:ext uri="{FF2B5EF4-FFF2-40B4-BE49-F238E27FC236}">
                <a16:creationId xmlns:a16="http://schemas.microsoft.com/office/drawing/2014/main" id="{59620463-E1FD-48E9-8146-01966EA55242}"/>
              </a:ext>
            </a:extLst>
          </p:cNvPr>
          <p:cNvSpPr txBox="1"/>
          <p:nvPr/>
        </p:nvSpPr>
        <p:spPr>
          <a:xfrm rot="3245573">
            <a:off x="2035118" y="1655303"/>
            <a:ext cx="14959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a:ea typeface="+mn-ea"/>
                <a:cs typeface="+mn-cs"/>
              </a:rPr>
              <a:t>Untrammeled</a:t>
            </a:r>
          </a:p>
        </p:txBody>
      </p:sp>
      <p:sp>
        <p:nvSpPr>
          <p:cNvPr id="12" name="TextBox 11">
            <a:extLst>
              <a:ext uri="{FF2B5EF4-FFF2-40B4-BE49-F238E27FC236}">
                <a16:creationId xmlns:a16="http://schemas.microsoft.com/office/drawing/2014/main" id="{31AA899B-18DB-463D-B62B-8E947E4DA3D1}"/>
              </a:ext>
            </a:extLst>
          </p:cNvPr>
          <p:cNvSpPr txBox="1"/>
          <p:nvPr/>
        </p:nvSpPr>
        <p:spPr>
          <a:xfrm>
            <a:off x="2296943" y="3050105"/>
            <a:ext cx="89159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a:ea typeface="+mn-ea"/>
                <a:cs typeface="+mn-cs"/>
              </a:rPr>
              <a:t>Natural</a:t>
            </a:r>
          </a:p>
        </p:txBody>
      </p:sp>
      <p:sp>
        <p:nvSpPr>
          <p:cNvPr id="15" name="TextBox 14">
            <a:extLst>
              <a:ext uri="{FF2B5EF4-FFF2-40B4-BE49-F238E27FC236}">
                <a16:creationId xmlns:a16="http://schemas.microsoft.com/office/drawing/2014/main" id="{B3DF8EE6-034C-426D-A85F-A959A8E3FBC5}"/>
              </a:ext>
            </a:extLst>
          </p:cNvPr>
          <p:cNvSpPr txBox="1"/>
          <p:nvPr/>
        </p:nvSpPr>
        <p:spPr>
          <a:xfrm rot="18316533">
            <a:off x="3543942" y="3071529"/>
            <a:ext cx="147027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C000"/>
                </a:solidFill>
                <a:effectLst/>
                <a:uLnTx/>
                <a:uFillTx/>
                <a:latin typeface="Arial"/>
                <a:ea typeface="+mn-ea"/>
                <a:cs typeface="+mn-cs"/>
              </a:rPr>
              <a:t>Undeveloped</a:t>
            </a:r>
          </a:p>
        </p:txBody>
      </p:sp>
      <p:sp>
        <p:nvSpPr>
          <p:cNvPr id="16" name="TextBox 15">
            <a:extLst>
              <a:ext uri="{FF2B5EF4-FFF2-40B4-BE49-F238E27FC236}">
                <a16:creationId xmlns:a16="http://schemas.microsoft.com/office/drawing/2014/main" id="{CC6A7ABA-7739-4720-8CB8-5251A992F32E}"/>
              </a:ext>
            </a:extLst>
          </p:cNvPr>
          <p:cNvSpPr txBox="1"/>
          <p:nvPr/>
        </p:nvSpPr>
        <p:spPr>
          <a:xfrm rot="1147161">
            <a:off x="3495319" y="4455610"/>
            <a:ext cx="153118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a:ea typeface="+mn-ea"/>
                <a:cs typeface="+mn-cs"/>
              </a:rPr>
              <a:t>Outstanding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a:ea typeface="+mn-ea"/>
                <a:cs typeface="+mn-cs"/>
              </a:rPr>
              <a:t>Opportunities</a:t>
            </a:r>
          </a:p>
        </p:txBody>
      </p:sp>
      <p:sp>
        <p:nvSpPr>
          <p:cNvPr id="17" name="TextBox 16">
            <a:extLst>
              <a:ext uri="{FF2B5EF4-FFF2-40B4-BE49-F238E27FC236}">
                <a16:creationId xmlns:a16="http://schemas.microsoft.com/office/drawing/2014/main" id="{726F7318-EC6E-4794-B18D-B8542CD935AA}"/>
              </a:ext>
            </a:extLst>
          </p:cNvPr>
          <p:cNvSpPr txBox="1"/>
          <p:nvPr/>
        </p:nvSpPr>
        <p:spPr>
          <a:xfrm rot="3812292">
            <a:off x="4912331" y="4535297"/>
            <a:ext cx="1645002"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D2D8A">
                    <a:lumMod val="60000"/>
                    <a:lumOff val="40000"/>
                  </a:srgbClr>
                </a:solidFill>
                <a:effectLst/>
                <a:uLnTx/>
                <a:uFillTx/>
                <a:latin typeface="Arial"/>
                <a:ea typeface="+mn-ea"/>
                <a:cs typeface="+mn-cs"/>
              </a:rPr>
              <a:t>Other Features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D2D8A">
                    <a:lumMod val="60000"/>
                    <a:lumOff val="40000"/>
                  </a:srgbClr>
                </a:solidFill>
                <a:effectLst/>
                <a:uLnTx/>
                <a:uFillTx/>
                <a:latin typeface="Arial"/>
                <a:ea typeface="+mn-ea"/>
                <a:cs typeface="+mn-cs"/>
              </a:rPr>
              <a:t>Of Value</a:t>
            </a:r>
          </a:p>
        </p:txBody>
      </p:sp>
    </p:spTree>
    <p:extLst>
      <p:ext uri="{BB962C8B-B14F-4D97-AF65-F5344CB8AC3E}">
        <p14:creationId xmlns:p14="http://schemas.microsoft.com/office/powerpoint/2010/main" val="271777377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B102DDD-060D-4928-89BA-D5BEF8176728}"/>
              </a:ext>
            </a:extLst>
          </p:cNvPr>
          <p:cNvSpPr txBox="1"/>
          <p:nvPr/>
        </p:nvSpPr>
        <p:spPr>
          <a:xfrm>
            <a:off x="407447" y="1345456"/>
            <a:ext cx="8329106" cy="954107"/>
          </a:xfrm>
          <a:prstGeom prst="rect">
            <a:avLst/>
          </a:prstGeom>
          <a:noFill/>
          <a:ln w="9525">
            <a:noFill/>
            <a:miter lim="800000"/>
            <a:headEnd/>
            <a:tailEnd/>
          </a:ln>
        </p:spPr>
        <p:txBody>
          <a:bodyPr wrap="square">
            <a:spAutoFit/>
          </a:bodyPr>
          <a:lstStyle>
            <a:defPPr>
              <a:defRPr lang="en-US"/>
            </a:defPPr>
            <a:lvl1pPr marL="231775" indent="-231775">
              <a:buFontTx/>
              <a:buNone/>
              <a:defRPr sz="2800" i="0">
                <a:solidFill>
                  <a:schemeClr val="bg2"/>
                </a:solidFill>
                <a:effectLst>
                  <a:outerShdw blurRad="50800" dist="38100" dir="2700000" algn="tl" rotWithShape="0">
                    <a:schemeClr val="bg2">
                      <a:alpha val="40000"/>
                    </a:schemeClr>
                  </a:outerShdw>
                </a:effectLst>
                <a:latin typeface="Cambria" panose="02040503050406030204" pitchFamily="18" charset="0"/>
              </a:defRPr>
            </a:lvl1pPr>
          </a:lstStyle>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Preservation of Wilderness Character</a:t>
            </a:r>
          </a:p>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Importance is acknowledged within all Federal branches</a:t>
            </a:r>
          </a:p>
        </p:txBody>
      </p:sp>
      <p:sp>
        <p:nvSpPr>
          <p:cNvPr id="14" name="Rectangle 2">
            <a:extLst>
              <a:ext uri="{FF2B5EF4-FFF2-40B4-BE49-F238E27FC236}">
                <a16:creationId xmlns:a16="http://schemas.microsoft.com/office/drawing/2014/main" id="{8944F012-AD8D-4122-A8E7-A1FEAB04C3D1}"/>
              </a:ext>
            </a:extLst>
          </p:cNvPr>
          <p:cNvSpPr txBox="1">
            <a:spLocks noChangeArrowheads="1"/>
          </p:cNvSpPr>
          <p:nvPr/>
        </p:nvSpPr>
        <p:spPr bwMode="auto">
          <a:xfrm>
            <a:off x="457200" y="335599"/>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200" b="1" i="0" u="none" strike="noStrike" kern="0" cap="none" spc="0" normalizeH="0" baseline="0" noProof="0">
                <a:ln>
                  <a:noFill/>
                </a:ln>
                <a:solidFill>
                  <a:schemeClr val="bg1"/>
                </a:solidFill>
                <a:effectLst/>
                <a:uLnTx/>
                <a:uFillTx/>
                <a:latin typeface="Calibri" panose="020F0502020204030204"/>
                <a:ea typeface="+mn-ea"/>
                <a:cs typeface="+mn-cs"/>
              </a:rPr>
              <a:t>Why Wilderness Character?</a:t>
            </a:r>
            <a:endParaRPr kumimoji="0" lang="en-US" sz="42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8" name="Text Box 167">
            <a:extLst>
              <a:ext uri="{FF2B5EF4-FFF2-40B4-BE49-F238E27FC236}">
                <a16:creationId xmlns:a16="http://schemas.microsoft.com/office/drawing/2014/main" id="{844ED472-878D-4A02-8705-B1973C2791E9}"/>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4</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13650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A8EAAC7-3D5E-4F09-A6A9-3AE80719B624}"/>
              </a:ext>
            </a:extLst>
          </p:cNvPr>
          <p:cNvSpPr txBox="1"/>
          <p:nvPr/>
        </p:nvSpPr>
        <p:spPr>
          <a:xfrm>
            <a:off x="364880" y="1598440"/>
            <a:ext cx="3690511" cy="2062103"/>
          </a:xfrm>
          <a:prstGeom prst="rect">
            <a:avLst/>
          </a:prstGeom>
          <a:noFill/>
        </p:spPr>
        <p:txBody>
          <a:bodyPr wrap="square" rtlCol="0">
            <a:spAutoFit/>
          </a:bodyPr>
          <a:lstStyle/>
          <a:p>
            <a:pPr marL="457200" indent="-228600">
              <a:buFont typeface="Arial" panose="020B0604020202020204" pitchFamily="34" charset="0"/>
              <a:buChar char="•"/>
            </a:pPr>
            <a:r>
              <a:rPr lang="en-US" sz="2800">
                <a:solidFill>
                  <a:schemeClr val="bg1"/>
                </a:solidFill>
                <a:latin typeface="Calibri" panose="020F0502020204030204"/>
              </a:rPr>
              <a:t>Addressing a threat to one quality may yield a new threat to another</a:t>
            </a:r>
          </a:p>
          <a:p>
            <a:endParaRPr lang="en-US" sz="1600">
              <a:solidFill>
                <a:schemeClr val="bg1"/>
              </a:solidFill>
              <a:latin typeface="Calibri" panose="020F0502020204030204"/>
            </a:endParaRPr>
          </a:p>
        </p:txBody>
      </p:sp>
      <p:pic>
        <p:nvPicPr>
          <p:cNvPr id="11" name="Picture 10">
            <a:extLst>
              <a:ext uri="{FF2B5EF4-FFF2-40B4-BE49-F238E27FC236}">
                <a16:creationId xmlns:a16="http://schemas.microsoft.com/office/drawing/2014/main" id="{28F38668-914D-4F10-B100-0DDB2172BF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6671" y="2116501"/>
            <a:ext cx="4104378" cy="301876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2" name="Rectangle 2">
            <a:extLst>
              <a:ext uri="{FF2B5EF4-FFF2-40B4-BE49-F238E27FC236}">
                <a16:creationId xmlns:a16="http://schemas.microsoft.com/office/drawing/2014/main" id="{3D93A06D-AC77-4152-8754-2A7F75084130}"/>
              </a:ext>
            </a:extLst>
          </p:cNvPr>
          <p:cNvSpPr txBox="1">
            <a:spLocks noChangeArrowheads="1"/>
          </p:cNvSpPr>
          <p:nvPr/>
        </p:nvSpPr>
        <p:spPr bwMode="auto">
          <a:xfrm>
            <a:off x="457200" y="32736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Conflicting Qualities?</a:t>
            </a:r>
            <a:endParaRPr lang="en-US" sz="4200" kern="0">
              <a:solidFill>
                <a:schemeClr val="bg1"/>
              </a:solidFill>
              <a:latin typeface="Calibri" panose="020F0502020204030204"/>
            </a:endParaRPr>
          </a:p>
        </p:txBody>
      </p:sp>
    </p:spTree>
    <p:extLst>
      <p:ext uri="{BB962C8B-B14F-4D97-AF65-F5344CB8AC3E}">
        <p14:creationId xmlns:p14="http://schemas.microsoft.com/office/powerpoint/2010/main" val="81937899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A8EAAC7-3D5E-4F09-A6A9-3AE80719B624}"/>
              </a:ext>
            </a:extLst>
          </p:cNvPr>
          <p:cNvSpPr txBox="1"/>
          <p:nvPr/>
        </p:nvSpPr>
        <p:spPr>
          <a:xfrm>
            <a:off x="364880" y="1598440"/>
            <a:ext cx="3690511" cy="4216539"/>
          </a:xfrm>
          <a:prstGeom prst="rect">
            <a:avLst/>
          </a:prstGeom>
          <a:noFill/>
        </p:spPr>
        <p:txBody>
          <a:bodyPr wrap="square" rtlCol="0">
            <a:spAutoFit/>
          </a:bodyPr>
          <a:lstStyle/>
          <a:p>
            <a:pPr marL="457200" indent="-228600">
              <a:buFont typeface="Arial" panose="020B0604020202020204" pitchFamily="34" charset="0"/>
              <a:buChar char="•"/>
            </a:pPr>
            <a:r>
              <a:rPr lang="en-US" sz="2800">
                <a:solidFill>
                  <a:schemeClr val="bg1"/>
                </a:solidFill>
                <a:latin typeface="Calibri" panose="020F0502020204030204"/>
              </a:rPr>
              <a:t>Addressing a threat to one quality may yield a new threat to another</a:t>
            </a:r>
          </a:p>
          <a:p>
            <a:pPr marL="457200" indent="-457200">
              <a:buFont typeface="Arial" panose="020B0604020202020204" pitchFamily="34" charset="0"/>
              <a:buChar char="•"/>
            </a:pPr>
            <a:endParaRPr lang="en-US" sz="1600">
              <a:solidFill>
                <a:schemeClr val="bg1"/>
              </a:solidFill>
              <a:latin typeface="Calibri" panose="020F0502020204030204"/>
            </a:endParaRPr>
          </a:p>
          <a:p>
            <a:pPr marL="457200" indent="-228600">
              <a:buFont typeface="Arial" panose="020B0604020202020204" pitchFamily="34" charset="0"/>
              <a:buChar char="•"/>
            </a:pPr>
            <a:r>
              <a:rPr lang="en-US" sz="2800">
                <a:solidFill>
                  <a:schemeClr val="bg1"/>
                </a:solidFill>
                <a:latin typeface="Calibri" panose="020F0502020204030204"/>
              </a:rPr>
              <a:t>A quality can be improved or degraded by management </a:t>
            </a:r>
            <a:r>
              <a:rPr lang="en-US" sz="2800" u="sng">
                <a:solidFill>
                  <a:schemeClr val="bg1"/>
                </a:solidFill>
                <a:latin typeface="Calibri" panose="020F0502020204030204"/>
              </a:rPr>
              <a:t>action</a:t>
            </a:r>
            <a:r>
              <a:rPr lang="en-US" sz="2800">
                <a:solidFill>
                  <a:schemeClr val="bg1"/>
                </a:solidFill>
                <a:latin typeface="Calibri" panose="020F0502020204030204"/>
              </a:rPr>
              <a:t> or </a:t>
            </a:r>
            <a:r>
              <a:rPr lang="en-US" sz="2800" u="sng">
                <a:solidFill>
                  <a:schemeClr val="bg1"/>
                </a:solidFill>
                <a:latin typeface="Calibri" panose="020F0502020204030204"/>
              </a:rPr>
              <a:t>inaction</a:t>
            </a:r>
          </a:p>
        </p:txBody>
      </p:sp>
      <p:pic>
        <p:nvPicPr>
          <p:cNvPr id="11" name="Picture 10">
            <a:extLst>
              <a:ext uri="{FF2B5EF4-FFF2-40B4-BE49-F238E27FC236}">
                <a16:creationId xmlns:a16="http://schemas.microsoft.com/office/drawing/2014/main" id="{28F38668-914D-4F10-B100-0DDB2172BF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6671" y="2116501"/>
            <a:ext cx="4104378" cy="3018765"/>
          </a:xfrm>
          <a:prstGeom prst="rect">
            <a:avLst/>
          </a:prstGeom>
          <a:ln>
            <a:noFill/>
          </a:ln>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2" name="Rectangle 2">
            <a:extLst>
              <a:ext uri="{FF2B5EF4-FFF2-40B4-BE49-F238E27FC236}">
                <a16:creationId xmlns:a16="http://schemas.microsoft.com/office/drawing/2014/main" id="{3D93A06D-AC77-4152-8754-2A7F75084130}"/>
              </a:ext>
            </a:extLst>
          </p:cNvPr>
          <p:cNvSpPr txBox="1">
            <a:spLocks noChangeArrowheads="1"/>
          </p:cNvSpPr>
          <p:nvPr/>
        </p:nvSpPr>
        <p:spPr bwMode="auto">
          <a:xfrm>
            <a:off x="457200" y="32736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Conflicting Qualities?</a:t>
            </a:r>
            <a:endParaRPr lang="en-US" sz="4200" kern="0">
              <a:solidFill>
                <a:schemeClr val="bg1"/>
              </a:solidFill>
              <a:latin typeface="Calibri" panose="020F0502020204030204"/>
            </a:endParaRPr>
          </a:p>
        </p:txBody>
      </p:sp>
    </p:spTree>
    <p:extLst>
      <p:ext uri="{BB962C8B-B14F-4D97-AF65-F5344CB8AC3E}">
        <p14:creationId xmlns:p14="http://schemas.microsoft.com/office/powerpoint/2010/main" val="360668455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ross 25">
            <a:extLst>
              <a:ext uri="{FF2B5EF4-FFF2-40B4-BE49-F238E27FC236}">
                <a16:creationId xmlns:a16="http://schemas.microsoft.com/office/drawing/2014/main" id="{C99ADB5B-9463-4967-807F-38BD2D69F61C}"/>
              </a:ext>
            </a:extLst>
          </p:cNvPr>
          <p:cNvSpPr/>
          <p:nvPr/>
        </p:nvSpPr>
        <p:spPr bwMode="auto">
          <a:xfrm>
            <a:off x="650466" y="4389757"/>
            <a:ext cx="1562191" cy="1463675"/>
          </a:xfrm>
          <a:prstGeom prst="plus">
            <a:avLst/>
          </a:prstGeom>
          <a:solidFill>
            <a:srgbClr val="538135"/>
          </a:solidFill>
          <a:ln w="127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defTabSz="914400" eaLnBrk="0" fontAlgn="base" hangingPunct="0">
              <a:spcBef>
                <a:spcPct val="0"/>
              </a:spcBef>
              <a:spcAft>
                <a:spcPct val="0"/>
              </a:spcAft>
            </a:pPr>
            <a:endParaRPr lang="en-US" altLang="en-US" sz="1200" b="1">
              <a:solidFill>
                <a:srgbClr val="FFFFFF"/>
              </a:solidFill>
              <a:latin typeface="Calibri" panose="020F0502020204030204" pitchFamily="34" charset="0"/>
              <a:ea typeface="Calibri" panose="020F0502020204030204" pitchFamily="34" charset="0"/>
              <a:cs typeface="Arial" panose="020B0604020202020204" pitchFamily="34" charset="0"/>
            </a:endParaRPr>
          </a:p>
          <a:p>
            <a:pPr lvl="0" algn="ctr" defTabSz="914400" eaLnBrk="0" fontAlgn="base" hangingPunct="0">
              <a:spcBef>
                <a:spcPct val="0"/>
              </a:spcBef>
              <a:spcAft>
                <a:spcPct val="0"/>
              </a:spcAft>
            </a:pPr>
            <a:r>
              <a:rPr lang="en-US" altLang="en-US" sz="1600" b="1">
                <a:solidFill>
                  <a:srgbClr val="FFFFFF"/>
                </a:solidFill>
                <a:latin typeface="Calibri" panose="020F0502020204030204" pitchFamily="34" charset="0"/>
                <a:ea typeface="Calibri" panose="020F0502020204030204" pitchFamily="34" charset="0"/>
                <a:cs typeface="Arial" panose="020B0604020202020204" pitchFamily="34" charset="0"/>
              </a:rPr>
              <a:t>Positively</a:t>
            </a:r>
          </a:p>
        </p:txBody>
      </p:sp>
      <p:pic>
        <p:nvPicPr>
          <p:cNvPr id="6" name="Picture 5" descr="A picture containing outdoor, standing, fire, person&#10;&#10;Description automatically generated">
            <a:extLst>
              <a:ext uri="{FF2B5EF4-FFF2-40B4-BE49-F238E27FC236}">
                <a16:creationId xmlns:a16="http://schemas.microsoft.com/office/drawing/2014/main" id="{BAA87538-F43B-43C9-8348-4957D62D6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49864"/>
            <a:ext cx="4114800" cy="2926080"/>
          </a:xfrm>
          <a:prstGeom prst="rect">
            <a:avLst/>
          </a:prstGeom>
          <a:effectLst>
            <a:outerShdw blurRad="292100" dist="139700" dir="2700000" algn="tl" rotWithShape="0">
              <a:prstClr val="black">
                <a:alpha val="65000"/>
              </a:prstClr>
            </a:outerShdw>
          </a:effectLst>
          <a:scene3d>
            <a:camera prst="orthographicFront"/>
            <a:lightRig rig="threePt" dir="t"/>
          </a:scene3d>
          <a:sp3d>
            <a:bevelT/>
            <a:bevelB/>
          </a:sp3d>
        </p:spPr>
      </p:pic>
      <p:sp>
        <p:nvSpPr>
          <p:cNvPr id="9" name="Title 1">
            <a:extLst>
              <a:ext uri="{FF2B5EF4-FFF2-40B4-BE49-F238E27FC236}">
                <a16:creationId xmlns:a16="http://schemas.microsoft.com/office/drawing/2014/main" id="{DD91F37E-9E89-4404-B76A-B6D26A0E2F00}"/>
              </a:ext>
            </a:extLst>
          </p:cNvPr>
          <p:cNvSpPr txBox="1">
            <a:spLocks/>
          </p:cNvSpPr>
          <p:nvPr/>
        </p:nvSpPr>
        <p:spPr>
          <a:xfrm>
            <a:off x="274891" y="812784"/>
            <a:ext cx="4035851" cy="2358311"/>
          </a:xfrm>
          <a:prstGeom prst="rect">
            <a:avLst/>
          </a:prstGeom>
          <a:effectLst>
            <a:outerShdw blurRad="50800" dist="25400" dir="2700000" algn="tl" rotWithShape="0">
              <a:schemeClr val="tx1"/>
            </a:outerShdw>
          </a:effectLst>
        </p:spPr>
        <p:txBody>
          <a:bodyPr lIns="0" tIns="0" rIns="0" bIns="0" anchor="ct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defRPr/>
            </a:pPr>
            <a:r>
              <a:rPr lang="en-US" sz="3000" b="1">
                <a:solidFill>
                  <a:srgbClr val="C00000"/>
                </a:solidFill>
                <a:latin typeface="Cambria" panose="02040503050406030204" pitchFamily="18" charset="0"/>
                <a:ea typeface="Cambria Math" pitchFamily="18" charset="0"/>
              </a:rPr>
              <a:t>Prescribed burning </a:t>
            </a:r>
          </a:p>
          <a:p>
            <a:pPr algn="ctr" defTabSz="914400">
              <a:defRPr/>
            </a:pPr>
            <a:r>
              <a:rPr lang="en-US" sz="3000" b="1">
                <a:solidFill>
                  <a:srgbClr val="C00000"/>
                </a:solidFill>
                <a:latin typeface="Cambria" panose="02040503050406030204" pitchFamily="18" charset="0"/>
                <a:ea typeface="Cambria Math" pitchFamily="18" charset="0"/>
              </a:rPr>
              <a:t>•</a:t>
            </a:r>
          </a:p>
          <a:p>
            <a:pPr algn="ctr" defTabSz="914400">
              <a:defRPr/>
            </a:pPr>
            <a:r>
              <a:rPr lang="en-US" sz="3000" b="1">
                <a:solidFill>
                  <a:srgbClr val="C00000"/>
                </a:solidFill>
                <a:latin typeface="Cambria" panose="02040503050406030204" pitchFamily="18" charset="0"/>
                <a:ea typeface="Cambria Math" pitchFamily="18" charset="0"/>
              </a:rPr>
              <a:t>Affected Qualities of</a:t>
            </a:r>
          </a:p>
          <a:p>
            <a:pPr algn="ctr" defTabSz="914400">
              <a:defRPr/>
            </a:pPr>
            <a:r>
              <a:rPr lang="en-US" sz="3000" b="1">
                <a:solidFill>
                  <a:srgbClr val="C00000"/>
                </a:solidFill>
                <a:latin typeface="Cambria" panose="02040503050406030204" pitchFamily="18" charset="0"/>
                <a:ea typeface="Cambria Math" pitchFamily="18" charset="0"/>
              </a:rPr>
              <a:t>Wilderness Character?</a:t>
            </a:r>
          </a:p>
        </p:txBody>
      </p:sp>
      <p:sp>
        <p:nvSpPr>
          <p:cNvPr id="10" name="Text Box 167">
            <a:extLst>
              <a:ext uri="{FF2B5EF4-FFF2-40B4-BE49-F238E27FC236}">
                <a16:creationId xmlns:a16="http://schemas.microsoft.com/office/drawing/2014/main" id="{3FE09263-8B13-4854-9F0E-7D9619A6C163}"/>
              </a:ext>
            </a:extLst>
          </p:cNvPr>
          <p:cNvSpPr txBox="1"/>
          <p:nvPr/>
        </p:nvSpPr>
        <p:spPr>
          <a:xfrm>
            <a:off x="8485505" y="6523440"/>
            <a:ext cx="658495" cy="337185"/>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11</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7" name="Hexagon 333">
            <a:extLst>
              <a:ext uri="{FF2B5EF4-FFF2-40B4-BE49-F238E27FC236}">
                <a16:creationId xmlns:a16="http://schemas.microsoft.com/office/drawing/2014/main" id="{E0E53DA2-076F-4B38-BBA8-4377BF425E38}"/>
              </a:ext>
            </a:extLst>
          </p:cNvPr>
          <p:cNvSpPr>
            <a:spLocks noChangeArrowheads="1"/>
          </p:cNvSpPr>
          <p:nvPr/>
        </p:nvSpPr>
        <p:spPr bwMode="auto">
          <a:xfrm>
            <a:off x="6931343" y="4389758"/>
            <a:ext cx="1646238" cy="1463675"/>
          </a:xfrm>
          <a:prstGeom prst="hexagon">
            <a:avLst>
              <a:gd name="adj" fmla="val 24994"/>
              <a:gd name="vf" fmla="val 115470"/>
            </a:avLst>
          </a:prstGeom>
          <a:solidFill>
            <a:srgbClr val="FF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rPr>
              <a:t>Negatively</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83D074C8-F534-4913-B83A-CFC46CCE5E27}"/>
              </a:ext>
            </a:extLst>
          </p:cNvPr>
          <p:cNvSpPr>
            <a:spLocks noChangeArrowheads="1"/>
          </p:cNvSpPr>
          <p:nvPr/>
        </p:nvSpPr>
        <p:spPr bwMode="auto">
          <a:xfrm>
            <a:off x="906382" y="37135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9">
            <a:extLst>
              <a:ext uri="{FF2B5EF4-FFF2-40B4-BE49-F238E27FC236}">
                <a16:creationId xmlns:a16="http://schemas.microsoft.com/office/drawing/2014/main" id="{B9B77CFC-F44D-43A3-8476-DA575714BD87}"/>
              </a:ext>
            </a:extLst>
          </p:cNvPr>
          <p:cNvSpPr>
            <a:spLocks noChangeArrowheads="1"/>
          </p:cNvSpPr>
          <p:nvPr/>
        </p:nvSpPr>
        <p:spPr bwMode="auto">
          <a:xfrm>
            <a:off x="2649765" y="3999672"/>
            <a:ext cx="384447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168275" algn="l"/>
              </a:tabLst>
            </a:pPr>
            <a:r>
              <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U</a:t>
            </a:r>
            <a:r>
              <a:rPr kumimoji="0" lang="en-US" altLang="en-US" sz="2000" b="0" i="0" u="none" strike="noStrike" cap="none" normalizeH="0" baseline="0" bmk="">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ntrammeled</a:t>
            </a:r>
          </a:p>
          <a:p>
            <a:pPr marR="0" lvl="0" algn="ctr" defTabSz="914400" rtl="0" eaLnBrk="0" fontAlgn="base" latinLnBrk="0" hangingPunct="0">
              <a:lnSpc>
                <a:spcPct val="100000"/>
              </a:lnSpc>
              <a:spcBef>
                <a:spcPct val="0"/>
              </a:spcBef>
              <a:spcAft>
                <a:spcPct val="0"/>
              </a:spcAft>
              <a:buClrTx/>
              <a:buSzTx/>
              <a:tabLst>
                <a:tab pos="168275" algn="l"/>
              </a:tabLst>
            </a:pPr>
            <a:endParaRPr kumimoji="0" lang="en-US" altLang="en-US" sz="900" b="0" i="0" u="none" strike="noStrike" cap="none" normalizeH="0" baseline="0">
              <a:ln>
                <a:noFill/>
              </a:ln>
              <a:solidFill>
                <a:schemeClr val="tx1"/>
              </a:solidFill>
              <a:effectLst/>
            </a:endParaRPr>
          </a:p>
          <a:p>
            <a:pPr marR="0" lvl="0" algn="ctr"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bmk="_Hlk6634036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Natural</a:t>
            </a:r>
          </a:p>
          <a:p>
            <a:pPr marR="0" lvl="0" algn="ctr"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bmk="_Hlk66340361">
              <a:ln>
                <a:noFill/>
              </a:ln>
              <a:solidFill>
                <a:schemeClr val="tx1"/>
              </a:solidFill>
              <a:effectLst/>
            </a:endParaRPr>
          </a:p>
          <a:p>
            <a:pPr marR="0" lvl="0" algn="ctr"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bmk="_Hlk6634036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Undeveloped</a:t>
            </a:r>
          </a:p>
          <a:p>
            <a:pPr marR="0" lvl="0" algn="ctr"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bmk="_Hlk6634036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R="0" lvl="0" algn="ctr" defTabSz="914400" rtl="0" eaLnBrk="0" fontAlgn="base" latinLnBrk="0" hangingPunct="0">
              <a:lnSpc>
                <a:spcPct val="100000"/>
              </a:lnSpc>
              <a:spcBef>
                <a:spcPct val="0"/>
              </a:spcBef>
              <a:spcAft>
                <a:spcPct val="0"/>
              </a:spcAft>
              <a:buClrTx/>
              <a:buSzTx/>
              <a:tabLst/>
            </a:pPr>
            <a:r>
              <a:rPr lang="en-US" altLang="en-US" sz="2000">
                <a:latin typeface="Calibri" panose="020F0502020204030204" pitchFamily="34" charset="0"/>
                <a:ea typeface="Calibri" panose="020F0502020204030204" pitchFamily="34" charset="0"/>
                <a:cs typeface="Arial" panose="020B0604020202020204" pitchFamily="34" charset="0"/>
              </a:rPr>
              <a:t>O</a:t>
            </a:r>
            <a:r>
              <a:rPr lang="en-US" altLang="en-US" sz="2000" bmk="">
                <a:latin typeface="Calibri" panose="020F0502020204030204" pitchFamily="34" charset="0"/>
                <a:ea typeface="Calibri" panose="020F0502020204030204" pitchFamily="34" charset="0"/>
                <a:cs typeface="Arial" panose="020B0604020202020204" pitchFamily="34" charset="0"/>
              </a:rPr>
              <a:t>utstanding </a:t>
            </a:r>
            <a:r>
              <a:rPr lang="en-US" altLang="en-US" sz="2000" bmk="_Hlk66340399">
                <a:latin typeface="Calibri" panose="020F0502020204030204" pitchFamily="34" charset="0"/>
                <a:ea typeface="Calibri" panose="020F0502020204030204" pitchFamily="34" charset="0"/>
                <a:cs typeface="Arial" panose="020B0604020202020204" pitchFamily="34" charset="0"/>
              </a:rPr>
              <a:t>Opportunities</a:t>
            </a:r>
          </a:p>
          <a:p>
            <a:pPr marR="0" lvl="0" algn="ctr" defTabSz="914400" rtl="0" eaLnBrk="0" fontAlgn="base" latinLnBrk="0" hangingPunct="0">
              <a:lnSpc>
                <a:spcPct val="100000"/>
              </a:lnSpc>
              <a:spcBef>
                <a:spcPct val="0"/>
              </a:spcBef>
              <a:spcAft>
                <a:spcPct val="0"/>
              </a:spcAft>
              <a:buClrTx/>
              <a:buSzTx/>
              <a:tabLst/>
            </a:pPr>
            <a:endParaRPr lang="en-US" altLang="en-US" sz="900" bmk="_Hlk66340399"/>
          </a:p>
          <a:p>
            <a:pPr marR="0" lvl="0" algn="ctr" defTabSz="914400" rtl="0" eaLnBrk="0" fontAlgn="base" latinLnBrk="0" hangingPunct="0">
              <a:lnSpc>
                <a:spcPct val="100000"/>
              </a:lnSpc>
              <a:spcBef>
                <a:spcPct val="0"/>
              </a:spcBef>
              <a:spcAft>
                <a:spcPct val="0"/>
              </a:spcAft>
              <a:buClrTx/>
              <a:buSzTx/>
              <a:tabLst/>
            </a:pPr>
            <a:r>
              <a:rPr lang="en-US" altLang="en-US" sz="2000">
                <a:latin typeface="Calibri" panose="020F0502020204030204" pitchFamily="34" charset="0"/>
                <a:ea typeface="Calibri" panose="020F0502020204030204" pitchFamily="34" charset="0"/>
                <a:cs typeface="Arial" panose="020B0604020202020204" pitchFamily="34" charset="0"/>
              </a:rPr>
              <a:t>Other Features</a:t>
            </a:r>
            <a:r>
              <a:rPr lang="en-US" altLang="en-US" sz="2000"/>
              <a:t> </a:t>
            </a:r>
            <a:r>
              <a:rPr lang="en-US" altLang="en-US" sz="2000">
                <a:latin typeface="Calibri" panose="020F0502020204030204" pitchFamily="34" charset="0"/>
                <a:ea typeface="Calibri" panose="020F0502020204030204" pitchFamily="34" charset="0"/>
                <a:cs typeface="Arial" panose="020B0604020202020204" pitchFamily="34" charset="0"/>
              </a:rPr>
              <a:t>of Value</a:t>
            </a:r>
            <a:endParaRPr lang="en-US" altLang="en-US" sz="200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67">
            <a:extLst>
              <a:ext uri="{FF2B5EF4-FFF2-40B4-BE49-F238E27FC236}">
                <a16:creationId xmlns:a16="http://schemas.microsoft.com/office/drawing/2014/main" id="{D700AD9D-6340-4C90-9192-705D82865C5C}"/>
              </a:ext>
            </a:extLst>
          </p:cNvPr>
          <p:cNvSpPr txBox="1"/>
          <p:nvPr/>
        </p:nvSpPr>
        <p:spPr>
          <a:xfrm>
            <a:off x="0" y="6520815"/>
            <a:ext cx="906382" cy="337185"/>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USFS &amp; BLM</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6038924"/>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ross 10">
            <a:extLst>
              <a:ext uri="{FF2B5EF4-FFF2-40B4-BE49-F238E27FC236}">
                <a16:creationId xmlns:a16="http://schemas.microsoft.com/office/drawing/2014/main" id="{1BC9BE81-AF29-4598-B598-731A2F502D88}"/>
              </a:ext>
            </a:extLst>
          </p:cNvPr>
          <p:cNvSpPr/>
          <p:nvPr/>
        </p:nvSpPr>
        <p:spPr bwMode="auto">
          <a:xfrm>
            <a:off x="650466" y="4389757"/>
            <a:ext cx="1562191" cy="1463675"/>
          </a:xfrm>
          <a:prstGeom prst="plus">
            <a:avLst/>
          </a:prstGeom>
          <a:solidFill>
            <a:srgbClr val="538135"/>
          </a:solidFill>
          <a:ln w="127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defTabSz="914400" eaLnBrk="0" fontAlgn="base" hangingPunct="0">
              <a:spcBef>
                <a:spcPct val="0"/>
              </a:spcBef>
              <a:spcAft>
                <a:spcPct val="0"/>
              </a:spcAft>
            </a:pPr>
            <a:endParaRPr lang="en-US" altLang="en-US" sz="1200" b="1">
              <a:solidFill>
                <a:srgbClr val="FFFFFF"/>
              </a:solidFill>
              <a:latin typeface="Calibri" panose="020F0502020204030204" pitchFamily="34" charset="0"/>
              <a:ea typeface="Calibri" panose="020F0502020204030204" pitchFamily="34" charset="0"/>
              <a:cs typeface="Arial" panose="020B0604020202020204" pitchFamily="34" charset="0"/>
            </a:endParaRPr>
          </a:p>
          <a:p>
            <a:pPr lvl="0" algn="ctr" defTabSz="914400" eaLnBrk="0" fontAlgn="base" hangingPunct="0">
              <a:spcBef>
                <a:spcPct val="0"/>
              </a:spcBef>
              <a:spcAft>
                <a:spcPct val="0"/>
              </a:spcAft>
            </a:pPr>
            <a:r>
              <a:rPr lang="en-US" altLang="en-US" sz="1600" b="1">
                <a:solidFill>
                  <a:srgbClr val="FFFFFF"/>
                </a:solidFill>
                <a:latin typeface="Calibri" panose="020F0502020204030204" pitchFamily="34" charset="0"/>
                <a:ea typeface="Calibri" panose="020F0502020204030204" pitchFamily="34" charset="0"/>
                <a:cs typeface="Arial" panose="020B0604020202020204" pitchFamily="34" charset="0"/>
              </a:rPr>
              <a:t>Positively</a:t>
            </a:r>
          </a:p>
        </p:txBody>
      </p:sp>
      <p:pic>
        <p:nvPicPr>
          <p:cNvPr id="2" name="Picture 1">
            <a:extLst>
              <a:ext uri="{FF2B5EF4-FFF2-40B4-BE49-F238E27FC236}">
                <a16:creationId xmlns:a16="http://schemas.microsoft.com/office/drawing/2014/main" id="{1003E2AD-20F4-4BA3-97AD-C333FA868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549865"/>
            <a:ext cx="4117725" cy="2926080"/>
          </a:xfrm>
          <a:prstGeom prst="rect">
            <a:avLst/>
          </a:prstGeom>
          <a:effectLst>
            <a:outerShdw blurRad="292100" dist="139700" dir="2700000" algn="tl" rotWithShape="0">
              <a:prstClr val="black">
                <a:alpha val="65000"/>
              </a:prstClr>
            </a:outerShdw>
          </a:effectLst>
          <a:scene3d>
            <a:camera prst="orthographicFront"/>
            <a:lightRig rig="threePt" dir="t"/>
          </a:scene3d>
          <a:sp3d>
            <a:bevelT/>
            <a:bevelB/>
          </a:sp3d>
        </p:spPr>
      </p:pic>
      <p:sp>
        <p:nvSpPr>
          <p:cNvPr id="9" name="Title 1">
            <a:extLst>
              <a:ext uri="{FF2B5EF4-FFF2-40B4-BE49-F238E27FC236}">
                <a16:creationId xmlns:a16="http://schemas.microsoft.com/office/drawing/2014/main" id="{DD91F37E-9E89-4404-B76A-B6D26A0E2F00}"/>
              </a:ext>
            </a:extLst>
          </p:cNvPr>
          <p:cNvSpPr txBox="1">
            <a:spLocks/>
          </p:cNvSpPr>
          <p:nvPr/>
        </p:nvSpPr>
        <p:spPr>
          <a:xfrm>
            <a:off x="274891" y="812784"/>
            <a:ext cx="4035851" cy="2358311"/>
          </a:xfrm>
          <a:prstGeom prst="rect">
            <a:avLst/>
          </a:prstGeom>
          <a:effectLst>
            <a:outerShdw blurRad="50800" dist="25400" dir="2700000" algn="tl" rotWithShape="0">
              <a:schemeClr val="tx1"/>
            </a:outerShdw>
          </a:effectLst>
        </p:spPr>
        <p:txBody>
          <a:bodyPr lIns="0" tIns="0" rIns="0" bIns="0" anchor="ct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defRPr/>
            </a:pPr>
            <a:r>
              <a:rPr lang="en-US" sz="3000" b="1">
                <a:solidFill>
                  <a:srgbClr val="0070C0"/>
                </a:solidFill>
                <a:latin typeface="Cambria" panose="02040503050406030204" pitchFamily="18" charset="0"/>
                <a:ea typeface="Cambria Math" pitchFamily="18" charset="0"/>
              </a:rPr>
              <a:t>Radio collars</a:t>
            </a:r>
          </a:p>
          <a:p>
            <a:pPr algn="ctr" defTabSz="914400">
              <a:defRPr/>
            </a:pPr>
            <a:r>
              <a:rPr lang="en-US" sz="3000" b="1">
                <a:solidFill>
                  <a:srgbClr val="0070C0"/>
                </a:solidFill>
                <a:latin typeface="Cambria" panose="02040503050406030204" pitchFamily="18" charset="0"/>
                <a:ea typeface="Cambria Math" pitchFamily="18" charset="0"/>
              </a:rPr>
              <a:t>•</a:t>
            </a:r>
          </a:p>
          <a:p>
            <a:pPr algn="ctr" defTabSz="914400">
              <a:defRPr/>
            </a:pPr>
            <a:r>
              <a:rPr lang="en-US" sz="3000" b="1">
                <a:solidFill>
                  <a:srgbClr val="0070C0"/>
                </a:solidFill>
                <a:latin typeface="Cambria" panose="02040503050406030204" pitchFamily="18" charset="0"/>
                <a:ea typeface="Cambria Math" pitchFamily="18" charset="0"/>
              </a:rPr>
              <a:t>Affected Qualities of</a:t>
            </a:r>
          </a:p>
          <a:p>
            <a:pPr algn="ctr" defTabSz="914400">
              <a:defRPr/>
            </a:pPr>
            <a:r>
              <a:rPr lang="en-US" sz="3000" b="1">
                <a:solidFill>
                  <a:srgbClr val="0070C0"/>
                </a:solidFill>
                <a:latin typeface="Cambria" panose="02040503050406030204" pitchFamily="18" charset="0"/>
                <a:ea typeface="Cambria Math" pitchFamily="18" charset="0"/>
              </a:rPr>
              <a:t>Wilderness Character?</a:t>
            </a:r>
          </a:p>
        </p:txBody>
      </p:sp>
      <p:sp>
        <p:nvSpPr>
          <p:cNvPr id="10" name="Text Box 167">
            <a:extLst>
              <a:ext uri="{FF2B5EF4-FFF2-40B4-BE49-F238E27FC236}">
                <a16:creationId xmlns:a16="http://schemas.microsoft.com/office/drawing/2014/main" id="{3FE09263-8B13-4854-9F0E-7D9619A6C163}"/>
              </a:ext>
            </a:extLst>
          </p:cNvPr>
          <p:cNvSpPr txBox="1"/>
          <p:nvPr/>
        </p:nvSpPr>
        <p:spPr>
          <a:xfrm>
            <a:off x="8485505" y="6523440"/>
            <a:ext cx="658495" cy="337185"/>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12</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7" name="Hexagon 333">
            <a:extLst>
              <a:ext uri="{FF2B5EF4-FFF2-40B4-BE49-F238E27FC236}">
                <a16:creationId xmlns:a16="http://schemas.microsoft.com/office/drawing/2014/main" id="{E0E53DA2-076F-4B38-BBA8-4377BF425E38}"/>
              </a:ext>
            </a:extLst>
          </p:cNvPr>
          <p:cNvSpPr>
            <a:spLocks noChangeArrowheads="1"/>
          </p:cNvSpPr>
          <p:nvPr/>
        </p:nvSpPr>
        <p:spPr bwMode="auto">
          <a:xfrm>
            <a:off x="6931343" y="4389758"/>
            <a:ext cx="1646238" cy="1463675"/>
          </a:xfrm>
          <a:prstGeom prst="hexagon">
            <a:avLst>
              <a:gd name="adj" fmla="val 24994"/>
              <a:gd name="vf" fmla="val 115470"/>
            </a:avLst>
          </a:prstGeom>
          <a:solidFill>
            <a:srgbClr val="FF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rPr>
              <a:t>Negatively</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83D074C8-F534-4913-B83A-CFC46CCE5E27}"/>
              </a:ext>
            </a:extLst>
          </p:cNvPr>
          <p:cNvSpPr>
            <a:spLocks noChangeArrowheads="1"/>
          </p:cNvSpPr>
          <p:nvPr/>
        </p:nvSpPr>
        <p:spPr bwMode="auto">
          <a:xfrm>
            <a:off x="906382" y="37135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9">
            <a:extLst>
              <a:ext uri="{FF2B5EF4-FFF2-40B4-BE49-F238E27FC236}">
                <a16:creationId xmlns:a16="http://schemas.microsoft.com/office/drawing/2014/main" id="{B9B77CFC-F44D-43A3-8476-DA575714BD87}"/>
              </a:ext>
            </a:extLst>
          </p:cNvPr>
          <p:cNvSpPr>
            <a:spLocks noChangeArrowheads="1"/>
          </p:cNvSpPr>
          <p:nvPr/>
        </p:nvSpPr>
        <p:spPr bwMode="auto">
          <a:xfrm>
            <a:off x="2649765" y="3999672"/>
            <a:ext cx="384447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168275" algn="l"/>
              </a:tabLst>
            </a:pPr>
            <a:r>
              <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U</a:t>
            </a:r>
            <a:r>
              <a:rPr kumimoji="0" lang="en-US" altLang="en-US" sz="2000" b="0" i="0" u="none" strike="noStrike" cap="none" normalizeH="0" baseline="0" bmk="">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ntrammeled</a:t>
            </a:r>
          </a:p>
          <a:p>
            <a:pPr marR="0" lvl="0" algn="ctr" defTabSz="914400" rtl="0" eaLnBrk="0" fontAlgn="base" latinLnBrk="0" hangingPunct="0">
              <a:lnSpc>
                <a:spcPct val="100000"/>
              </a:lnSpc>
              <a:spcBef>
                <a:spcPct val="0"/>
              </a:spcBef>
              <a:spcAft>
                <a:spcPct val="0"/>
              </a:spcAft>
              <a:buClrTx/>
              <a:buSzTx/>
              <a:tabLst>
                <a:tab pos="168275" algn="l"/>
              </a:tabLst>
            </a:pPr>
            <a:endParaRPr kumimoji="0" lang="en-US" altLang="en-US" sz="900" b="0" i="0" u="none" strike="noStrike" cap="none" normalizeH="0" baseline="0">
              <a:ln>
                <a:noFill/>
              </a:ln>
              <a:solidFill>
                <a:schemeClr val="tx1"/>
              </a:solidFill>
              <a:effectLst/>
            </a:endParaRPr>
          </a:p>
          <a:p>
            <a:pPr marR="0" lvl="0" algn="ctr"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bmk="_Hlk6634036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Natural</a:t>
            </a:r>
          </a:p>
          <a:p>
            <a:pPr marR="0" lvl="0" algn="ctr"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bmk="_Hlk66340361">
              <a:ln>
                <a:noFill/>
              </a:ln>
              <a:solidFill>
                <a:schemeClr val="tx1"/>
              </a:solidFill>
              <a:effectLst/>
            </a:endParaRPr>
          </a:p>
          <a:p>
            <a:pPr marR="0" lvl="0" algn="ctr"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bmk="_Hlk6634036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Undeveloped</a:t>
            </a:r>
          </a:p>
          <a:p>
            <a:pPr marR="0" lvl="0" algn="ctr"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bmk="_Hlk6634036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R="0" lvl="0" algn="ctr" defTabSz="914400" rtl="0" eaLnBrk="0" fontAlgn="base" latinLnBrk="0" hangingPunct="0">
              <a:lnSpc>
                <a:spcPct val="100000"/>
              </a:lnSpc>
              <a:spcBef>
                <a:spcPct val="0"/>
              </a:spcBef>
              <a:spcAft>
                <a:spcPct val="0"/>
              </a:spcAft>
              <a:buClrTx/>
              <a:buSzTx/>
              <a:tabLst/>
            </a:pPr>
            <a:r>
              <a:rPr lang="en-US" altLang="en-US" sz="2000">
                <a:latin typeface="Calibri" panose="020F0502020204030204" pitchFamily="34" charset="0"/>
                <a:ea typeface="Calibri" panose="020F0502020204030204" pitchFamily="34" charset="0"/>
                <a:cs typeface="Arial" panose="020B0604020202020204" pitchFamily="34" charset="0"/>
              </a:rPr>
              <a:t>O</a:t>
            </a:r>
            <a:r>
              <a:rPr lang="en-US" altLang="en-US" sz="2000" bmk="">
                <a:latin typeface="Calibri" panose="020F0502020204030204" pitchFamily="34" charset="0"/>
                <a:ea typeface="Calibri" panose="020F0502020204030204" pitchFamily="34" charset="0"/>
                <a:cs typeface="Arial" panose="020B0604020202020204" pitchFamily="34" charset="0"/>
              </a:rPr>
              <a:t>utstanding </a:t>
            </a:r>
            <a:r>
              <a:rPr lang="en-US" altLang="en-US" sz="2000" bmk="_Hlk66340399">
                <a:latin typeface="Calibri" panose="020F0502020204030204" pitchFamily="34" charset="0"/>
                <a:ea typeface="Calibri" panose="020F0502020204030204" pitchFamily="34" charset="0"/>
                <a:cs typeface="Arial" panose="020B0604020202020204" pitchFamily="34" charset="0"/>
              </a:rPr>
              <a:t>Opportunities</a:t>
            </a:r>
          </a:p>
          <a:p>
            <a:pPr marR="0" lvl="0" algn="ctr" defTabSz="914400" rtl="0" eaLnBrk="0" fontAlgn="base" latinLnBrk="0" hangingPunct="0">
              <a:lnSpc>
                <a:spcPct val="100000"/>
              </a:lnSpc>
              <a:spcBef>
                <a:spcPct val="0"/>
              </a:spcBef>
              <a:spcAft>
                <a:spcPct val="0"/>
              </a:spcAft>
              <a:buClrTx/>
              <a:buSzTx/>
              <a:tabLst/>
            </a:pPr>
            <a:endParaRPr lang="en-US" altLang="en-US" sz="900" bmk="_Hlk66340399"/>
          </a:p>
          <a:p>
            <a:pPr marR="0" lvl="0" algn="ctr" defTabSz="914400" rtl="0" eaLnBrk="0" fontAlgn="base" latinLnBrk="0" hangingPunct="0">
              <a:lnSpc>
                <a:spcPct val="100000"/>
              </a:lnSpc>
              <a:spcBef>
                <a:spcPct val="0"/>
              </a:spcBef>
              <a:spcAft>
                <a:spcPct val="0"/>
              </a:spcAft>
              <a:buClrTx/>
              <a:buSzTx/>
              <a:tabLst/>
            </a:pPr>
            <a:r>
              <a:rPr lang="en-US" altLang="en-US" sz="2000">
                <a:latin typeface="Calibri" panose="020F0502020204030204" pitchFamily="34" charset="0"/>
                <a:ea typeface="Calibri" panose="020F0502020204030204" pitchFamily="34" charset="0"/>
                <a:cs typeface="Arial" panose="020B0604020202020204" pitchFamily="34" charset="0"/>
              </a:rPr>
              <a:t>Other Features</a:t>
            </a:r>
            <a:r>
              <a:rPr lang="en-US" altLang="en-US" sz="2000"/>
              <a:t> </a:t>
            </a:r>
            <a:r>
              <a:rPr lang="en-US" altLang="en-US" sz="2000">
                <a:latin typeface="Calibri" panose="020F0502020204030204" pitchFamily="34" charset="0"/>
                <a:ea typeface="Calibri" panose="020F0502020204030204" pitchFamily="34" charset="0"/>
                <a:cs typeface="Arial" panose="020B0604020202020204" pitchFamily="34" charset="0"/>
              </a:rPr>
              <a:t>of Value</a:t>
            </a:r>
            <a:endParaRPr lang="en-US" altLang="en-US" sz="200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167">
            <a:extLst>
              <a:ext uri="{FF2B5EF4-FFF2-40B4-BE49-F238E27FC236}">
                <a16:creationId xmlns:a16="http://schemas.microsoft.com/office/drawing/2014/main" id="{30E7B765-7289-49D3-9EC7-4D84655924B9}"/>
              </a:ext>
            </a:extLst>
          </p:cNvPr>
          <p:cNvSpPr txBox="1"/>
          <p:nvPr/>
        </p:nvSpPr>
        <p:spPr>
          <a:xfrm>
            <a:off x="0" y="6520815"/>
            <a:ext cx="1034716" cy="337185"/>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NPS &amp; USFWS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970538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Text Box 5">
            <a:extLst>
              <a:ext uri="{FF2B5EF4-FFF2-40B4-BE49-F238E27FC236}">
                <a16:creationId xmlns:a16="http://schemas.microsoft.com/office/drawing/2014/main" id="{5E9194C5-C680-48FF-8B9C-9F0557837863}"/>
              </a:ext>
            </a:extLst>
          </p:cNvPr>
          <p:cNvSpPr txBox="1">
            <a:spLocks noChangeArrowheads="1"/>
          </p:cNvSpPr>
          <p:nvPr/>
        </p:nvSpPr>
        <p:spPr bwMode="auto">
          <a:xfrm>
            <a:off x="0" y="525294"/>
            <a:ext cx="9144000" cy="584775"/>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wilderness areas are created equal</a:t>
            </a:r>
          </a:p>
        </p:txBody>
      </p:sp>
    </p:spTree>
    <p:extLst>
      <p:ext uri="{BB962C8B-B14F-4D97-AF65-F5344CB8AC3E}">
        <p14:creationId xmlns:p14="http://schemas.microsoft.com/office/powerpoint/2010/main" val="3822338015"/>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Text Box 5">
            <a:extLst>
              <a:ext uri="{FF2B5EF4-FFF2-40B4-BE49-F238E27FC236}">
                <a16:creationId xmlns:a16="http://schemas.microsoft.com/office/drawing/2014/main" id="{5E9194C5-C680-48FF-8B9C-9F0557837863}"/>
              </a:ext>
            </a:extLst>
          </p:cNvPr>
          <p:cNvSpPr txBox="1">
            <a:spLocks noChangeArrowheads="1"/>
          </p:cNvSpPr>
          <p:nvPr/>
        </p:nvSpPr>
        <p:spPr bwMode="auto">
          <a:xfrm>
            <a:off x="0" y="525294"/>
            <a:ext cx="9144000" cy="584775"/>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wilderness areas are created equal</a:t>
            </a:r>
          </a:p>
        </p:txBody>
      </p:sp>
      <p:sp>
        <p:nvSpPr>
          <p:cNvPr id="14" name="Rectangle 2">
            <a:extLst>
              <a:ext uri="{FF2B5EF4-FFF2-40B4-BE49-F238E27FC236}">
                <a16:creationId xmlns:a16="http://schemas.microsoft.com/office/drawing/2014/main" id="{787BD8AD-0B4E-4940-AA08-FCF0CD18807A}"/>
              </a:ext>
            </a:extLst>
          </p:cNvPr>
          <p:cNvSpPr txBox="1">
            <a:spLocks noChangeArrowheads="1"/>
          </p:cNvSpPr>
          <p:nvPr/>
        </p:nvSpPr>
        <p:spPr bwMode="auto">
          <a:xfrm>
            <a:off x="457200" y="1056153"/>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200" b="1" i="0" u="none" strike="noStrike" kern="0" cap="none" spc="0" normalizeH="0" baseline="0" noProof="0">
                <a:ln>
                  <a:noFill/>
                </a:ln>
                <a:solidFill>
                  <a:prstClr val="black"/>
                </a:solidFill>
                <a:effectLst/>
                <a:uLnTx/>
                <a:uFillTx/>
                <a:latin typeface="Calibri" panose="020F0502020204030204"/>
                <a:ea typeface="+mn-ea"/>
                <a:cs typeface="+mn-cs"/>
              </a:rPr>
              <a:t>True                            False</a:t>
            </a:r>
            <a:endParaRPr kumimoji="0" lang="en-US" sz="42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0F0E72AA-E0E5-4D46-A5EE-722637FE34DF}"/>
              </a:ext>
            </a:extLst>
          </p:cNvPr>
          <p:cNvCxnSpPr>
            <a:cxnSpLocks/>
            <a:endCxn id="4" idx="2"/>
          </p:cNvCxnSpPr>
          <p:nvPr/>
        </p:nvCxnSpPr>
        <p:spPr bwMode="auto">
          <a:xfrm>
            <a:off x="4572000" y="1298713"/>
            <a:ext cx="0" cy="5033993"/>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41D6067-2BC7-4CA1-95CE-165F1D0F0810}"/>
              </a:ext>
            </a:extLst>
          </p:cNvPr>
          <p:cNvCxnSpPr>
            <a:cxnSpLocks/>
          </p:cNvCxnSpPr>
          <p:nvPr/>
        </p:nvCxnSpPr>
        <p:spPr bwMode="auto">
          <a:xfrm flipH="1">
            <a:off x="340468" y="1820130"/>
            <a:ext cx="8463064"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22983422"/>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FD71A68-CFFC-41E1-8E05-B1781FE37BC0}"/>
              </a:ext>
            </a:extLst>
          </p:cNvPr>
          <p:cNvGrpSpPr/>
          <p:nvPr/>
        </p:nvGrpSpPr>
        <p:grpSpPr>
          <a:xfrm>
            <a:off x="684585" y="1332831"/>
            <a:ext cx="7769351" cy="4917722"/>
            <a:chOff x="110250" y="1179495"/>
            <a:chExt cx="8383016" cy="5449392"/>
          </a:xfrm>
        </p:grpSpPr>
        <p:sp>
          <p:nvSpPr>
            <p:cNvPr id="21" name="Title 1">
              <a:extLst>
                <a:ext uri="{FF2B5EF4-FFF2-40B4-BE49-F238E27FC236}">
                  <a16:creationId xmlns:a16="http://schemas.microsoft.com/office/drawing/2014/main" id="{1C3DA546-96E4-4518-B209-4DB77C39F9DE}"/>
                </a:ext>
              </a:extLst>
            </p:cNvPr>
            <p:cNvSpPr txBox="1">
              <a:spLocks/>
            </p:cNvSpPr>
            <p:nvPr/>
          </p:nvSpPr>
          <p:spPr>
            <a:xfrm rot="16200000">
              <a:off x="-1330884" y="2980211"/>
              <a:ext cx="3745933" cy="863665"/>
            </a:xfrm>
            <a:prstGeom prst="rect">
              <a:avLst/>
            </a:prstGeom>
          </p:spPr>
          <p:txBody>
            <a:bodyPr tIns="0" bIns="0" anchor="ct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800" b="1">
                  <a:solidFill>
                    <a:schemeClr val="bg1"/>
                  </a:solidFill>
                  <a:latin typeface="Cambria" panose="02040503050406030204" pitchFamily="18" charset="0"/>
                </a:rPr>
                <a:t>Wilderness Character</a:t>
              </a:r>
            </a:p>
          </p:txBody>
        </p:sp>
        <p:sp>
          <p:nvSpPr>
            <p:cNvPr id="22" name="Title 1">
              <a:extLst>
                <a:ext uri="{FF2B5EF4-FFF2-40B4-BE49-F238E27FC236}">
                  <a16:creationId xmlns:a16="http://schemas.microsoft.com/office/drawing/2014/main" id="{A0D958F4-1E8B-4E1B-AF83-D820E03337F0}"/>
                </a:ext>
              </a:extLst>
            </p:cNvPr>
            <p:cNvSpPr txBox="1">
              <a:spLocks/>
            </p:cNvSpPr>
            <p:nvPr/>
          </p:nvSpPr>
          <p:spPr>
            <a:xfrm>
              <a:off x="2128553" y="5652415"/>
              <a:ext cx="4560077" cy="976472"/>
            </a:xfrm>
            <a:prstGeom prst="rect">
              <a:avLst/>
            </a:prstGeom>
          </p:spPr>
          <p:txBody>
            <a:bodyPr tIns="0" bIns="0" anchor="ct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bg1"/>
                  </a:solidFill>
                  <a:latin typeface="Cambria" panose="02040503050406030204" pitchFamily="18" charset="0"/>
                </a:rPr>
                <a:t>Modern Human Influence</a:t>
              </a:r>
            </a:p>
          </p:txBody>
        </p:sp>
        <p:sp>
          <p:nvSpPr>
            <p:cNvPr id="23" name="Title 1">
              <a:extLst>
                <a:ext uri="{FF2B5EF4-FFF2-40B4-BE49-F238E27FC236}">
                  <a16:creationId xmlns:a16="http://schemas.microsoft.com/office/drawing/2014/main" id="{80D7AE3B-C166-4D6D-892D-3EF8F320A50F}"/>
                </a:ext>
              </a:extLst>
            </p:cNvPr>
            <p:cNvSpPr txBox="1">
              <a:spLocks/>
            </p:cNvSpPr>
            <p:nvPr/>
          </p:nvSpPr>
          <p:spPr>
            <a:xfrm>
              <a:off x="6182692" y="5521311"/>
              <a:ext cx="1246319" cy="521472"/>
            </a:xfrm>
            <a:prstGeom prst="rect">
              <a:avLst/>
            </a:prstGeom>
          </p:spPr>
          <p:txBody>
            <a:bodyPr t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000">
                  <a:solidFill>
                    <a:schemeClr val="bg1"/>
                  </a:solidFill>
                  <a:latin typeface="Cambria" panose="02040503050406030204" pitchFamily="18" charset="0"/>
                </a:rPr>
                <a:t>More</a:t>
              </a:r>
            </a:p>
          </p:txBody>
        </p:sp>
        <p:sp>
          <p:nvSpPr>
            <p:cNvPr id="24" name="Title 1">
              <a:extLst>
                <a:ext uri="{FF2B5EF4-FFF2-40B4-BE49-F238E27FC236}">
                  <a16:creationId xmlns:a16="http://schemas.microsoft.com/office/drawing/2014/main" id="{56DC5D9D-14B4-4B16-AE3E-CC5D69E28866}"/>
                </a:ext>
              </a:extLst>
            </p:cNvPr>
            <p:cNvSpPr txBox="1">
              <a:spLocks/>
            </p:cNvSpPr>
            <p:nvPr/>
          </p:nvSpPr>
          <p:spPr>
            <a:xfrm>
              <a:off x="497184" y="1357346"/>
              <a:ext cx="1428887" cy="890134"/>
            </a:xfrm>
            <a:prstGeom prst="rect">
              <a:avLst/>
            </a:prstGeom>
          </p:spPr>
          <p:txBody>
            <a:bodyPr tIns="0" bIns="0" anchor="ct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000">
                  <a:solidFill>
                    <a:schemeClr val="bg1"/>
                  </a:solidFill>
                  <a:latin typeface="Cambria" panose="02040503050406030204" pitchFamily="18" charset="0"/>
                </a:rPr>
                <a:t>Less degraded</a:t>
              </a:r>
            </a:p>
          </p:txBody>
        </p:sp>
        <p:sp>
          <p:nvSpPr>
            <p:cNvPr id="25" name="Title 1">
              <a:extLst>
                <a:ext uri="{FF2B5EF4-FFF2-40B4-BE49-F238E27FC236}">
                  <a16:creationId xmlns:a16="http://schemas.microsoft.com/office/drawing/2014/main" id="{A3858FC4-A653-426F-BD0E-0F96AB41E138}"/>
                </a:ext>
              </a:extLst>
            </p:cNvPr>
            <p:cNvSpPr txBox="1">
              <a:spLocks/>
            </p:cNvSpPr>
            <p:nvPr/>
          </p:nvSpPr>
          <p:spPr>
            <a:xfrm>
              <a:off x="497184" y="4586822"/>
              <a:ext cx="1428887" cy="890134"/>
            </a:xfrm>
            <a:prstGeom prst="rect">
              <a:avLst/>
            </a:prstGeom>
          </p:spPr>
          <p:txBody>
            <a:bodyPr tIns="0" bIns="0" anchor="ct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000">
                  <a:solidFill>
                    <a:schemeClr val="bg1"/>
                  </a:solidFill>
                  <a:latin typeface="Cambria" panose="02040503050406030204" pitchFamily="18" charset="0"/>
                </a:rPr>
                <a:t>More degraded</a:t>
              </a:r>
            </a:p>
          </p:txBody>
        </p:sp>
        <p:sp>
          <p:nvSpPr>
            <p:cNvPr id="26" name="Title 1">
              <a:extLst>
                <a:ext uri="{FF2B5EF4-FFF2-40B4-BE49-F238E27FC236}">
                  <a16:creationId xmlns:a16="http://schemas.microsoft.com/office/drawing/2014/main" id="{C03A90C2-8525-42B1-AB11-EFC389BCB91F}"/>
                </a:ext>
              </a:extLst>
            </p:cNvPr>
            <p:cNvSpPr txBox="1">
              <a:spLocks/>
            </p:cNvSpPr>
            <p:nvPr/>
          </p:nvSpPr>
          <p:spPr>
            <a:xfrm>
              <a:off x="1677715" y="5524381"/>
              <a:ext cx="1246319" cy="521472"/>
            </a:xfrm>
            <a:prstGeom prst="rect">
              <a:avLst/>
            </a:prstGeom>
          </p:spPr>
          <p:txBody>
            <a:bodyPr t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000">
                  <a:solidFill>
                    <a:schemeClr val="bg1"/>
                  </a:solidFill>
                  <a:latin typeface="Cambria" panose="02040503050406030204" pitchFamily="18" charset="0"/>
                </a:rPr>
                <a:t>Less</a:t>
              </a:r>
            </a:p>
          </p:txBody>
        </p:sp>
        <p:grpSp>
          <p:nvGrpSpPr>
            <p:cNvPr id="27" name="Group 26">
              <a:extLst>
                <a:ext uri="{FF2B5EF4-FFF2-40B4-BE49-F238E27FC236}">
                  <a16:creationId xmlns:a16="http://schemas.microsoft.com/office/drawing/2014/main" id="{8723E0BC-9603-441E-9D45-DD0D3B6EEFCB}"/>
                </a:ext>
              </a:extLst>
            </p:cNvPr>
            <p:cNvGrpSpPr>
              <a:grpSpLocks/>
            </p:cNvGrpSpPr>
            <p:nvPr/>
          </p:nvGrpSpPr>
          <p:grpSpPr bwMode="auto">
            <a:xfrm>
              <a:off x="1964140" y="1206225"/>
              <a:ext cx="5224596" cy="4280169"/>
              <a:chOff x="759" y="1289"/>
              <a:chExt cx="3711" cy="2268"/>
            </a:xfrm>
            <a:effectLst>
              <a:outerShdw blurRad="63500" dist="25400" dir="2700000" algn="ctr" rotWithShape="0">
                <a:srgbClr val="000000">
                  <a:alpha val="74000"/>
                </a:srgbClr>
              </a:outerShdw>
            </a:effectLst>
          </p:grpSpPr>
          <p:sp>
            <p:nvSpPr>
              <p:cNvPr id="33" name="Line 11">
                <a:extLst>
                  <a:ext uri="{FF2B5EF4-FFF2-40B4-BE49-F238E27FC236}">
                    <a16:creationId xmlns:a16="http://schemas.microsoft.com/office/drawing/2014/main" id="{90E1F48D-9830-480A-B5EF-906A0A67B501}"/>
                  </a:ext>
                </a:extLst>
              </p:cNvPr>
              <p:cNvSpPr>
                <a:spLocks noChangeShapeType="1"/>
              </p:cNvSpPr>
              <p:nvPr/>
            </p:nvSpPr>
            <p:spPr bwMode="auto">
              <a:xfrm>
                <a:off x="759" y="1289"/>
                <a:ext cx="0" cy="2268"/>
              </a:xfrm>
              <a:prstGeom prst="line">
                <a:avLst/>
              </a:prstGeom>
              <a:noFill/>
              <a:ln w="38100" cap="flat">
                <a:solidFill>
                  <a:schemeClr val="tx1"/>
                </a:solidFill>
                <a:round/>
                <a:headEnd/>
                <a:tailEnd/>
              </a:ln>
            </p:spPr>
            <p:txBody>
              <a:bodyPr>
                <a:spAutoFit/>
              </a:bodyPr>
              <a:lstStyle/>
              <a:p>
                <a:pPr>
                  <a:defRPr/>
                </a:pPr>
                <a:endParaRPr lang="en-US" sz="3200" b="1">
                  <a:ln>
                    <a:solidFill>
                      <a:sysClr val="windowText" lastClr="000000"/>
                    </a:solidFill>
                  </a:ln>
                  <a:solidFill>
                    <a:schemeClr val="bg1"/>
                  </a:solidFill>
                  <a:latin typeface="Calibri (Body)"/>
                </a:endParaRPr>
              </a:p>
            </p:txBody>
          </p:sp>
          <p:sp>
            <p:nvSpPr>
              <p:cNvPr id="34" name="Line 12">
                <a:extLst>
                  <a:ext uri="{FF2B5EF4-FFF2-40B4-BE49-F238E27FC236}">
                    <a16:creationId xmlns:a16="http://schemas.microsoft.com/office/drawing/2014/main" id="{431A8BE0-0BD9-4CAF-82CC-31A13762DCC9}"/>
                  </a:ext>
                </a:extLst>
              </p:cNvPr>
              <p:cNvSpPr>
                <a:spLocks noChangeShapeType="1"/>
              </p:cNvSpPr>
              <p:nvPr/>
            </p:nvSpPr>
            <p:spPr bwMode="auto">
              <a:xfrm rot="5400000">
                <a:off x="2618" y="1695"/>
                <a:ext cx="0" cy="3704"/>
              </a:xfrm>
              <a:prstGeom prst="line">
                <a:avLst/>
              </a:prstGeom>
              <a:noFill/>
              <a:ln w="38100" cap="flat">
                <a:solidFill>
                  <a:schemeClr val="tx1"/>
                </a:solidFill>
                <a:round/>
                <a:headEnd/>
                <a:tailEnd/>
              </a:ln>
            </p:spPr>
            <p:txBody>
              <a:bodyPr>
                <a:spAutoFit/>
              </a:bodyPr>
              <a:lstStyle/>
              <a:p>
                <a:pPr>
                  <a:defRPr/>
                </a:pPr>
                <a:endParaRPr lang="en-US" sz="3200" b="1">
                  <a:ln>
                    <a:solidFill>
                      <a:sysClr val="windowText" lastClr="000000"/>
                    </a:solidFill>
                  </a:ln>
                  <a:solidFill>
                    <a:schemeClr val="bg1"/>
                  </a:solidFill>
                  <a:latin typeface="Calibri (Body)"/>
                </a:endParaRPr>
              </a:p>
            </p:txBody>
          </p:sp>
        </p:grpSp>
        <p:sp>
          <p:nvSpPr>
            <p:cNvPr id="28" name="Line 19">
              <a:extLst>
                <a:ext uri="{FF2B5EF4-FFF2-40B4-BE49-F238E27FC236}">
                  <a16:creationId xmlns:a16="http://schemas.microsoft.com/office/drawing/2014/main" id="{B8F1B37F-BDFF-4654-9648-ED8E17C0B3F2}"/>
                </a:ext>
              </a:extLst>
            </p:cNvPr>
            <p:cNvSpPr>
              <a:spLocks noChangeShapeType="1"/>
            </p:cNvSpPr>
            <p:nvPr/>
          </p:nvSpPr>
          <p:spPr bwMode="auto">
            <a:xfrm>
              <a:off x="1964981" y="1206223"/>
              <a:ext cx="5223753" cy="4250987"/>
            </a:xfrm>
            <a:prstGeom prst="line">
              <a:avLst/>
            </a:prstGeom>
            <a:noFill/>
            <a:ln w="28575">
              <a:solidFill>
                <a:schemeClr val="tx1"/>
              </a:solidFill>
              <a:round/>
              <a:headEnd/>
              <a:tailEnd/>
            </a:ln>
            <a:effectLst>
              <a:outerShdw blurRad="63500" dist="25400" dir="2700000" algn="ctr" rotWithShape="0">
                <a:srgbClr val="000000">
                  <a:alpha val="74000"/>
                </a:srgbClr>
              </a:outerShdw>
            </a:effectLst>
          </p:spPr>
          <p:txBody>
            <a:bodyPr wrap="square">
              <a:spAutoFit/>
            </a:bodyPr>
            <a:lstStyle/>
            <a:p>
              <a:pPr>
                <a:defRPr/>
              </a:pPr>
              <a:endParaRPr lang="en-US" sz="3200" b="1">
                <a:solidFill>
                  <a:schemeClr val="bg1"/>
                </a:solidFill>
                <a:latin typeface="Calibri (Body)"/>
              </a:endParaRPr>
            </a:p>
          </p:txBody>
        </p:sp>
        <p:sp>
          <p:nvSpPr>
            <p:cNvPr id="29" name="Rectangle 21">
              <a:extLst>
                <a:ext uri="{FF2B5EF4-FFF2-40B4-BE49-F238E27FC236}">
                  <a16:creationId xmlns:a16="http://schemas.microsoft.com/office/drawing/2014/main" id="{526E5DE9-431F-4411-B4A4-15FC0F2F5BFC}"/>
                </a:ext>
              </a:extLst>
            </p:cNvPr>
            <p:cNvSpPr>
              <a:spLocks noChangeArrowheads="1"/>
            </p:cNvSpPr>
            <p:nvPr/>
          </p:nvSpPr>
          <p:spPr bwMode="auto">
            <a:xfrm>
              <a:off x="3821413" y="3205424"/>
              <a:ext cx="1554480" cy="274320"/>
            </a:xfrm>
            <a:prstGeom prst="rect">
              <a:avLst/>
            </a:prstGeom>
            <a:solidFill>
              <a:srgbClr val="C00000"/>
            </a:solidFill>
            <a:ln w="9525">
              <a:solidFill>
                <a:schemeClr val="tx1"/>
              </a:solidFill>
              <a:miter lim="800000"/>
              <a:headEnd/>
              <a:tailEnd/>
            </a:ln>
          </p:spPr>
          <p:txBody>
            <a:bodyPr wrap="none" anchor="ctr"/>
            <a:lstStyle/>
            <a:p>
              <a:pPr lvl="0"/>
              <a:r>
                <a:rPr lang="en-US">
                  <a:solidFill>
                    <a:schemeClr val="bg1"/>
                  </a:solidFill>
                  <a:latin typeface="Calibri (Body)"/>
                </a:rPr>
                <a:t>Wilderness B</a:t>
              </a:r>
            </a:p>
          </p:txBody>
        </p:sp>
        <p:sp>
          <p:nvSpPr>
            <p:cNvPr id="30" name="Rectangle 29">
              <a:extLst>
                <a:ext uri="{FF2B5EF4-FFF2-40B4-BE49-F238E27FC236}">
                  <a16:creationId xmlns:a16="http://schemas.microsoft.com/office/drawing/2014/main" id="{EB384CB9-8F38-451E-BC71-F9B620E18933}"/>
                </a:ext>
              </a:extLst>
            </p:cNvPr>
            <p:cNvSpPr>
              <a:spLocks noChangeArrowheads="1"/>
            </p:cNvSpPr>
            <p:nvPr/>
          </p:nvSpPr>
          <p:spPr bwMode="auto">
            <a:xfrm>
              <a:off x="2521481" y="2068946"/>
              <a:ext cx="1554480" cy="274320"/>
            </a:xfrm>
            <a:prstGeom prst="rect">
              <a:avLst/>
            </a:prstGeom>
            <a:solidFill>
              <a:srgbClr val="FFC000"/>
            </a:solidFill>
            <a:ln w="9525">
              <a:solidFill>
                <a:schemeClr val="tx1"/>
              </a:solidFill>
              <a:miter lim="800000"/>
              <a:headEnd/>
              <a:tailEnd/>
            </a:ln>
          </p:spPr>
          <p:txBody>
            <a:bodyPr wrap="none" anchor="ctr"/>
            <a:lstStyle/>
            <a:p>
              <a:r>
                <a:rPr lang="en-US">
                  <a:solidFill>
                    <a:schemeClr val="bg1"/>
                  </a:solidFill>
                  <a:latin typeface="Calibri (Body)"/>
                </a:rPr>
                <a:t>Wilderness A</a:t>
              </a:r>
            </a:p>
          </p:txBody>
        </p:sp>
        <p:sp>
          <p:nvSpPr>
            <p:cNvPr id="31" name="Rectangle 21">
              <a:extLst>
                <a:ext uri="{FF2B5EF4-FFF2-40B4-BE49-F238E27FC236}">
                  <a16:creationId xmlns:a16="http://schemas.microsoft.com/office/drawing/2014/main" id="{35C3583B-8022-4C2B-B383-D5A7D610EFCD}"/>
                </a:ext>
              </a:extLst>
            </p:cNvPr>
            <p:cNvSpPr>
              <a:spLocks noChangeArrowheads="1"/>
            </p:cNvSpPr>
            <p:nvPr/>
          </p:nvSpPr>
          <p:spPr bwMode="auto">
            <a:xfrm>
              <a:off x="5409767" y="4483428"/>
              <a:ext cx="1554480" cy="274320"/>
            </a:xfrm>
            <a:prstGeom prst="rect">
              <a:avLst/>
            </a:prstGeom>
            <a:solidFill>
              <a:srgbClr val="00B050"/>
            </a:solidFill>
            <a:ln w="9525">
              <a:solidFill>
                <a:schemeClr val="tx1"/>
              </a:solidFill>
              <a:miter lim="800000"/>
              <a:headEnd/>
              <a:tailEnd/>
            </a:ln>
          </p:spPr>
          <p:txBody>
            <a:bodyPr wrap="none" anchor="ctr"/>
            <a:lstStyle/>
            <a:p>
              <a:pPr lvl="0"/>
              <a:r>
                <a:rPr lang="en-US">
                  <a:solidFill>
                    <a:schemeClr val="bg1"/>
                  </a:solidFill>
                  <a:latin typeface="Calibri (Body)"/>
                </a:rPr>
                <a:t>Wilderness C</a:t>
              </a:r>
            </a:p>
          </p:txBody>
        </p:sp>
        <p:sp>
          <p:nvSpPr>
            <p:cNvPr id="32" name="Title 1">
              <a:extLst>
                <a:ext uri="{FF2B5EF4-FFF2-40B4-BE49-F238E27FC236}">
                  <a16:creationId xmlns:a16="http://schemas.microsoft.com/office/drawing/2014/main" id="{146375A0-E363-4323-85D1-43BFD4AAF8BB}"/>
                </a:ext>
              </a:extLst>
            </p:cNvPr>
            <p:cNvSpPr txBox="1">
              <a:spLocks/>
            </p:cNvSpPr>
            <p:nvPr/>
          </p:nvSpPr>
          <p:spPr>
            <a:xfrm>
              <a:off x="5375893" y="1179495"/>
              <a:ext cx="3117373" cy="2260599"/>
            </a:xfrm>
            <a:prstGeom prst="rect">
              <a:avLst/>
            </a:prstGeom>
          </p:spPr>
          <p:txBody>
            <a:bodyPr tIns="0" bIns="0" anchor="ctr">
              <a:noAutofit/>
            </a:bodyPr>
            <a:lstStyle>
              <a:defPPr>
                <a:defRPr lang="en-US"/>
              </a:defPPr>
              <a:lvl1pPr algn="ctr">
                <a:spcBef>
                  <a:spcPct val="0"/>
                </a:spcBef>
                <a:buNone/>
                <a:defRPr kumimoji="0" sz="2400" b="1">
                  <a:ln>
                    <a:noFill/>
                  </a:ln>
                  <a:effectLst/>
                  <a:latin typeface="Cambria" panose="02040503050406030204" pitchFamily="18" charset="0"/>
                  <a:ea typeface="+mj-ea"/>
                  <a:cs typeface="+mj-cs"/>
                </a:defRPr>
              </a:lvl1pPr>
            </a:lstStyle>
            <a:p>
              <a:pPr algn="l"/>
              <a:r>
                <a:rPr lang="en-US">
                  <a:solidFill>
                    <a:schemeClr val="bg1"/>
                  </a:solidFill>
                </a:rPr>
                <a:t>State of wilderness character at the time of designation</a:t>
              </a:r>
            </a:p>
          </p:txBody>
        </p:sp>
      </p:grpSp>
      <p:sp>
        <p:nvSpPr>
          <p:cNvPr id="35" name="Rectangle 2">
            <a:extLst>
              <a:ext uri="{FF2B5EF4-FFF2-40B4-BE49-F238E27FC236}">
                <a16:creationId xmlns:a16="http://schemas.microsoft.com/office/drawing/2014/main" id="{494885E4-0747-4F59-8AC1-0C0B961371E5}"/>
              </a:ext>
            </a:extLst>
          </p:cNvPr>
          <p:cNvSpPr txBox="1">
            <a:spLocks noChangeArrowheads="1"/>
          </p:cNvSpPr>
          <p:nvPr/>
        </p:nvSpPr>
        <p:spPr bwMode="auto">
          <a:xfrm>
            <a:off x="665291" y="328094"/>
            <a:ext cx="7919891" cy="815873"/>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rPr>
              <a:t>Wilderness Character</a:t>
            </a:r>
            <a:endParaRPr lang="en-US" sz="4200" kern="0">
              <a:solidFill>
                <a:schemeClr val="bg1"/>
              </a:solidFill>
            </a:endParaRPr>
          </a:p>
        </p:txBody>
      </p:sp>
      <p:sp>
        <p:nvSpPr>
          <p:cNvPr id="18" name="Text Box 400">
            <a:extLst>
              <a:ext uri="{FF2B5EF4-FFF2-40B4-BE49-F238E27FC236}">
                <a16:creationId xmlns:a16="http://schemas.microsoft.com/office/drawing/2014/main" id="{219693C5-FE1F-4FC8-8F9B-62B8C6D6E9FA}"/>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14</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4692173"/>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820796-F036-4B06-AE16-32650BB9CF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1622" y="321013"/>
            <a:ext cx="2397067" cy="6011693"/>
          </a:xfrm>
          <a:prstGeom prst="rect">
            <a:avLst/>
          </a:prstGeom>
        </p:spPr>
      </p:pic>
      <p:sp>
        <p:nvSpPr>
          <p:cNvPr id="9" name="Title 1">
            <a:extLst>
              <a:ext uri="{FF2B5EF4-FFF2-40B4-BE49-F238E27FC236}">
                <a16:creationId xmlns:a16="http://schemas.microsoft.com/office/drawing/2014/main" id="{4CFFD539-F8D9-457B-83D5-52890418D90A}"/>
              </a:ext>
            </a:extLst>
          </p:cNvPr>
          <p:cNvSpPr txBox="1">
            <a:spLocks/>
          </p:cNvSpPr>
          <p:nvPr/>
        </p:nvSpPr>
        <p:spPr>
          <a:xfrm>
            <a:off x="91776" y="1711334"/>
            <a:ext cx="6512555" cy="9760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600"/>
              </a:spcBef>
            </a:pPr>
            <a:r>
              <a:rPr lang="en-US" sz="2800">
                <a:solidFill>
                  <a:schemeClr val="bg1"/>
                </a:solidFill>
                <a:latin typeface="Calibri" panose="020F0502020204030204"/>
                <a:cs typeface="Arial" panose="020B0604020202020204" pitchFamily="34" charset="0"/>
              </a:rPr>
              <a:t>Helps us tangibly track changes in wilderness character over time</a:t>
            </a:r>
          </a:p>
        </p:txBody>
      </p:sp>
      <p:sp>
        <p:nvSpPr>
          <p:cNvPr id="10" name="Shape 182">
            <a:extLst>
              <a:ext uri="{FF2B5EF4-FFF2-40B4-BE49-F238E27FC236}">
                <a16:creationId xmlns:a16="http://schemas.microsoft.com/office/drawing/2014/main" id="{5B642C19-A1A5-4BC1-84C1-F798EF1AC0F4}"/>
              </a:ext>
            </a:extLst>
          </p:cNvPr>
          <p:cNvSpPr/>
          <p:nvPr/>
        </p:nvSpPr>
        <p:spPr>
          <a:xfrm>
            <a:off x="228289" y="3009900"/>
            <a:ext cx="6239528" cy="3040380"/>
          </a:xfrm>
          <a:prstGeom prst="rect">
            <a:avLst/>
          </a:prstGeom>
          <a:noFill/>
          <a:ln>
            <a:noFill/>
          </a:ln>
        </p:spPr>
        <p:txBody>
          <a:bodyPr lIns="91425" tIns="45700" rIns="91425" bIns="45700" anchor="t" anchorCtr="0">
            <a:noAutofit/>
          </a:bodyPr>
          <a:lstStyle/>
          <a:p>
            <a:pPr marL="628650" lvl="1" indent="-342900">
              <a:buSzPct val="100000"/>
              <a:buFont typeface="Wingdings" panose="05000000000000000000" pitchFamily="2" charset="2"/>
              <a:buChar char="Ø"/>
            </a:pPr>
            <a:r>
              <a:rPr lang="en-US" sz="2400" b="1">
                <a:solidFill>
                  <a:schemeClr val="bg1"/>
                </a:solidFill>
                <a:latin typeface="Calibri" panose="020F0502020204030204"/>
                <a:cs typeface="Arial" panose="020B0604020202020204" pitchFamily="34" charset="0"/>
              </a:rPr>
              <a:t>Credible </a:t>
            </a:r>
            <a:r>
              <a:rPr lang="en-US" sz="2400">
                <a:solidFill>
                  <a:schemeClr val="bg1"/>
                </a:solidFill>
                <a:latin typeface="Calibri" panose="020F0502020204030204"/>
                <a:cs typeface="Arial" panose="020B0604020202020204" pitchFamily="34" charset="0"/>
              </a:rPr>
              <a:t>information </a:t>
            </a:r>
            <a:r>
              <a:rPr lang="en-US" sz="2400" b="1">
                <a:solidFill>
                  <a:schemeClr val="bg1"/>
                </a:solidFill>
                <a:latin typeface="Calibri" panose="020F0502020204030204"/>
                <a:cs typeface="Arial" panose="020B0604020202020204" pitchFamily="34" charset="0"/>
              </a:rPr>
              <a:t>and data </a:t>
            </a:r>
            <a:r>
              <a:rPr lang="en-US" sz="2400">
                <a:solidFill>
                  <a:schemeClr val="bg1"/>
                </a:solidFill>
                <a:latin typeface="Calibri" panose="020F0502020204030204"/>
                <a:cs typeface="Arial" panose="020B0604020202020204" pitchFamily="34" charset="0"/>
              </a:rPr>
              <a:t>to inform future decision-making</a:t>
            </a:r>
          </a:p>
          <a:p>
            <a:pPr marL="628650" lvl="1" indent="-342900">
              <a:buSzPct val="100000"/>
              <a:buFont typeface="Wingdings" panose="05000000000000000000" pitchFamily="2" charset="2"/>
              <a:buChar char="Ø"/>
            </a:pPr>
            <a:endParaRPr lang="en-US" sz="2400">
              <a:solidFill>
                <a:schemeClr val="bg1"/>
              </a:solidFill>
              <a:latin typeface="Calibri" panose="020F0502020204030204"/>
              <a:cs typeface="Arial" panose="020B0604020202020204" pitchFamily="34" charset="0"/>
            </a:endParaRPr>
          </a:p>
          <a:p>
            <a:pPr marL="628650" lvl="1" indent="-342900">
              <a:buSzPct val="100000"/>
              <a:buFont typeface="Wingdings" panose="05000000000000000000" pitchFamily="2" charset="2"/>
              <a:buChar char="Ø"/>
            </a:pPr>
            <a:r>
              <a:rPr lang="en-US" sz="2400">
                <a:solidFill>
                  <a:schemeClr val="bg1"/>
                </a:solidFill>
                <a:latin typeface="Calibri" panose="020F0502020204030204"/>
                <a:cs typeface="Arial" panose="020B0604020202020204" pitchFamily="34" charset="0"/>
              </a:rPr>
              <a:t>Management </a:t>
            </a:r>
            <a:r>
              <a:rPr lang="en-US" sz="2400" b="1">
                <a:solidFill>
                  <a:schemeClr val="bg1"/>
                </a:solidFill>
                <a:latin typeface="Calibri" panose="020F0502020204030204"/>
                <a:cs typeface="Arial" panose="020B0604020202020204" pitchFamily="34" charset="0"/>
              </a:rPr>
              <a:t>accountability</a:t>
            </a:r>
            <a:r>
              <a:rPr lang="en-US" sz="2400">
                <a:solidFill>
                  <a:schemeClr val="bg1"/>
                </a:solidFill>
                <a:latin typeface="Calibri" panose="020F0502020204030204"/>
                <a:cs typeface="Arial" panose="020B0604020202020204" pitchFamily="34" charset="0"/>
              </a:rPr>
              <a:t> for this preservation mandate</a:t>
            </a:r>
          </a:p>
          <a:p>
            <a:pPr marL="628650" lvl="1" indent="-342900">
              <a:buSzPct val="100000"/>
              <a:buFont typeface="Wingdings" panose="05000000000000000000" pitchFamily="2" charset="2"/>
              <a:buChar char="Ø"/>
            </a:pPr>
            <a:endParaRPr lang="en-US" sz="2400">
              <a:solidFill>
                <a:schemeClr val="bg1"/>
              </a:solidFill>
              <a:latin typeface="Calibri" panose="020F0502020204030204"/>
              <a:cs typeface="Arial" panose="020B0604020202020204" pitchFamily="34" charset="0"/>
            </a:endParaRPr>
          </a:p>
          <a:p>
            <a:pPr marL="628650" lvl="1" indent="-342900">
              <a:buSzPct val="100000"/>
              <a:buFont typeface="Wingdings" panose="05000000000000000000" pitchFamily="2" charset="2"/>
              <a:buChar char="Ø"/>
            </a:pPr>
            <a:r>
              <a:rPr lang="en-US" sz="2400">
                <a:solidFill>
                  <a:schemeClr val="bg1"/>
                </a:solidFill>
                <a:latin typeface="Calibri" panose="020F0502020204030204"/>
                <a:cs typeface="Arial" panose="020B0604020202020204" pitchFamily="34" charset="0"/>
              </a:rPr>
              <a:t>Interagency</a:t>
            </a:r>
            <a:r>
              <a:rPr lang="en-US" sz="2400" b="1">
                <a:solidFill>
                  <a:schemeClr val="bg1"/>
                </a:solidFill>
                <a:latin typeface="Calibri" panose="020F0502020204030204"/>
                <a:cs typeface="Arial" panose="020B0604020202020204" pitchFamily="34" charset="0"/>
              </a:rPr>
              <a:t> consistency </a:t>
            </a:r>
            <a:r>
              <a:rPr lang="en-US" sz="2400">
                <a:solidFill>
                  <a:schemeClr val="bg1"/>
                </a:solidFill>
                <a:latin typeface="Calibri" panose="020F0502020204030204"/>
                <a:cs typeface="Arial" panose="020B0604020202020204" pitchFamily="34" charset="0"/>
              </a:rPr>
              <a:t>for NPS, BLM, USFWS, and USFS</a:t>
            </a:r>
          </a:p>
          <a:p>
            <a:pPr marL="342900" indent="-342900">
              <a:buSzPct val="100000"/>
              <a:buFont typeface="Courier New" panose="02070309020205020404" pitchFamily="49" charset="0"/>
              <a:buChar char="o"/>
            </a:pPr>
            <a:endParaRPr lang="en-US" sz="2200">
              <a:solidFill>
                <a:schemeClr val="bg1"/>
              </a:solidFill>
              <a:cs typeface="Arial" panose="020B0604020202020204" pitchFamily="34" charset="0"/>
            </a:endParaRPr>
          </a:p>
          <a:p>
            <a:pPr>
              <a:buSzPct val="100000"/>
            </a:pPr>
            <a:endParaRPr lang="en-US" sz="2200">
              <a:solidFill>
                <a:schemeClr val="bg1"/>
              </a:solidFill>
              <a:cs typeface="Arial" panose="020B0604020202020204" pitchFamily="34" charset="0"/>
            </a:endParaRPr>
          </a:p>
          <a:p>
            <a:pPr marL="342900" indent="-342900">
              <a:buSzPct val="100000"/>
              <a:buFont typeface="Courier New" panose="02070309020205020404" pitchFamily="49" charset="0"/>
              <a:buChar char="o"/>
            </a:pPr>
            <a:endParaRPr lang="en-US" sz="2200">
              <a:solidFill>
                <a:schemeClr val="bg1"/>
              </a:solidFill>
              <a:cs typeface="Arial" panose="020B0604020202020204" pitchFamily="34" charset="0"/>
            </a:endParaRPr>
          </a:p>
          <a:p>
            <a:pPr marL="342900" indent="-342900">
              <a:buSzPct val="100000"/>
              <a:buFont typeface="Courier New" panose="02070309020205020404" pitchFamily="49" charset="0"/>
              <a:buChar char="o"/>
            </a:pPr>
            <a:endParaRPr lang="en-US" sz="2200">
              <a:solidFill>
                <a:schemeClr val="bg1"/>
              </a:solidFill>
              <a:cs typeface="Arial" panose="020B0604020202020204" pitchFamily="34" charset="0"/>
            </a:endParaRPr>
          </a:p>
        </p:txBody>
      </p:sp>
      <p:sp>
        <p:nvSpPr>
          <p:cNvPr id="11" name="Rectangle 2">
            <a:extLst>
              <a:ext uri="{FF2B5EF4-FFF2-40B4-BE49-F238E27FC236}">
                <a16:creationId xmlns:a16="http://schemas.microsoft.com/office/drawing/2014/main" id="{06B0FA49-B120-42F7-A1A9-53E9C1D61A8F}"/>
              </a:ext>
            </a:extLst>
          </p:cNvPr>
          <p:cNvSpPr txBox="1">
            <a:spLocks noChangeArrowheads="1"/>
          </p:cNvSpPr>
          <p:nvPr/>
        </p:nvSpPr>
        <p:spPr bwMode="auto">
          <a:xfrm>
            <a:off x="665292" y="334228"/>
            <a:ext cx="5365522" cy="140595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Wilderness Character Monitoring</a:t>
            </a:r>
            <a:endParaRPr lang="en-US" sz="4200" kern="0">
              <a:solidFill>
                <a:schemeClr val="bg1"/>
              </a:solidFill>
              <a:latin typeface="Calibri" panose="020F0502020204030204"/>
            </a:endParaRPr>
          </a:p>
        </p:txBody>
      </p:sp>
      <p:sp>
        <p:nvSpPr>
          <p:cNvPr id="6" name="Text Box 400">
            <a:extLst>
              <a:ext uri="{FF2B5EF4-FFF2-40B4-BE49-F238E27FC236}">
                <a16:creationId xmlns:a16="http://schemas.microsoft.com/office/drawing/2014/main" id="{7321D1EB-D40C-4AF4-8955-5B1559C96327}"/>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15</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622166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4E9B7087-18BA-4405-9A8B-F5AF695165F9}"/>
              </a:ext>
            </a:extLst>
          </p:cNvPr>
          <p:cNvSpPr txBox="1"/>
          <p:nvPr/>
        </p:nvSpPr>
        <p:spPr>
          <a:xfrm>
            <a:off x="6917035" y="2795698"/>
            <a:ext cx="2215599" cy="923330"/>
          </a:xfrm>
          <a:prstGeom prst="rect">
            <a:avLst/>
          </a:prstGeom>
          <a:noFill/>
        </p:spPr>
        <p:txBody>
          <a:bodyPr wrap="square" rtlCol="0">
            <a:spAutoFit/>
          </a:bodyPr>
          <a:lstStyle/>
          <a:p>
            <a:pPr>
              <a:spcBef>
                <a:spcPct val="0"/>
              </a:spcBef>
            </a:pPr>
            <a:r>
              <a:rPr lang="en-US">
                <a:solidFill>
                  <a:schemeClr val="bg1"/>
                </a:solidFill>
                <a:latin typeface="Cambria" panose="02040503050406030204" pitchFamily="18" charset="0"/>
              </a:rPr>
              <a:t>Consistent across National Wilderness Preservation System</a:t>
            </a:r>
          </a:p>
        </p:txBody>
      </p:sp>
      <p:sp>
        <p:nvSpPr>
          <p:cNvPr id="77" name="Rectangle 76">
            <a:extLst>
              <a:ext uri="{FF2B5EF4-FFF2-40B4-BE49-F238E27FC236}">
                <a16:creationId xmlns:a16="http://schemas.microsoft.com/office/drawing/2014/main" id="{E6EEF4E4-846E-45A7-8A46-56C255614688}"/>
              </a:ext>
            </a:extLst>
          </p:cNvPr>
          <p:cNvSpPr/>
          <p:nvPr/>
        </p:nvSpPr>
        <p:spPr>
          <a:xfrm>
            <a:off x="2200461" y="1587962"/>
            <a:ext cx="4397064" cy="4505778"/>
          </a:xfrm>
          <a:prstGeom prst="rect">
            <a:avLst/>
          </a:prstGeom>
          <a:ln>
            <a:noFill/>
          </a:ln>
        </p:spPr>
      </p:sp>
      <p:sp>
        <p:nvSpPr>
          <p:cNvPr id="78" name="Freeform: Shape 77">
            <a:extLst>
              <a:ext uri="{FF2B5EF4-FFF2-40B4-BE49-F238E27FC236}">
                <a16:creationId xmlns:a16="http://schemas.microsoft.com/office/drawing/2014/main" id="{EA581D57-BF36-4A7C-9BE1-522E824558C3}"/>
              </a:ext>
            </a:extLst>
          </p:cNvPr>
          <p:cNvSpPr/>
          <p:nvPr/>
        </p:nvSpPr>
        <p:spPr>
          <a:xfrm>
            <a:off x="3834564" y="1519154"/>
            <a:ext cx="2769376" cy="786240"/>
          </a:xfrm>
          <a:custGeom>
            <a:avLst/>
            <a:gdLst>
              <a:gd name="connsiteX0" fmla="*/ 0 w 4397064"/>
              <a:gd name="connsiteY0" fmla="*/ 131043 h 786240"/>
              <a:gd name="connsiteX1" fmla="*/ 131043 w 4397064"/>
              <a:gd name="connsiteY1" fmla="*/ 0 h 786240"/>
              <a:gd name="connsiteX2" fmla="*/ 4266021 w 4397064"/>
              <a:gd name="connsiteY2" fmla="*/ 0 h 786240"/>
              <a:gd name="connsiteX3" fmla="*/ 4397064 w 4397064"/>
              <a:gd name="connsiteY3" fmla="*/ 131043 h 786240"/>
              <a:gd name="connsiteX4" fmla="*/ 4397064 w 4397064"/>
              <a:gd name="connsiteY4" fmla="*/ 655197 h 786240"/>
              <a:gd name="connsiteX5" fmla="*/ 4266021 w 4397064"/>
              <a:gd name="connsiteY5" fmla="*/ 786240 h 786240"/>
              <a:gd name="connsiteX6" fmla="*/ 131043 w 4397064"/>
              <a:gd name="connsiteY6" fmla="*/ 786240 h 786240"/>
              <a:gd name="connsiteX7" fmla="*/ 0 w 4397064"/>
              <a:gd name="connsiteY7" fmla="*/ 655197 h 786240"/>
              <a:gd name="connsiteX8" fmla="*/ 0 w 439706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064" h="786240">
                <a:moveTo>
                  <a:pt x="0" y="131043"/>
                </a:moveTo>
                <a:cubicBezTo>
                  <a:pt x="0" y="58670"/>
                  <a:pt x="58670" y="0"/>
                  <a:pt x="131043" y="0"/>
                </a:cubicBezTo>
                <a:lnTo>
                  <a:pt x="4266021" y="0"/>
                </a:lnTo>
                <a:cubicBezTo>
                  <a:pt x="4338394" y="0"/>
                  <a:pt x="4397064" y="58670"/>
                  <a:pt x="4397064" y="131043"/>
                </a:cubicBezTo>
                <a:lnTo>
                  <a:pt x="4397064" y="655197"/>
                </a:lnTo>
                <a:cubicBezTo>
                  <a:pt x="4397064" y="727570"/>
                  <a:pt x="4338394" y="786240"/>
                  <a:pt x="4266021" y="786240"/>
                </a:cubicBezTo>
                <a:lnTo>
                  <a:pt x="131043" y="786240"/>
                </a:lnTo>
                <a:cubicBezTo>
                  <a:pt x="58670" y="786240"/>
                  <a:pt x="0" y="727570"/>
                  <a:pt x="0" y="655197"/>
                </a:cubicBezTo>
                <a:lnTo>
                  <a:pt x="0" y="131043"/>
                </a:lnTo>
                <a:close/>
              </a:path>
            </a:pathLst>
          </a:custGeom>
          <a:solidFill>
            <a:srgbClr val="BBE0E3">
              <a:lumMod val="20000"/>
              <a:lumOff val="80000"/>
            </a:srgbClr>
          </a:solidFill>
          <a:ln w="25400" cap="flat" cmpd="sng" algn="ctr">
            <a:solidFill>
              <a:srgbClr val="BBE0E3">
                <a:lumMod val="50000"/>
              </a:srgbClr>
            </a:solidFill>
            <a:prstDash val="solid"/>
            <a:miter lim="800000"/>
          </a:ln>
          <a:effectLst/>
        </p:spPr>
        <p:txBody>
          <a:bodyPr spcFirstLastPara="0" vert="horz" wrap="square" lIns="122201" tIns="122201" rIns="122201" bIns="122201"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1" i="0" u="none" strike="noStrike" kern="0" cap="none" spc="0" normalizeH="0" baseline="0" noProof="0">
                <a:ln>
                  <a:noFill/>
                </a:ln>
                <a:effectLst/>
                <a:uLnTx/>
                <a:uFillTx/>
                <a:latin typeface="Calibri" panose="020F0502020204030204"/>
                <a:ea typeface="+mn-ea"/>
                <a:cs typeface="Arial" pitchFamily="34" charset="0"/>
              </a:rPr>
              <a:t>Wilderness Character</a:t>
            </a:r>
          </a:p>
        </p:txBody>
      </p:sp>
      <p:sp>
        <p:nvSpPr>
          <p:cNvPr id="79" name="Freeform: Shape 78">
            <a:extLst>
              <a:ext uri="{FF2B5EF4-FFF2-40B4-BE49-F238E27FC236}">
                <a16:creationId xmlns:a16="http://schemas.microsoft.com/office/drawing/2014/main" id="{5BBEB27B-73AE-437C-B931-F857B99DB71B}"/>
              </a:ext>
            </a:extLst>
          </p:cNvPr>
          <p:cNvSpPr/>
          <p:nvPr/>
        </p:nvSpPr>
        <p:spPr>
          <a:xfrm>
            <a:off x="3820096" y="2471723"/>
            <a:ext cx="2783844" cy="786240"/>
          </a:xfrm>
          <a:custGeom>
            <a:avLst/>
            <a:gdLst>
              <a:gd name="connsiteX0" fmla="*/ 0 w 4397064"/>
              <a:gd name="connsiteY0" fmla="*/ 131043 h 786240"/>
              <a:gd name="connsiteX1" fmla="*/ 131043 w 4397064"/>
              <a:gd name="connsiteY1" fmla="*/ 0 h 786240"/>
              <a:gd name="connsiteX2" fmla="*/ 4266021 w 4397064"/>
              <a:gd name="connsiteY2" fmla="*/ 0 h 786240"/>
              <a:gd name="connsiteX3" fmla="*/ 4397064 w 4397064"/>
              <a:gd name="connsiteY3" fmla="*/ 131043 h 786240"/>
              <a:gd name="connsiteX4" fmla="*/ 4397064 w 4397064"/>
              <a:gd name="connsiteY4" fmla="*/ 655197 h 786240"/>
              <a:gd name="connsiteX5" fmla="*/ 4266021 w 4397064"/>
              <a:gd name="connsiteY5" fmla="*/ 786240 h 786240"/>
              <a:gd name="connsiteX6" fmla="*/ 131043 w 4397064"/>
              <a:gd name="connsiteY6" fmla="*/ 786240 h 786240"/>
              <a:gd name="connsiteX7" fmla="*/ 0 w 4397064"/>
              <a:gd name="connsiteY7" fmla="*/ 655197 h 786240"/>
              <a:gd name="connsiteX8" fmla="*/ 0 w 439706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064" h="786240">
                <a:moveTo>
                  <a:pt x="0" y="131043"/>
                </a:moveTo>
                <a:cubicBezTo>
                  <a:pt x="0" y="58670"/>
                  <a:pt x="58670" y="0"/>
                  <a:pt x="131043" y="0"/>
                </a:cubicBezTo>
                <a:lnTo>
                  <a:pt x="4266021" y="0"/>
                </a:lnTo>
                <a:cubicBezTo>
                  <a:pt x="4338394" y="0"/>
                  <a:pt x="4397064" y="58670"/>
                  <a:pt x="4397064" y="131043"/>
                </a:cubicBezTo>
                <a:lnTo>
                  <a:pt x="4397064" y="655197"/>
                </a:lnTo>
                <a:cubicBezTo>
                  <a:pt x="4397064" y="727570"/>
                  <a:pt x="4338394" y="786240"/>
                  <a:pt x="4266021" y="786240"/>
                </a:cubicBezTo>
                <a:lnTo>
                  <a:pt x="131043" y="786240"/>
                </a:lnTo>
                <a:cubicBezTo>
                  <a:pt x="58670" y="786240"/>
                  <a:pt x="0" y="727570"/>
                  <a:pt x="0" y="655197"/>
                </a:cubicBezTo>
                <a:lnTo>
                  <a:pt x="0" y="131043"/>
                </a:lnTo>
                <a:close/>
              </a:path>
            </a:pathLst>
          </a:custGeom>
          <a:solidFill>
            <a:srgbClr val="BBE0E3">
              <a:lumMod val="40000"/>
              <a:lumOff val="60000"/>
            </a:srgbClr>
          </a:solidFill>
          <a:ln w="25400" cap="flat" cmpd="sng" algn="ctr">
            <a:solidFill>
              <a:srgbClr val="BBE0E3">
                <a:lumMod val="50000"/>
              </a:srgbClr>
            </a:solidFill>
            <a:prstDash val="solid"/>
            <a:miter lim="800000"/>
          </a:ln>
          <a:effectLst/>
        </p:spPr>
        <p:txBody>
          <a:bodyPr spcFirstLastPara="0" vert="horz" wrap="square" lIns="122201" tIns="122201" rIns="122201" bIns="122201"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1" i="0" u="none" strike="noStrike" kern="0" cap="none" spc="0" normalizeH="0" baseline="0" noProof="0">
                <a:ln>
                  <a:noFill/>
                </a:ln>
                <a:effectLst/>
                <a:uLnTx/>
                <a:uFillTx/>
                <a:latin typeface="Calibri" panose="020F0502020204030204"/>
                <a:ea typeface="+mn-ea"/>
                <a:cs typeface="Arial" pitchFamily="34" charset="0"/>
              </a:rPr>
              <a:t>Qualities</a:t>
            </a:r>
          </a:p>
        </p:txBody>
      </p:sp>
      <p:sp>
        <p:nvSpPr>
          <p:cNvPr id="80" name="Freeform: Shape 79">
            <a:extLst>
              <a:ext uri="{FF2B5EF4-FFF2-40B4-BE49-F238E27FC236}">
                <a16:creationId xmlns:a16="http://schemas.microsoft.com/office/drawing/2014/main" id="{2CC27ED6-5AEC-4367-9A02-C73835EFF933}"/>
              </a:ext>
            </a:extLst>
          </p:cNvPr>
          <p:cNvSpPr/>
          <p:nvPr/>
        </p:nvSpPr>
        <p:spPr>
          <a:xfrm>
            <a:off x="3805628" y="3378923"/>
            <a:ext cx="2798312" cy="786240"/>
          </a:xfrm>
          <a:custGeom>
            <a:avLst/>
            <a:gdLst>
              <a:gd name="connsiteX0" fmla="*/ 0 w 4397064"/>
              <a:gd name="connsiteY0" fmla="*/ 131043 h 786240"/>
              <a:gd name="connsiteX1" fmla="*/ 131043 w 4397064"/>
              <a:gd name="connsiteY1" fmla="*/ 0 h 786240"/>
              <a:gd name="connsiteX2" fmla="*/ 4266021 w 4397064"/>
              <a:gd name="connsiteY2" fmla="*/ 0 h 786240"/>
              <a:gd name="connsiteX3" fmla="*/ 4397064 w 4397064"/>
              <a:gd name="connsiteY3" fmla="*/ 131043 h 786240"/>
              <a:gd name="connsiteX4" fmla="*/ 4397064 w 4397064"/>
              <a:gd name="connsiteY4" fmla="*/ 655197 h 786240"/>
              <a:gd name="connsiteX5" fmla="*/ 4266021 w 4397064"/>
              <a:gd name="connsiteY5" fmla="*/ 786240 h 786240"/>
              <a:gd name="connsiteX6" fmla="*/ 131043 w 4397064"/>
              <a:gd name="connsiteY6" fmla="*/ 786240 h 786240"/>
              <a:gd name="connsiteX7" fmla="*/ 0 w 4397064"/>
              <a:gd name="connsiteY7" fmla="*/ 655197 h 786240"/>
              <a:gd name="connsiteX8" fmla="*/ 0 w 439706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064" h="786240">
                <a:moveTo>
                  <a:pt x="0" y="131043"/>
                </a:moveTo>
                <a:cubicBezTo>
                  <a:pt x="0" y="58670"/>
                  <a:pt x="58670" y="0"/>
                  <a:pt x="131043" y="0"/>
                </a:cubicBezTo>
                <a:lnTo>
                  <a:pt x="4266021" y="0"/>
                </a:lnTo>
                <a:cubicBezTo>
                  <a:pt x="4338394" y="0"/>
                  <a:pt x="4397064" y="58670"/>
                  <a:pt x="4397064" y="131043"/>
                </a:cubicBezTo>
                <a:lnTo>
                  <a:pt x="4397064" y="655197"/>
                </a:lnTo>
                <a:cubicBezTo>
                  <a:pt x="4397064" y="727570"/>
                  <a:pt x="4338394" y="786240"/>
                  <a:pt x="4266021" y="786240"/>
                </a:cubicBezTo>
                <a:lnTo>
                  <a:pt x="131043" y="786240"/>
                </a:lnTo>
                <a:cubicBezTo>
                  <a:pt x="58670" y="786240"/>
                  <a:pt x="0" y="727570"/>
                  <a:pt x="0" y="655197"/>
                </a:cubicBezTo>
                <a:lnTo>
                  <a:pt x="0" y="131043"/>
                </a:lnTo>
                <a:close/>
              </a:path>
            </a:pathLst>
          </a:custGeom>
          <a:solidFill>
            <a:srgbClr val="BBE0E3">
              <a:lumMod val="60000"/>
              <a:lumOff val="40000"/>
            </a:srgbClr>
          </a:solidFill>
          <a:ln w="25400" cap="flat" cmpd="sng" algn="ctr">
            <a:solidFill>
              <a:srgbClr val="BBE0E3">
                <a:lumMod val="50000"/>
              </a:srgbClr>
            </a:solidFill>
            <a:prstDash val="solid"/>
            <a:miter lim="800000"/>
          </a:ln>
          <a:effectLst/>
        </p:spPr>
        <p:txBody>
          <a:bodyPr spcFirstLastPara="0" vert="horz" wrap="square" lIns="122201" tIns="122201" rIns="122201" bIns="122201"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1" i="0" u="none" strike="noStrike" kern="0" cap="none" spc="0" normalizeH="0" baseline="0" noProof="0">
                <a:ln>
                  <a:noFill/>
                </a:ln>
                <a:effectLst/>
                <a:uLnTx/>
                <a:uFillTx/>
                <a:latin typeface="Calibri" panose="020F0502020204030204"/>
                <a:ea typeface="+mn-ea"/>
                <a:cs typeface="Arial" pitchFamily="34" charset="0"/>
              </a:rPr>
              <a:t>Monitoring Questions</a:t>
            </a:r>
          </a:p>
        </p:txBody>
      </p:sp>
      <p:sp>
        <p:nvSpPr>
          <p:cNvPr id="81" name="Freeform: Shape 80">
            <a:extLst>
              <a:ext uri="{FF2B5EF4-FFF2-40B4-BE49-F238E27FC236}">
                <a16:creationId xmlns:a16="http://schemas.microsoft.com/office/drawing/2014/main" id="{D6F5C14B-9BA2-4D17-BD27-2E0E998A3348}"/>
              </a:ext>
            </a:extLst>
          </p:cNvPr>
          <p:cNvSpPr/>
          <p:nvPr/>
        </p:nvSpPr>
        <p:spPr>
          <a:xfrm>
            <a:off x="3791160" y="4286122"/>
            <a:ext cx="2812780" cy="800708"/>
          </a:xfrm>
          <a:custGeom>
            <a:avLst/>
            <a:gdLst>
              <a:gd name="connsiteX0" fmla="*/ 0 w 4397064"/>
              <a:gd name="connsiteY0" fmla="*/ 131043 h 786240"/>
              <a:gd name="connsiteX1" fmla="*/ 131043 w 4397064"/>
              <a:gd name="connsiteY1" fmla="*/ 0 h 786240"/>
              <a:gd name="connsiteX2" fmla="*/ 4266021 w 4397064"/>
              <a:gd name="connsiteY2" fmla="*/ 0 h 786240"/>
              <a:gd name="connsiteX3" fmla="*/ 4397064 w 4397064"/>
              <a:gd name="connsiteY3" fmla="*/ 131043 h 786240"/>
              <a:gd name="connsiteX4" fmla="*/ 4397064 w 4397064"/>
              <a:gd name="connsiteY4" fmla="*/ 655197 h 786240"/>
              <a:gd name="connsiteX5" fmla="*/ 4266021 w 4397064"/>
              <a:gd name="connsiteY5" fmla="*/ 786240 h 786240"/>
              <a:gd name="connsiteX6" fmla="*/ 131043 w 4397064"/>
              <a:gd name="connsiteY6" fmla="*/ 786240 h 786240"/>
              <a:gd name="connsiteX7" fmla="*/ 0 w 4397064"/>
              <a:gd name="connsiteY7" fmla="*/ 655197 h 786240"/>
              <a:gd name="connsiteX8" fmla="*/ 0 w 439706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064" h="786240">
                <a:moveTo>
                  <a:pt x="0" y="131043"/>
                </a:moveTo>
                <a:cubicBezTo>
                  <a:pt x="0" y="58670"/>
                  <a:pt x="58670" y="0"/>
                  <a:pt x="131043" y="0"/>
                </a:cubicBezTo>
                <a:lnTo>
                  <a:pt x="4266021" y="0"/>
                </a:lnTo>
                <a:cubicBezTo>
                  <a:pt x="4338394" y="0"/>
                  <a:pt x="4397064" y="58670"/>
                  <a:pt x="4397064" y="131043"/>
                </a:cubicBezTo>
                <a:lnTo>
                  <a:pt x="4397064" y="655197"/>
                </a:lnTo>
                <a:cubicBezTo>
                  <a:pt x="4397064" y="727570"/>
                  <a:pt x="4338394" y="786240"/>
                  <a:pt x="4266021" y="786240"/>
                </a:cubicBezTo>
                <a:lnTo>
                  <a:pt x="131043" y="786240"/>
                </a:lnTo>
                <a:cubicBezTo>
                  <a:pt x="58670" y="786240"/>
                  <a:pt x="0" y="727570"/>
                  <a:pt x="0" y="655197"/>
                </a:cubicBezTo>
                <a:lnTo>
                  <a:pt x="0" y="131043"/>
                </a:lnTo>
                <a:close/>
              </a:path>
            </a:pathLst>
          </a:custGeom>
          <a:solidFill>
            <a:srgbClr val="BBE0E3"/>
          </a:solidFill>
          <a:ln w="25400" cap="flat" cmpd="sng" algn="ctr">
            <a:solidFill>
              <a:srgbClr val="BBE0E3">
                <a:lumMod val="50000"/>
              </a:srgbClr>
            </a:solidFill>
            <a:prstDash val="solid"/>
            <a:miter lim="800000"/>
          </a:ln>
          <a:effectLst/>
        </p:spPr>
        <p:txBody>
          <a:bodyPr spcFirstLastPara="0" vert="horz" wrap="square" lIns="122201" tIns="122201" rIns="122201" bIns="122201"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1" i="0" u="none" strike="noStrike" kern="0" cap="none" spc="0" normalizeH="0" baseline="0" noProof="0">
                <a:ln>
                  <a:noFill/>
                </a:ln>
                <a:effectLst/>
                <a:uLnTx/>
                <a:uFillTx/>
                <a:latin typeface="Calibri" panose="020F0502020204030204"/>
                <a:ea typeface="+mn-ea"/>
                <a:cs typeface="Arial" pitchFamily="34" charset="0"/>
              </a:rPr>
              <a:t>Indicators</a:t>
            </a:r>
          </a:p>
        </p:txBody>
      </p:sp>
      <p:sp>
        <p:nvSpPr>
          <p:cNvPr id="82" name="Freeform: Shape 81">
            <a:extLst>
              <a:ext uri="{FF2B5EF4-FFF2-40B4-BE49-F238E27FC236}">
                <a16:creationId xmlns:a16="http://schemas.microsoft.com/office/drawing/2014/main" id="{2F8BC547-CFB7-4B5C-8151-E7389812F55C}"/>
              </a:ext>
            </a:extLst>
          </p:cNvPr>
          <p:cNvSpPr/>
          <p:nvPr/>
        </p:nvSpPr>
        <p:spPr>
          <a:xfrm>
            <a:off x="3812863" y="5193323"/>
            <a:ext cx="2791077" cy="793474"/>
          </a:xfrm>
          <a:custGeom>
            <a:avLst/>
            <a:gdLst>
              <a:gd name="connsiteX0" fmla="*/ 0 w 4397064"/>
              <a:gd name="connsiteY0" fmla="*/ 131043 h 786240"/>
              <a:gd name="connsiteX1" fmla="*/ 131043 w 4397064"/>
              <a:gd name="connsiteY1" fmla="*/ 0 h 786240"/>
              <a:gd name="connsiteX2" fmla="*/ 4266021 w 4397064"/>
              <a:gd name="connsiteY2" fmla="*/ 0 h 786240"/>
              <a:gd name="connsiteX3" fmla="*/ 4397064 w 4397064"/>
              <a:gd name="connsiteY3" fmla="*/ 131043 h 786240"/>
              <a:gd name="connsiteX4" fmla="*/ 4397064 w 4397064"/>
              <a:gd name="connsiteY4" fmla="*/ 655197 h 786240"/>
              <a:gd name="connsiteX5" fmla="*/ 4266021 w 4397064"/>
              <a:gd name="connsiteY5" fmla="*/ 786240 h 786240"/>
              <a:gd name="connsiteX6" fmla="*/ 131043 w 4397064"/>
              <a:gd name="connsiteY6" fmla="*/ 786240 h 786240"/>
              <a:gd name="connsiteX7" fmla="*/ 0 w 4397064"/>
              <a:gd name="connsiteY7" fmla="*/ 655197 h 786240"/>
              <a:gd name="connsiteX8" fmla="*/ 0 w 439706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064" h="786240">
                <a:moveTo>
                  <a:pt x="0" y="131043"/>
                </a:moveTo>
                <a:cubicBezTo>
                  <a:pt x="0" y="58670"/>
                  <a:pt x="58670" y="0"/>
                  <a:pt x="131043" y="0"/>
                </a:cubicBezTo>
                <a:lnTo>
                  <a:pt x="4266021" y="0"/>
                </a:lnTo>
                <a:cubicBezTo>
                  <a:pt x="4338394" y="0"/>
                  <a:pt x="4397064" y="58670"/>
                  <a:pt x="4397064" y="131043"/>
                </a:cubicBezTo>
                <a:lnTo>
                  <a:pt x="4397064" y="655197"/>
                </a:lnTo>
                <a:cubicBezTo>
                  <a:pt x="4397064" y="727570"/>
                  <a:pt x="4338394" y="786240"/>
                  <a:pt x="4266021" y="786240"/>
                </a:cubicBezTo>
                <a:lnTo>
                  <a:pt x="131043" y="786240"/>
                </a:lnTo>
                <a:cubicBezTo>
                  <a:pt x="58670" y="786240"/>
                  <a:pt x="0" y="727570"/>
                  <a:pt x="0" y="655197"/>
                </a:cubicBezTo>
                <a:lnTo>
                  <a:pt x="0" y="131043"/>
                </a:lnTo>
                <a:close/>
              </a:path>
            </a:pathLst>
          </a:custGeom>
          <a:solidFill>
            <a:srgbClr val="72BFC5"/>
          </a:solidFill>
          <a:ln w="25400" cap="flat" cmpd="sng" algn="ctr">
            <a:solidFill>
              <a:srgbClr val="BBE0E3">
                <a:lumMod val="50000"/>
              </a:srgbClr>
            </a:solidFill>
            <a:prstDash val="solid"/>
            <a:miter lim="800000"/>
          </a:ln>
          <a:effectLst/>
        </p:spPr>
        <p:txBody>
          <a:bodyPr spcFirstLastPara="0" vert="horz" wrap="square" lIns="122201" tIns="122201" rIns="122201" bIns="122201"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1" i="0" u="none" strike="noStrike" kern="0" cap="none" spc="0" normalizeH="0" baseline="0" noProof="0">
                <a:ln>
                  <a:noFill/>
                </a:ln>
                <a:effectLst/>
                <a:uLnTx/>
                <a:uFillTx/>
                <a:latin typeface="Calibri" panose="020F0502020204030204"/>
                <a:ea typeface="+mn-ea"/>
                <a:cs typeface="Arial" pitchFamily="34" charset="0"/>
              </a:rPr>
              <a:t>Measures</a:t>
            </a:r>
          </a:p>
        </p:txBody>
      </p:sp>
      <p:sp>
        <p:nvSpPr>
          <p:cNvPr id="83" name="Double Bracket 82">
            <a:extLst>
              <a:ext uri="{FF2B5EF4-FFF2-40B4-BE49-F238E27FC236}">
                <a16:creationId xmlns:a16="http://schemas.microsoft.com/office/drawing/2014/main" id="{DB8A0FCE-EA75-46CF-A219-0ACDCE328142}"/>
              </a:ext>
            </a:extLst>
          </p:cNvPr>
          <p:cNvSpPr/>
          <p:nvPr/>
        </p:nvSpPr>
        <p:spPr>
          <a:xfrm>
            <a:off x="3572860" y="1412126"/>
            <a:ext cx="3337823" cy="3678859"/>
          </a:xfrm>
          <a:prstGeom prst="bracketPair">
            <a:avLst>
              <a:gd name="adj" fmla="val 8419"/>
            </a:avLst>
          </a:prstGeom>
          <a:noFill/>
          <a:ln w="19050" cap="flat" cmpd="sng" algn="ctr">
            <a:solidFill>
              <a:schemeClr val="bg1"/>
            </a:solidFill>
            <a:prstDash val="solid"/>
            <a:miter lim="800000"/>
          </a:ln>
          <a:effectLst/>
        </p:spPr>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84" name="Group 83">
            <a:extLst>
              <a:ext uri="{FF2B5EF4-FFF2-40B4-BE49-F238E27FC236}">
                <a16:creationId xmlns:a16="http://schemas.microsoft.com/office/drawing/2014/main" id="{59CDFEDC-3A79-45BD-9688-D6457F779FA3}"/>
              </a:ext>
            </a:extLst>
          </p:cNvPr>
          <p:cNvGrpSpPr/>
          <p:nvPr/>
        </p:nvGrpSpPr>
        <p:grpSpPr>
          <a:xfrm>
            <a:off x="3525537" y="5093879"/>
            <a:ext cx="5601690" cy="987063"/>
            <a:chOff x="2895600" y="5562597"/>
            <a:chExt cx="5136214" cy="754097"/>
          </a:xfrm>
        </p:grpSpPr>
        <p:sp>
          <p:nvSpPr>
            <p:cNvPr id="85" name="Double Bracket 84">
              <a:extLst>
                <a:ext uri="{FF2B5EF4-FFF2-40B4-BE49-F238E27FC236}">
                  <a16:creationId xmlns:a16="http://schemas.microsoft.com/office/drawing/2014/main" id="{BC40925A-873A-4CC6-910E-C2B055E7679B}"/>
                </a:ext>
              </a:extLst>
            </p:cNvPr>
            <p:cNvSpPr/>
            <p:nvPr/>
          </p:nvSpPr>
          <p:spPr>
            <a:xfrm>
              <a:off x="2895600" y="5562597"/>
              <a:ext cx="3143291" cy="685800"/>
            </a:xfrm>
            <a:prstGeom prst="bracketPair">
              <a:avLst>
                <a:gd name="adj" fmla="val 34311"/>
              </a:avLst>
            </a:prstGeom>
            <a:noFill/>
            <a:ln w="19050" cap="flat" cmpd="sng" algn="ctr">
              <a:solidFill>
                <a:schemeClr val="bg1"/>
              </a:solidFill>
              <a:prstDash val="solid"/>
              <a:miter lim="800000"/>
            </a:ln>
            <a:effectLst/>
          </p:spPr>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mbria" panose="02040503050406030204" pitchFamily="18" charset="0"/>
                <a:ea typeface="+mn-ea"/>
                <a:cs typeface="+mn-cs"/>
              </a:endParaRPr>
            </a:p>
          </p:txBody>
        </p:sp>
        <p:sp>
          <p:nvSpPr>
            <p:cNvPr id="86" name="TextBox 85">
              <a:extLst>
                <a:ext uri="{FF2B5EF4-FFF2-40B4-BE49-F238E27FC236}">
                  <a16:creationId xmlns:a16="http://schemas.microsoft.com/office/drawing/2014/main" id="{E2BDFD1F-3E0C-4052-AB5C-A6D959B1A7A4}"/>
                </a:ext>
              </a:extLst>
            </p:cNvPr>
            <p:cNvSpPr txBox="1"/>
            <p:nvPr/>
          </p:nvSpPr>
          <p:spPr>
            <a:xfrm>
              <a:off x="6109600" y="5594708"/>
              <a:ext cx="1922214" cy="721986"/>
            </a:xfrm>
            <a:prstGeom prst="rect">
              <a:avLst/>
            </a:prstGeom>
            <a:noFill/>
            <a:ln>
              <a:noFill/>
            </a:ln>
          </p:spPr>
          <p:txBody>
            <a:bodyPr wrap="square" rtlCol="0">
              <a:spAutoFit/>
            </a:bodyPr>
            <a:lstStyle>
              <a:defPPr>
                <a:defRPr lang="en-US"/>
              </a:defPPr>
              <a:lvl1pPr>
                <a:spcBef>
                  <a:spcPct val="0"/>
                </a:spcBef>
                <a:buFontTx/>
                <a:buNone/>
                <a:defRPr i="0">
                  <a:solidFill>
                    <a:schemeClr val="tx2"/>
                  </a:solidFill>
                  <a:latin typeface="Cambria" panose="02040503050406030204" pitchFamily="18" charset="0"/>
                </a:defRPr>
              </a:lvl1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Cambria" panose="02040503050406030204" pitchFamily="18" charset="0"/>
                </a:rPr>
                <a:t>Relevant to individual wilderness</a:t>
              </a:r>
            </a:p>
          </p:txBody>
        </p:sp>
      </p:grpSp>
      <p:sp>
        <p:nvSpPr>
          <p:cNvPr id="87" name="Rectangle 2">
            <a:extLst>
              <a:ext uri="{FF2B5EF4-FFF2-40B4-BE49-F238E27FC236}">
                <a16:creationId xmlns:a16="http://schemas.microsoft.com/office/drawing/2014/main" id="{08072AC8-3039-4CB3-A506-92680D730425}"/>
              </a:ext>
            </a:extLst>
          </p:cNvPr>
          <p:cNvSpPr txBox="1">
            <a:spLocks noChangeArrowheads="1"/>
          </p:cNvSpPr>
          <p:nvPr/>
        </p:nvSpPr>
        <p:spPr bwMode="auto">
          <a:xfrm>
            <a:off x="317500" y="327524"/>
            <a:ext cx="85090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600" b="1" kern="0">
                <a:solidFill>
                  <a:schemeClr val="bg1"/>
                </a:solidFill>
                <a:latin typeface="Calibri" panose="020F0502020204030204"/>
              </a:rPr>
              <a:t>Wilderness Character Monitoring Structure</a:t>
            </a:r>
            <a:endParaRPr lang="en-US" sz="3600" kern="0">
              <a:solidFill>
                <a:schemeClr val="bg1"/>
              </a:solidFill>
              <a:latin typeface="Calibri" panose="020F0502020204030204"/>
            </a:endParaRPr>
          </a:p>
        </p:txBody>
      </p:sp>
      <p:sp>
        <p:nvSpPr>
          <p:cNvPr id="16" name="Text Box 400">
            <a:extLst>
              <a:ext uri="{FF2B5EF4-FFF2-40B4-BE49-F238E27FC236}">
                <a16:creationId xmlns:a16="http://schemas.microsoft.com/office/drawing/2014/main" id="{7ABC7605-1FF5-4D19-853F-0C3D7AF09D67}"/>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15</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6C27133-473F-4292-9F9F-6AC2CDF296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423" y="1482158"/>
            <a:ext cx="2832528" cy="4022826"/>
          </a:xfrm>
          <a:prstGeom prst="rect">
            <a:avLst/>
          </a:prstGeom>
          <a:ln>
            <a:solidFill>
              <a:sysClr val="windowText" lastClr="000000"/>
            </a:solidFill>
          </a:ln>
        </p:spPr>
      </p:pic>
    </p:spTree>
    <p:extLst>
      <p:ext uri="{BB962C8B-B14F-4D97-AF65-F5344CB8AC3E}">
        <p14:creationId xmlns:p14="http://schemas.microsoft.com/office/powerpoint/2010/main" val="723438762"/>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B5BDB-E4EC-4FE6-992A-41849EB47647}"/>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345185" y="325098"/>
            <a:ext cx="2395438" cy="6007608"/>
          </a:xfrm>
          <a:prstGeom prst="rect">
            <a:avLst/>
          </a:prstGeom>
        </p:spPr>
      </p:pic>
      <p:sp>
        <p:nvSpPr>
          <p:cNvPr id="9" name="Shape 182">
            <a:extLst>
              <a:ext uri="{FF2B5EF4-FFF2-40B4-BE49-F238E27FC236}">
                <a16:creationId xmlns:a16="http://schemas.microsoft.com/office/drawing/2014/main" id="{619E62D2-B6CD-4889-B105-16AF07FCD254}"/>
              </a:ext>
            </a:extLst>
          </p:cNvPr>
          <p:cNvSpPr/>
          <p:nvPr/>
        </p:nvSpPr>
        <p:spPr>
          <a:xfrm>
            <a:off x="3184147" y="1873147"/>
            <a:ext cx="5544989" cy="4093017"/>
          </a:xfrm>
          <a:prstGeom prst="rect">
            <a:avLst/>
          </a:prstGeom>
          <a:noFill/>
          <a:ln>
            <a:noFill/>
          </a:ln>
        </p:spPr>
        <p:txBody>
          <a:bodyPr lIns="91425" tIns="45700" rIns="91425" bIns="45700" anchor="t" anchorCtr="0">
            <a:noAutofit/>
          </a:bodyPr>
          <a:lstStyle/>
          <a:p>
            <a:pPr marL="346075" indent="-336550">
              <a:buSzPct val="100000"/>
              <a:buFont typeface="+mj-lt"/>
              <a:buAutoNum type="arabicPeriod"/>
            </a:pPr>
            <a:r>
              <a:rPr lang="en-US" sz="2400">
                <a:solidFill>
                  <a:schemeClr val="bg1"/>
                </a:solidFill>
                <a:latin typeface="Calibri" panose="020F0502020204030204"/>
                <a:cs typeface="Arial" panose="020B0604020202020204" pitchFamily="34" charset="0"/>
              </a:rPr>
              <a:t>Reference interagency and agency framework(s) and guidance</a:t>
            </a:r>
          </a:p>
          <a:p>
            <a:pPr marL="346075" indent="-336550">
              <a:buSzPct val="100000"/>
            </a:pPr>
            <a:endParaRPr lang="en-US" sz="2400">
              <a:solidFill>
                <a:schemeClr val="bg1"/>
              </a:solidFill>
              <a:latin typeface="Calibri" panose="020F0502020204030204"/>
              <a:cs typeface="Arial" panose="020B0604020202020204" pitchFamily="34" charset="0"/>
            </a:endParaRPr>
          </a:p>
          <a:p>
            <a:pPr marL="346075" indent="-336550">
              <a:buSzPct val="100000"/>
              <a:buFont typeface="+mj-lt"/>
              <a:buAutoNum type="arabicPeriod" startAt="2"/>
            </a:pPr>
            <a:r>
              <a:rPr lang="en-US" sz="2400">
                <a:solidFill>
                  <a:schemeClr val="bg1"/>
                </a:solidFill>
                <a:latin typeface="Calibri" panose="020F0502020204030204"/>
                <a:cs typeface="Arial" panose="020B0604020202020204" pitchFamily="34" charset="0"/>
              </a:rPr>
              <a:t>Select measures</a:t>
            </a:r>
            <a:endParaRPr lang="en-US" sz="2400" b="1">
              <a:solidFill>
                <a:schemeClr val="bg1"/>
              </a:solidFill>
              <a:latin typeface="Calibri" panose="020F0502020204030204"/>
              <a:cs typeface="Arial" panose="020B0604020202020204" pitchFamily="34" charset="0"/>
            </a:endParaRPr>
          </a:p>
          <a:p>
            <a:pPr marL="346075" lvl="1" indent="-336550">
              <a:buSzPct val="100000"/>
              <a:buFont typeface="+mj-lt"/>
              <a:buAutoNum type="arabicPeriod"/>
            </a:pPr>
            <a:endParaRPr lang="en-US" sz="2400">
              <a:solidFill>
                <a:schemeClr val="bg1"/>
              </a:solidFill>
              <a:latin typeface="Calibri" panose="020F0502020204030204"/>
              <a:cs typeface="Arial" panose="020B0604020202020204" pitchFamily="34" charset="0"/>
            </a:endParaRPr>
          </a:p>
          <a:p>
            <a:pPr marL="346075" indent="-336550">
              <a:buSzPct val="100000"/>
              <a:buFont typeface="+mj-lt"/>
              <a:buAutoNum type="arabicPeriod" startAt="2"/>
            </a:pPr>
            <a:r>
              <a:rPr lang="en-US" sz="2400">
                <a:solidFill>
                  <a:schemeClr val="bg1"/>
                </a:solidFill>
                <a:latin typeface="Calibri" panose="020F0502020204030204"/>
                <a:cs typeface="Arial" panose="020B0604020202020204" pitchFamily="34" charset="0"/>
              </a:rPr>
              <a:t>Conduct baseline assessment</a:t>
            </a:r>
          </a:p>
          <a:p>
            <a:pPr marL="346075" indent="-336550">
              <a:buSzPct val="100000"/>
            </a:pPr>
            <a:endParaRPr lang="en-US" sz="2400" b="1">
              <a:solidFill>
                <a:schemeClr val="bg1"/>
              </a:solidFill>
              <a:latin typeface="Calibri" panose="020F0502020204030204"/>
              <a:cs typeface="Arial" panose="020B0604020202020204" pitchFamily="34" charset="0"/>
            </a:endParaRPr>
          </a:p>
          <a:p>
            <a:pPr marL="346075" indent="-336550">
              <a:buSzPct val="100000"/>
              <a:buFont typeface="+mj-lt"/>
              <a:buAutoNum type="arabicPeriod" startAt="4"/>
            </a:pPr>
            <a:r>
              <a:rPr lang="en-US" sz="2400">
                <a:solidFill>
                  <a:schemeClr val="bg1"/>
                </a:solidFill>
                <a:latin typeface="Calibri" panose="020F0502020204030204"/>
                <a:cs typeface="Arial" panose="020B0604020202020204" pitchFamily="34" charset="0"/>
              </a:rPr>
              <a:t>Conduct ongoing monitoring</a:t>
            </a:r>
          </a:p>
          <a:p>
            <a:pPr marL="346075" lvl="2" indent="-336550">
              <a:buSzPct val="100000"/>
            </a:pPr>
            <a:endParaRPr lang="en-US" sz="2400">
              <a:solidFill>
                <a:schemeClr val="bg1"/>
              </a:solidFill>
              <a:latin typeface="Calibri" panose="020F0502020204030204"/>
              <a:cs typeface="Arial" panose="020B0604020202020204" pitchFamily="34" charset="0"/>
            </a:endParaRPr>
          </a:p>
          <a:p>
            <a:pPr marL="346075" indent="-336550">
              <a:buSzPct val="100000"/>
              <a:buFont typeface="+mj-lt"/>
              <a:buAutoNum type="arabicPeriod" startAt="4"/>
            </a:pPr>
            <a:r>
              <a:rPr lang="en-US" sz="2400">
                <a:solidFill>
                  <a:schemeClr val="bg1"/>
                </a:solidFill>
                <a:latin typeface="Calibri" panose="020F0502020204030204"/>
                <a:cs typeface="Arial" panose="020B0604020202020204" pitchFamily="34" charset="0"/>
              </a:rPr>
              <a:t>Assess trend in wilderness character over time</a:t>
            </a:r>
          </a:p>
          <a:p>
            <a:pPr marL="1482725" lvl="1" indent="-334963">
              <a:buSzPct val="100000"/>
              <a:buFont typeface="Wingdings" panose="05000000000000000000" pitchFamily="2" charset="2"/>
              <a:buChar char="§"/>
            </a:pPr>
            <a:endParaRPr lang="en-US" sz="2000">
              <a:solidFill>
                <a:schemeClr val="bg1"/>
              </a:solidFill>
              <a:cs typeface="Arial" panose="020B0604020202020204" pitchFamily="34" charset="0"/>
            </a:endParaRPr>
          </a:p>
          <a:p>
            <a:pPr>
              <a:buSzPct val="100000"/>
            </a:pPr>
            <a:endParaRPr lang="en-US" sz="1600">
              <a:solidFill>
                <a:schemeClr val="bg1"/>
              </a:solidFill>
              <a:cs typeface="Arial" panose="020B0604020202020204" pitchFamily="34" charset="0"/>
            </a:endParaRPr>
          </a:p>
          <a:p>
            <a:pPr>
              <a:buSzPct val="100000"/>
            </a:pPr>
            <a:endParaRPr lang="en-US" sz="800">
              <a:solidFill>
                <a:schemeClr val="bg1"/>
              </a:solidFill>
              <a:cs typeface="Arial" panose="020B0604020202020204" pitchFamily="34" charset="0"/>
            </a:endParaRPr>
          </a:p>
        </p:txBody>
      </p:sp>
      <p:sp>
        <p:nvSpPr>
          <p:cNvPr id="10" name="Rectangle 2">
            <a:extLst>
              <a:ext uri="{FF2B5EF4-FFF2-40B4-BE49-F238E27FC236}">
                <a16:creationId xmlns:a16="http://schemas.microsoft.com/office/drawing/2014/main" id="{FA682592-A524-44B5-9593-80B28CCD411E}"/>
              </a:ext>
            </a:extLst>
          </p:cNvPr>
          <p:cNvSpPr txBox="1">
            <a:spLocks noChangeArrowheads="1"/>
          </p:cNvSpPr>
          <p:nvPr/>
        </p:nvSpPr>
        <p:spPr bwMode="auto">
          <a:xfrm>
            <a:off x="2894837" y="525294"/>
            <a:ext cx="6123611"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600" b="1" kern="0">
                <a:solidFill>
                  <a:schemeClr val="bg1"/>
                </a:solidFill>
                <a:latin typeface="Calibri" panose="020F0502020204030204"/>
              </a:rPr>
              <a:t>Wilderness Character Monitoring</a:t>
            </a:r>
            <a:endParaRPr lang="en-US" sz="3600" kern="0">
              <a:solidFill>
                <a:schemeClr val="bg1"/>
              </a:solidFill>
              <a:latin typeface="Calibri" panose="020F0502020204030204"/>
            </a:endParaRPr>
          </a:p>
        </p:txBody>
      </p:sp>
    </p:spTree>
    <p:extLst>
      <p:ext uri="{BB962C8B-B14F-4D97-AF65-F5344CB8AC3E}">
        <p14:creationId xmlns:p14="http://schemas.microsoft.com/office/powerpoint/2010/main" val="214208306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B102DDD-060D-4928-89BA-D5BEF8176728}"/>
              </a:ext>
            </a:extLst>
          </p:cNvPr>
          <p:cNvSpPr txBox="1"/>
          <p:nvPr/>
        </p:nvSpPr>
        <p:spPr>
          <a:xfrm>
            <a:off x="407447" y="1345456"/>
            <a:ext cx="8329106" cy="954107"/>
          </a:xfrm>
          <a:prstGeom prst="rect">
            <a:avLst/>
          </a:prstGeom>
          <a:noFill/>
          <a:ln w="9525">
            <a:noFill/>
            <a:miter lim="800000"/>
            <a:headEnd/>
            <a:tailEnd/>
          </a:ln>
        </p:spPr>
        <p:txBody>
          <a:bodyPr wrap="square">
            <a:spAutoFit/>
          </a:bodyPr>
          <a:lstStyle>
            <a:defPPr>
              <a:defRPr lang="en-US"/>
            </a:defPPr>
            <a:lvl1pPr marL="231775" indent="-231775">
              <a:buFontTx/>
              <a:buNone/>
              <a:defRPr sz="2800" i="0">
                <a:solidFill>
                  <a:schemeClr val="bg2"/>
                </a:solidFill>
                <a:effectLst>
                  <a:outerShdw blurRad="50800" dist="38100" dir="2700000" algn="tl" rotWithShape="0">
                    <a:schemeClr val="bg2">
                      <a:alpha val="40000"/>
                    </a:schemeClr>
                  </a:outerShdw>
                </a:effectLst>
                <a:latin typeface="Cambria" panose="02040503050406030204" pitchFamily="18" charset="0"/>
              </a:defRPr>
            </a:lvl1pPr>
          </a:lstStyle>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Preservation of Wilderness Character</a:t>
            </a:r>
          </a:p>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Importance is acknowledged within all Federal branches</a:t>
            </a:r>
          </a:p>
        </p:txBody>
      </p:sp>
      <p:sp>
        <p:nvSpPr>
          <p:cNvPr id="14" name="Rectangle 2">
            <a:extLst>
              <a:ext uri="{FF2B5EF4-FFF2-40B4-BE49-F238E27FC236}">
                <a16:creationId xmlns:a16="http://schemas.microsoft.com/office/drawing/2014/main" id="{8944F012-AD8D-4122-A8E7-A1FEAB04C3D1}"/>
              </a:ext>
            </a:extLst>
          </p:cNvPr>
          <p:cNvSpPr txBox="1">
            <a:spLocks noChangeArrowheads="1"/>
          </p:cNvSpPr>
          <p:nvPr/>
        </p:nvSpPr>
        <p:spPr bwMode="auto">
          <a:xfrm>
            <a:off x="457200" y="335599"/>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200" b="1" i="0" u="none" strike="noStrike" kern="0" cap="none" spc="0" normalizeH="0" baseline="0" noProof="0">
                <a:ln>
                  <a:noFill/>
                </a:ln>
                <a:solidFill>
                  <a:schemeClr val="bg1"/>
                </a:solidFill>
                <a:effectLst/>
                <a:uLnTx/>
                <a:uFillTx/>
                <a:latin typeface="Calibri" panose="020F0502020204030204"/>
                <a:ea typeface="+mn-ea"/>
                <a:cs typeface="+mn-cs"/>
              </a:rPr>
              <a:t>Why Wilderness Character?</a:t>
            </a:r>
            <a:endParaRPr kumimoji="0" lang="en-US" sz="42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033E1A2-6532-44A2-BB68-A45AD1F626BF}"/>
              </a:ext>
            </a:extLst>
          </p:cNvPr>
          <p:cNvGrpSpPr/>
          <p:nvPr/>
        </p:nvGrpSpPr>
        <p:grpSpPr>
          <a:xfrm>
            <a:off x="589446" y="2600602"/>
            <a:ext cx="933449" cy="933449"/>
            <a:chOff x="579922" y="2592245"/>
            <a:chExt cx="933449" cy="933449"/>
          </a:xfrm>
        </p:grpSpPr>
        <p:pic>
          <p:nvPicPr>
            <p:cNvPr id="18" name="Picture 17" descr="Branches of Government Game - GameUp - BrainPOP.">
              <a:extLst>
                <a:ext uri="{FF2B5EF4-FFF2-40B4-BE49-F238E27FC236}">
                  <a16:creationId xmlns:a16="http://schemas.microsoft.com/office/drawing/2014/main" id="{B60A8F6F-B9B9-455C-8AF9-A4904E632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22" y="2592245"/>
              <a:ext cx="933449" cy="9334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4">
              <a:extLst>
                <a:ext uri="{FF2B5EF4-FFF2-40B4-BE49-F238E27FC236}">
                  <a16:creationId xmlns:a16="http://schemas.microsoft.com/office/drawing/2014/main" id="{EF76D87A-650A-4DE0-9DE3-0636F7E10827}"/>
                </a:ext>
              </a:extLst>
            </p:cNvPr>
            <p:cNvSpPr txBox="1"/>
            <p:nvPr/>
          </p:nvSpPr>
          <p:spPr>
            <a:xfrm rot="399504">
              <a:off x="801278" y="2731403"/>
              <a:ext cx="432760" cy="182880"/>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a:ln>
                    <a:noFill/>
                  </a:ln>
                  <a:solidFill>
                    <a:srgbClr val="000000"/>
                  </a:solidFill>
                  <a:effectLst/>
                  <a:uLnTx/>
                  <a:uFillTx/>
                  <a:latin typeface="Arial"/>
                  <a:ea typeface="+mn-ea"/>
                  <a:cs typeface="+mn-cs"/>
                </a:rPr>
                <a:t>ACT</a:t>
              </a:r>
            </a:p>
          </p:txBody>
        </p:sp>
      </p:grpSp>
      <p:sp>
        <p:nvSpPr>
          <p:cNvPr id="20" name="Text Box 4">
            <a:extLst>
              <a:ext uri="{FF2B5EF4-FFF2-40B4-BE49-F238E27FC236}">
                <a16:creationId xmlns:a16="http://schemas.microsoft.com/office/drawing/2014/main" id="{290935EF-8226-4381-8FCC-A90B1A01BAE7}"/>
              </a:ext>
            </a:extLst>
          </p:cNvPr>
          <p:cNvSpPr txBox="1">
            <a:spLocks noChangeArrowheads="1"/>
          </p:cNvSpPr>
          <p:nvPr/>
        </p:nvSpPr>
        <p:spPr bwMode="auto">
          <a:xfrm>
            <a:off x="1831878" y="2713456"/>
            <a:ext cx="6588183" cy="1384995"/>
          </a:xfrm>
          <a:prstGeom prst="rect">
            <a:avLst/>
          </a:prstGeom>
          <a:noFill/>
          <a:ln w="9525">
            <a:noFill/>
            <a:miter lim="800000"/>
            <a:headEnd/>
            <a:tailEnd/>
          </a:ln>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Legislative Branch – Wilderness Act</a:t>
            </a:r>
          </a:p>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					   		  Section 2(a) &amp; 4(b)</a:t>
            </a:r>
          </a:p>
          <a:p>
            <a:pPr marL="231775" marR="0" lvl="0" indent="-231775"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50800" dist="38100" dir="2700000" algn="tl" rotWithShape="0">
                  <a:srgbClr val="E7E6E6">
                    <a:alpha val="40000"/>
                  </a:srgbClr>
                </a:outerShdw>
              </a:effectLst>
              <a:uLnTx/>
              <a:uFillTx/>
              <a:latin typeface="Calibri" panose="020F0502020204030204"/>
              <a:ea typeface="+mn-ea"/>
              <a:cs typeface="+mn-cs"/>
            </a:endParaRPr>
          </a:p>
        </p:txBody>
      </p:sp>
      <p:sp>
        <p:nvSpPr>
          <p:cNvPr id="8" name="Text Box 167">
            <a:extLst>
              <a:ext uri="{FF2B5EF4-FFF2-40B4-BE49-F238E27FC236}">
                <a16:creationId xmlns:a16="http://schemas.microsoft.com/office/drawing/2014/main" id="{844ED472-878D-4A02-8705-B1973C2791E9}"/>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4</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06266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55E5BFCB-3CCE-4D1A-8AA0-8D277BD13692}"/>
              </a:ext>
            </a:extLst>
          </p:cNvPr>
          <p:cNvSpPr txBox="1">
            <a:spLocks noChangeArrowheads="1"/>
          </p:cNvSpPr>
          <p:nvPr/>
        </p:nvSpPr>
        <p:spPr bwMode="auto">
          <a:xfrm>
            <a:off x="669560" y="339384"/>
            <a:ext cx="7804873"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Wilderness Character Monitoring</a:t>
            </a:r>
            <a:endParaRPr lang="en-US" sz="4200" kern="0">
              <a:solidFill>
                <a:schemeClr val="bg1"/>
              </a:solidFill>
              <a:latin typeface="Calibri" panose="020F0502020204030204"/>
            </a:endParaRPr>
          </a:p>
        </p:txBody>
      </p:sp>
      <p:pic>
        <p:nvPicPr>
          <p:cNvPr id="11" name="Picture 10">
            <a:extLst>
              <a:ext uri="{FF2B5EF4-FFF2-40B4-BE49-F238E27FC236}">
                <a16:creationId xmlns:a16="http://schemas.microsoft.com/office/drawing/2014/main" id="{AA1AE524-A087-460F-A1A7-29AC19E127B5}"/>
              </a:ext>
            </a:extLst>
          </p:cNvPr>
          <p:cNvPicPr>
            <a:picLocks/>
          </p:cNvPicPr>
          <p:nvPr/>
        </p:nvPicPr>
        <p:blipFill rotWithShape="1">
          <a:blip r:embed="rId3">
            <a:extLst>
              <a:ext uri="{28A0092B-C50C-407E-A947-70E740481C1C}">
                <a14:useLocalDpi xmlns:a14="http://schemas.microsoft.com/office/drawing/2010/main" val="0"/>
              </a:ext>
            </a:extLst>
          </a:blip>
          <a:srcRect/>
          <a:stretch/>
        </p:blipFill>
        <p:spPr>
          <a:xfrm>
            <a:off x="6010999" y="1467415"/>
            <a:ext cx="2103120" cy="2743200"/>
          </a:xfrm>
          <a:prstGeom prst="rect">
            <a:avLst/>
          </a:prstGeom>
          <a:ln w="25400">
            <a:solidFill>
              <a:sysClr val="windowText" lastClr="000000"/>
            </a:solidFill>
          </a:ln>
          <a:effectLst>
            <a:outerShdw blurRad="292100" dist="139700" dir="2700000" algn="ctr" rotWithShape="0">
              <a:srgbClr val="000000">
                <a:alpha val="65000"/>
              </a:srgbClr>
            </a:outerShdw>
          </a:effectLst>
        </p:spPr>
      </p:pic>
      <p:pic>
        <p:nvPicPr>
          <p:cNvPr id="16" name="Picture 15">
            <a:extLst>
              <a:ext uri="{FF2B5EF4-FFF2-40B4-BE49-F238E27FC236}">
                <a16:creationId xmlns:a16="http://schemas.microsoft.com/office/drawing/2014/main" id="{9B9B7A53-AAAA-49A3-81FD-FB0BDB52709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027689" y="1477189"/>
            <a:ext cx="2103120" cy="2743200"/>
          </a:xfrm>
          <a:prstGeom prst="rect">
            <a:avLst/>
          </a:prstGeom>
          <a:ln w="25400">
            <a:solidFill>
              <a:sysClr val="windowText" lastClr="000000"/>
            </a:solidFill>
          </a:ln>
          <a:effectLst>
            <a:outerShdw blurRad="292100" dist="139700" dir="2700000" algn="ctr" rotWithShape="0">
              <a:srgbClr val="000000">
                <a:alpha val="65000"/>
              </a:srgbClr>
            </a:outerShdw>
          </a:effectLst>
        </p:spPr>
      </p:pic>
      <p:pic>
        <p:nvPicPr>
          <p:cNvPr id="17" name="Picture 4">
            <a:extLst>
              <a:ext uri="{FF2B5EF4-FFF2-40B4-BE49-F238E27FC236}">
                <a16:creationId xmlns:a16="http://schemas.microsoft.com/office/drawing/2014/main" id="{754C8A55-84B5-4A6D-8DDF-FDF7688A713A}"/>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07524" y="3010585"/>
            <a:ext cx="2103120" cy="2743200"/>
          </a:xfrm>
          <a:prstGeom prst="rect">
            <a:avLst/>
          </a:prstGeom>
          <a:ln w="25400">
            <a:solidFill>
              <a:sysClr val="windowText" lastClr="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 name="Picture 17">
            <a:extLst>
              <a:ext uri="{FF2B5EF4-FFF2-40B4-BE49-F238E27FC236}">
                <a16:creationId xmlns:a16="http://schemas.microsoft.com/office/drawing/2014/main" id="{84D0C63E-FD86-436C-88C6-53078C3F083D}"/>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5131164" y="3010585"/>
            <a:ext cx="2103119" cy="2743200"/>
          </a:xfrm>
          <a:prstGeom prst="rect">
            <a:avLst/>
          </a:prstGeom>
          <a:ln w="25400">
            <a:solidFill>
              <a:schemeClr val="tx1"/>
            </a:solidFill>
          </a:ln>
          <a:effectLst>
            <a:outerShdw blurRad="292100" dist="139700" dir="2700000" algn="ctr" rotWithShape="0">
              <a:srgbClr val="000000">
                <a:alpha val="65000"/>
              </a:srgbClr>
            </a:outerShdw>
          </a:effectLst>
        </p:spPr>
      </p:pic>
      <p:sp>
        <p:nvSpPr>
          <p:cNvPr id="9" name="Rectangle: Rounded Corners 2">
            <a:extLst>
              <a:ext uri="{FF2B5EF4-FFF2-40B4-BE49-F238E27FC236}">
                <a16:creationId xmlns:a16="http://schemas.microsoft.com/office/drawing/2014/main" id="{92FA7ABE-D3DE-43C0-90E8-AABF36402602}"/>
              </a:ext>
              <a:ext uri="{C183D7F6-B498-43B3-948B-1728B52AA6E4}">
                <adec:decorative xmlns:adec="http://schemas.microsoft.com/office/drawing/2017/decorative" val="1"/>
              </a:ext>
            </a:extLst>
          </p:cNvPr>
          <p:cNvSpPr/>
          <p:nvPr/>
        </p:nvSpPr>
        <p:spPr>
          <a:xfrm>
            <a:off x="2240566" y="3761134"/>
            <a:ext cx="4650268" cy="1503284"/>
          </a:xfrm>
          <a:prstGeom prst="round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defTabSz="914400">
              <a:defRPr/>
            </a:pPr>
            <a:r>
              <a:rPr lang="en-US" sz="4200" kern="0">
                <a:solidFill>
                  <a:prstClr val="black"/>
                </a:solidFill>
                <a:latin typeface="Calibri" panose="020F0502020204030204"/>
              </a:rPr>
              <a:t>Agency Monitoring Technical Guides</a:t>
            </a:r>
          </a:p>
        </p:txBody>
      </p:sp>
    </p:spTree>
    <p:extLst>
      <p:ext uri="{BB962C8B-B14F-4D97-AF65-F5344CB8AC3E}">
        <p14:creationId xmlns:p14="http://schemas.microsoft.com/office/powerpoint/2010/main" val="785204592"/>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7CDBCD44-3FC2-4DD9-BCDC-268BECD4F04B}"/>
              </a:ext>
            </a:extLst>
          </p:cNvPr>
          <p:cNvSpPr/>
          <p:nvPr/>
        </p:nvSpPr>
        <p:spPr bwMode="auto">
          <a:xfrm>
            <a:off x="852534" y="1973594"/>
            <a:ext cx="7152968" cy="3210232"/>
          </a:xfrm>
          <a:prstGeom prst="ellipse">
            <a:avLst/>
          </a:prstGeom>
          <a:solidFill>
            <a:srgbClr val="3C8C93"/>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endParaRPr>
          </a:p>
        </p:txBody>
      </p:sp>
      <p:sp>
        <p:nvSpPr>
          <p:cNvPr id="47" name="Freeform 4">
            <a:extLst>
              <a:ext uri="{FF2B5EF4-FFF2-40B4-BE49-F238E27FC236}">
                <a16:creationId xmlns:a16="http://schemas.microsoft.com/office/drawing/2014/main" id="{3BDC4863-1138-47CB-BC0B-7ECA5F5A0B92}"/>
              </a:ext>
            </a:extLst>
          </p:cNvPr>
          <p:cNvSpPr/>
          <p:nvPr/>
        </p:nvSpPr>
        <p:spPr bwMode="auto">
          <a:xfrm>
            <a:off x="4406900" y="1973595"/>
            <a:ext cx="3613354" cy="3215876"/>
          </a:xfrm>
          <a:custGeom>
            <a:avLst/>
            <a:gdLst>
              <a:gd name="connsiteX0" fmla="*/ 0 w 3613354"/>
              <a:gd name="connsiteY0" fmla="*/ 0 h 3864077"/>
              <a:gd name="connsiteX1" fmla="*/ 14748 w 3613354"/>
              <a:gd name="connsiteY1" fmla="*/ 3864077 h 3864077"/>
              <a:gd name="connsiteX2" fmla="*/ 1371600 w 3613354"/>
              <a:gd name="connsiteY2" fmla="*/ 3701845 h 3864077"/>
              <a:gd name="connsiteX3" fmla="*/ 2521974 w 3613354"/>
              <a:gd name="connsiteY3" fmla="*/ 3318387 h 3864077"/>
              <a:gd name="connsiteX4" fmla="*/ 3244645 w 3613354"/>
              <a:gd name="connsiteY4" fmla="*/ 2802193 h 3864077"/>
              <a:gd name="connsiteX5" fmla="*/ 3569109 w 3613354"/>
              <a:gd name="connsiteY5" fmla="*/ 2256503 h 3864077"/>
              <a:gd name="connsiteX6" fmla="*/ 3613354 w 3613354"/>
              <a:gd name="connsiteY6" fmla="*/ 1932038 h 3864077"/>
              <a:gd name="connsiteX7" fmla="*/ 3539613 w 3613354"/>
              <a:gd name="connsiteY7" fmla="*/ 1563329 h 3864077"/>
              <a:gd name="connsiteX8" fmla="*/ 3229896 w 3613354"/>
              <a:gd name="connsiteY8" fmla="*/ 1002890 h 3864077"/>
              <a:gd name="connsiteX9" fmla="*/ 2433483 w 3613354"/>
              <a:gd name="connsiteY9" fmla="*/ 471948 h 3864077"/>
              <a:gd name="connsiteX10" fmla="*/ 1460090 w 3613354"/>
              <a:gd name="connsiteY10" fmla="*/ 147483 h 3864077"/>
              <a:gd name="connsiteX11" fmla="*/ 663677 w 3613354"/>
              <a:gd name="connsiteY11" fmla="*/ 14748 h 3864077"/>
              <a:gd name="connsiteX12" fmla="*/ 0 w 3613354"/>
              <a:gd name="connsiteY12" fmla="*/ 0 h 3864077"/>
              <a:gd name="connsiteX0" fmla="*/ 0 w 3613354"/>
              <a:gd name="connsiteY0" fmla="*/ 0 h 3864077"/>
              <a:gd name="connsiteX1" fmla="*/ 14748 w 3613354"/>
              <a:gd name="connsiteY1" fmla="*/ 3864077 h 3864077"/>
              <a:gd name="connsiteX2" fmla="*/ 1371600 w 3613354"/>
              <a:gd name="connsiteY2" fmla="*/ 3701845 h 3864077"/>
              <a:gd name="connsiteX3" fmla="*/ 2521974 w 3613354"/>
              <a:gd name="connsiteY3" fmla="*/ 3318387 h 3864077"/>
              <a:gd name="connsiteX4" fmla="*/ 3244645 w 3613354"/>
              <a:gd name="connsiteY4" fmla="*/ 2802193 h 3864077"/>
              <a:gd name="connsiteX5" fmla="*/ 3569109 w 3613354"/>
              <a:gd name="connsiteY5" fmla="*/ 2256503 h 3864077"/>
              <a:gd name="connsiteX6" fmla="*/ 3613354 w 3613354"/>
              <a:gd name="connsiteY6" fmla="*/ 1932038 h 3864077"/>
              <a:gd name="connsiteX7" fmla="*/ 3539613 w 3613354"/>
              <a:gd name="connsiteY7" fmla="*/ 1563329 h 3864077"/>
              <a:gd name="connsiteX8" fmla="*/ 3187986 w 3613354"/>
              <a:gd name="connsiteY8" fmla="*/ 1011992 h 3864077"/>
              <a:gd name="connsiteX9" fmla="*/ 2433483 w 3613354"/>
              <a:gd name="connsiteY9" fmla="*/ 471948 h 3864077"/>
              <a:gd name="connsiteX10" fmla="*/ 1460090 w 3613354"/>
              <a:gd name="connsiteY10" fmla="*/ 147483 h 3864077"/>
              <a:gd name="connsiteX11" fmla="*/ 663677 w 3613354"/>
              <a:gd name="connsiteY11" fmla="*/ 14748 h 3864077"/>
              <a:gd name="connsiteX12" fmla="*/ 0 w 3613354"/>
              <a:gd name="connsiteY12" fmla="*/ 0 h 3864077"/>
              <a:gd name="connsiteX0" fmla="*/ 0 w 3613354"/>
              <a:gd name="connsiteY0" fmla="*/ 0 h 3864077"/>
              <a:gd name="connsiteX1" fmla="*/ 14748 w 3613354"/>
              <a:gd name="connsiteY1" fmla="*/ 3864077 h 3864077"/>
              <a:gd name="connsiteX2" fmla="*/ 1371600 w 3613354"/>
              <a:gd name="connsiteY2" fmla="*/ 3701845 h 3864077"/>
              <a:gd name="connsiteX3" fmla="*/ 2521974 w 3613354"/>
              <a:gd name="connsiteY3" fmla="*/ 3318387 h 3864077"/>
              <a:gd name="connsiteX4" fmla="*/ 3244645 w 3613354"/>
              <a:gd name="connsiteY4" fmla="*/ 2802193 h 3864077"/>
              <a:gd name="connsiteX5" fmla="*/ 3569109 w 3613354"/>
              <a:gd name="connsiteY5" fmla="*/ 2256503 h 3864077"/>
              <a:gd name="connsiteX6" fmla="*/ 3613354 w 3613354"/>
              <a:gd name="connsiteY6" fmla="*/ 1932038 h 3864077"/>
              <a:gd name="connsiteX7" fmla="*/ 3539613 w 3613354"/>
              <a:gd name="connsiteY7" fmla="*/ 1563329 h 3864077"/>
              <a:gd name="connsiteX8" fmla="*/ 3187986 w 3613354"/>
              <a:gd name="connsiteY8" fmla="*/ 1011992 h 3864077"/>
              <a:gd name="connsiteX9" fmla="*/ 2433483 w 3613354"/>
              <a:gd name="connsiteY9" fmla="*/ 471948 h 3864077"/>
              <a:gd name="connsiteX10" fmla="*/ 1460090 w 3613354"/>
              <a:gd name="connsiteY10" fmla="*/ 147483 h 3864077"/>
              <a:gd name="connsiteX11" fmla="*/ 663677 w 3613354"/>
              <a:gd name="connsiteY11" fmla="*/ 14748 h 3864077"/>
              <a:gd name="connsiteX12" fmla="*/ 0 w 3613354"/>
              <a:gd name="connsiteY12" fmla="*/ 0 h 3864077"/>
              <a:gd name="connsiteX0" fmla="*/ 0 w 3613354"/>
              <a:gd name="connsiteY0" fmla="*/ 0 h 3864077"/>
              <a:gd name="connsiteX1" fmla="*/ 14748 w 3613354"/>
              <a:gd name="connsiteY1" fmla="*/ 3864077 h 3864077"/>
              <a:gd name="connsiteX2" fmla="*/ 1371600 w 3613354"/>
              <a:gd name="connsiteY2" fmla="*/ 3701845 h 3864077"/>
              <a:gd name="connsiteX3" fmla="*/ 2521974 w 3613354"/>
              <a:gd name="connsiteY3" fmla="*/ 3318387 h 3864077"/>
              <a:gd name="connsiteX4" fmla="*/ 3244645 w 3613354"/>
              <a:gd name="connsiteY4" fmla="*/ 2802193 h 3864077"/>
              <a:gd name="connsiteX5" fmla="*/ 3569109 w 3613354"/>
              <a:gd name="connsiteY5" fmla="*/ 2256503 h 3864077"/>
              <a:gd name="connsiteX6" fmla="*/ 3613354 w 3613354"/>
              <a:gd name="connsiteY6" fmla="*/ 1932038 h 3864077"/>
              <a:gd name="connsiteX7" fmla="*/ 3554853 w 3613354"/>
              <a:gd name="connsiteY7" fmla="*/ 1558778 h 3864077"/>
              <a:gd name="connsiteX8" fmla="*/ 3187986 w 3613354"/>
              <a:gd name="connsiteY8" fmla="*/ 1011992 h 3864077"/>
              <a:gd name="connsiteX9" fmla="*/ 2433483 w 3613354"/>
              <a:gd name="connsiteY9" fmla="*/ 471948 h 3864077"/>
              <a:gd name="connsiteX10" fmla="*/ 1460090 w 3613354"/>
              <a:gd name="connsiteY10" fmla="*/ 147483 h 3864077"/>
              <a:gd name="connsiteX11" fmla="*/ 663677 w 3613354"/>
              <a:gd name="connsiteY11" fmla="*/ 14748 h 3864077"/>
              <a:gd name="connsiteX12" fmla="*/ 0 w 3613354"/>
              <a:gd name="connsiteY12" fmla="*/ 0 h 3864077"/>
              <a:gd name="connsiteX0" fmla="*/ 0 w 3613354"/>
              <a:gd name="connsiteY0" fmla="*/ 0 h 3841322"/>
              <a:gd name="connsiteX1" fmla="*/ 14748 w 3613354"/>
              <a:gd name="connsiteY1" fmla="*/ 3841322 h 3841322"/>
              <a:gd name="connsiteX2" fmla="*/ 1371600 w 3613354"/>
              <a:gd name="connsiteY2" fmla="*/ 3701845 h 3841322"/>
              <a:gd name="connsiteX3" fmla="*/ 2521974 w 3613354"/>
              <a:gd name="connsiteY3" fmla="*/ 3318387 h 3841322"/>
              <a:gd name="connsiteX4" fmla="*/ 3244645 w 3613354"/>
              <a:gd name="connsiteY4" fmla="*/ 2802193 h 3841322"/>
              <a:gd name="connsiteX5" fmla="*/ 3569109 w 3613354"/>
              <a:gd name="connsiteY5" fmla="*/ 2256503 h 3841322"/>
              <a:gd name="connsiteX6" fmla="*/ 3613354 w 3613354"/>
              <a:gd name="connsiteY6" fmla="*/ 1932038 h 3841322"/>
              <a:gd name="connsiteX7" fmla="*/ 3554853 w 3613354"/>
              <a:gd name="connsiteY7" fmla="*/ 1558778 h 3841322"/>
              <a:gd name="connsiteX8" fmla="*/ 3187986 w 3613354"/>
              <a:gd name="connsiteY8" fmla="*/ 1011992 h 3841322"/>
              <a:gd name="connsiteX9" fmla="*/ 2433483 w 3613354"/>
              <a:gd name="connsiteY9" fmla="*/ 471948 h 3841322"/>
              <a:gd name="connsiteX10" fmla="*/ 1460090 w 3613354"/>
              <a:gd name="connsiteY10" fmla="*/ 147483 h 3841322"/>
              <a:gd name="connsiteX11" fmla="*/ 663677 w 3613354"/>
              <a:gd name="connsiteY11" fmla="*/ 14748 h 3841322"/>
              <a:gd name="connsiteX12" fmla="*/ 0 w 3613354"/>
              <a:gd name="connsiteY12"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2521974 w 3613354"/>
              <a:gd name="connsiteY3" fmla="*/ 3318387 h 3841322"/>
              <a:gd name="connsiteX4" fmla="*/ 3244645 w 3613354"/>
              <a:gd name="connsiteY4" fmla="*/ 2802193 h 3841322"/>
              <a:gd name="connsiteX5" fmla="*/ 3569109 w 3613354"/>
              <a:gd name="connsiteY5" fmla="*/ 2256503 h 3841322"/>
              <a:gd name="connsiteX6" fmla="*/ 3613354 w 3613354"/>
              <a:gd name="connsiteY6" fmla="*/ 1932038 h 3841322"/>
              <a:gd name="connsiteX7" fmla="*/ 3554853 w 3613354"/>
              <a:gd name="connsiteY7" fmla="*/ 1558778 h 3841322"/>
              <a:gd name="connsiteX8" fmla="*/ 3187986 w 3613354"/>
              <a:gd name="connsiteY8" fmla="*/ 1011992 h 3841322"/>
              <a:gd name="connsiteX9" fmla="*/ 2433483 w 3613354"/>
              <a:gd name="connsiteY9" fmla="*/ 471948 h 3841322"/>
              <a:gd name="connsiteX10" fmla="*/ 1460090 w 3613354"/>
              <a:gd name="connsiteY10" fmla="*/ 147483 h 3841322"/>
              <a:gd name="connsiteX11" fmla="*/ 663677 w 3613354"/>
              <a:gd name="connsiteY11" fmla="*/ 14748 h 3841322"/>
              <a:gd name="connsiteX12" fmla="*/ 0 w 3613354"/>
              <a:gd name="connsiteY12"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08810 w 3613354"/>
              <a:gd name="connsiteY3" fmla="*/ 3519679 h 3841322"/>
              <a:gd name="connsiteX4" fmla="*/ 2521974 w 3613354"/>
              <a:gd name="connsiteY4" fmla="*/ 3318387 h 3841322"/>
              <a:gd name="connsiteX5" fmla="*/ 3244645 w 3613354"/>
              <a:gd name="connsiteY5" fmla="*/ 2802193 h 3841322"/>
              <a:gd name="connsiteX6" fmla="*/ 3569109 w 3613354"/>
              <a:gd name="connsiteY6" fmla="*/ 2256503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33483 w 3613354"/>
              <a:gd name="connsiteY10" fmla="*/ 471948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44645 w 3613354"/>
              <a:gd name="connsiteY5" fmla="*/ 2802193 h 3841322"/>
              <a:gd name="connsiteX6" fmla="*/ 3569109 w 3613354"/>
              <a:gd name="connsiteY6" fmla="*/ 2256503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33483 w 3613354"/>
              <a:gd name="connsiteY10" fmla="*/ 471948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44645 w 3613354"/>
              <a:gd name="connsiteY5" fmla="*/ 2802193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33483 w 3613354"/>
              <a:gd name="connsiteY10" fmla="*/ 471948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33483 w 3613354"/>
              <a:gd name="connsiteY10" fmla="*/ 471948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33483 w 3613354"/>
              <a:gd name="connsiteY10" fmla="*/ 471948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47483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663677 w 3613354"/>
              <a:gd name="connsiteY12" fmla="*/ 14748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591287 w 3613354"/>
              <a:gd name="connsiteY12" fmla="*/ 32952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38629 w 3613354"/>
              <a:gd name="connsiteY6" fmla="*/ 2361176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591287 w 3613354"/>
              <a:gd name="connsiteY12" fmla="*/ 32952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19579 w 3613354"/>
              <a:gd name="connsiteY6" fmla="*/ 2347523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591287 w 3613354"/>
              <a:gd name="connsiteY12" fmla="*/ 32952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19579 w 3613354"/>
              <a:gd name="connsiteY6" fmla="*/ 2347523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591287 w 3613354"/>
              <a:gd name="connsiteY12" fmla="*/ 32952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19579 w 3613354"/>
              <a:gd name="connsiteY6" fmla="*/ 2347523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591287 w 3613354"/>
              <a:gd name="connsiteY12" fmla="*/ 32952 h 3841322"/>
              <a:gd name="connsiteX13" fmla="*/ 0 w 3613354"/>
              <a:gd name="connsiteY13" fmla="*/ 0 h 3841322"/>
              <a:gd name="connsiteX0" fmla="*/ 0 w 3613354"/>
              <a:gd name="connsiteY0" fmla="*/ 0 h 3841322"/>
              <a:gd name="connsiteX1" fmla="*/ 14748 w 3613354"/>
              <a:gd name="connsiteY1" fmla="*/ 3841322 h 3841322"/>
              <a:gd name="connsiteX2" fmla="*/ 1371600 w 3613354"/>
              <a:gd name="connsiteY2" fmla="*/ 3701845 h 3841322"/>
              <a:gd name="connsiteX3" fmla="*/ 1916430 w 3613354"/>
              <a:gd name="connsiteY3" fmla="*/ 3560638 h 3841322"/>
              <a:gd name="connsiteX4" fmla="*/ 2521974 w 3613354"/>
              <a:gd name="connsiteY4" fmla="*/ 3318387 h 3841322"/>
              <a:gd name="connsiteX5" fmla="*/ 3233215 w 3613354"/>
              <a:gd name="connsiteY5" fmla="*/ 2765786 h 3841322"/>
              <a:gd name="connsiteX6" fmla="*/ 3519579 w 3613354"/>
              <a:gd name="connsiteY6" fmla="*/ 2347523 h 3841322"/>
              <a:gd name="connsiteX7" fmla="*/ 3613354 w 3613354"/>
              <a:gd name="connsiteY7" fmla="*/ 1932038 h 3841322"/>
              <a:gd name="connsiteX8" fmla="*/ 3554853 w 3613354"/>
              <a:gd name="connsiteY8" fmla="*/ 1558778 h 3841322"/>
              <a:gd name="connsiteX9" fmla="*/ 3187986 w 3613354"/>
              <a:gd name="connsiteY9" fmla="*/ 1011992 h 3841322"/>
              <a:gd name="connsiteX10" fmla="*/ 2422053 w 3613354"/>
              <a:gd name="connsiteY10" fmla="*/ 503805 h 3841322"/>
              <a:gd name="connsiteX11" fmla="*/ 1460090 w 3613354"/>
              <a:gd name="connsiteY11" fmla="*/ 170238 h 3841322"/>
              <a:gd name="connsiteX12" fmla="*/ 591287 w 3613354"/>
              <a:gd name="connsiteY12" fmla="*/ 32952 h 3841322"/>
              <a:gd name="connsiteX13" fmla="*/ 0 w 3613354"/>
              <a:gd name="connsiteY13" fmla="*/ 0 h 384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354" h="3841322">
                <a:moveTo>
                  <a:pt x="0" y="0"/>
                </a:moveTo>
                <a:lnTo>
                  <a:pt x="14748" y="3841322"/>
                </a:lnTo>
                <a:cubicBezTo>
                  <a:pt x="714682" y="3822136"/>
                  <a:pt x="919316" y="3748337"/>
                  <a:pt x="1371600" y="3701845"/>
                </a:cubicBezTo>
                <a:lnTo>
                  <a:pt x="1916430" y="3560638"/>
                </a:lnTo>
                <a:lnTo>
                  <a:pt x="2521974" y="3318387"/>
                </a:lnTo>
                <a:cubicBezTo>
                  <a:pt x="2759054" y="3134187"/>
                  <a:pt x="2992325" y="3022802"/>
                  <a:pt x="3233215" y="2765786"/>
                </a:cubicBezTo>
                <a:cubicBezTo>
                  <a:pt x="3328670" y="2626365"/>
                  <a:pt x="3393644" y="2582515"/>
                  <a:pt x="3519579" y="2347523"/>
                </a:cubicBezTo>
                <a:cubicBezTo>
                  <a:pt x="3585127" y="2131661"/>
                  <a:pt x="3582096" y="2070533"/>
                  <a:pt x="3613354" y="1932038"/>
                </a:cubicBezTo>
                <a:lnTo>
                  <a:pt x="3554853" y="1558778"/>
                </a:lnTo>
                <a:cubicBezTo>
                  <a:pt x="3437644" y="1374999"/>
                  <a:pt x="3385205" y="1223077"/>
                  <a:pt x="3187986" y="1011992"/>
                </a:cubicBezTo>
                <a:cubicBezTo>
                  <a:pt x="2932675" y="842596"/>
                  <a:pt x="2806904" y="709609"/>
                  <a:pt x="2422053" y="503805"/>
                </a:cubicBezTo>
                <a:cubicBezTo>
                  <a:pt x="2101399" y="357725"/>
                  <a:pt x="1967434" y="311767"/>
                  <a:pt x="1460090" y="170238"/>
                </a:cubicBezTo>
                <a:cubicBezTo>
                  <a:pt x="1170489" y="124476"/>
                  <a:pt x="979948" y="69612"/>
                  <a:pt x="591287" y="32952"/>
                </a:cubicBezTo>
                <a:lnTo>
                  <a:pt x="0" y="0"/>
                </a:lnTo>
                <a:close/>
              </a:path>
            </a:pathLst>
          </a:custGeom>
          <a:solidFill>
            <a:srgbClr val="00AC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endParaRPr>
          </a:p>
        </p:txBody>
      </p:sp>
      <p:sp>
        <p:nvSpPr>
          <p:cNvPr id="48" name="Rectangle 47">
            <a:extLst>
              <a:ext uri="{FF2B5EF4-FFF2-40B4-BE49-F238E27FC236}">
                <a16:creationId xmlns:a16="http://schemas.microsoft.com/office/drawing/2014/main" id="{5B1D381C-8D0D-414B-AB7F-CBEEF0EA0F8A}"/>
              </a:ext>
            </a:extLst>
          </p:cNvPr>
          <p:cNvSpPr/>
          <p:nvPr/>
        </p:nvSpPr>
        <p:spPr>
          <a:xfrm>
            <a:off x="1502885" y="2760959"/>
            <a:ext cx="2702266" cy="1631216"/>
          </a:xfrm>
          <a:prstGeom prst="rect">
            <a:avLst/>
          </a:prstGeom>
        </p:spPr>
        <p:txBody>
          <a:bodyPr wrap="square">
            <a:spAutoFit/>
          </a:bodyPr>
          <a:lstStyle/>
          <a:p>
            <a:pPr algn="r"/>
            <a:r>
              <a:rPr lang="en-US" sz="2000" b="1" dirty="0">
                <a:latin typeface="Calibri" panose="020F0502020204030204"/>
              </a:rPr>
              <a:t>Tangible and practical aspects of wilderness character arising from the Wilderness Act definition</a:t>
            </a:r>
          </a:p>
        </p:txBody>
      </p:sp>
      <p:sp>
        <p:nvSpPr>
          <p:cNvPr id="49" name="TextBox 48">
            <a:extLst>
              <a:ext uri="{FF2B5EF4-FFF2-40B4-BE49-F238E27FC236}">
                <a16:creationId xmlns:a16="http://schemas.microsoft.com/office/drawing/2014/main" id="{0E89CE37-4133-45D5-BFA9-D0ACBF20DFBC}"/>
              </a:ext>
            </a:extLst>
          </p:cNvPr>
          <p:cNvSpPr txBox="1"/>
          <p:nvPr/>
        </p:nvSpPr>
        <p:spPr>
          <a:xfrm>
            <a:off x="4720686" y="2760959"/>
            <a:ext cx="2697605" cy="1631216"/>
          </a:xfrm>
          <a:prstGeom prst="rect">
            <a:avLst/>
          </a:prstGeom>
          <a:noFill/>
        </p:spPr>
        <p:txBody>
          <a:bodyPr wrap="square" rtlCol="0">
            <a:spAutoFit/>
          </a:bodyPr>
          <a:lstStyle/>
          <a:p>
            <a:r>
              <a:rPr lang="en-US" sz="2000" b="1">
                <a:latin typeface="Calibri" panose="020F0502020204030204"/>
              </a:rPr>
              <a:t>Spiritual, symbolic, ethical, philosophical, and other intangible aspects of wilderness character</a:t>
            </a:r>
          </a:p>
        </p:txBody>
      </p:sp>
      <p:sp>
        <p:nvSpPr>
          <p:cNvPr id="50" name="Oval 49">
            <a:extLst>
              <a:ext uri="{FF2B5EF4-FFF2-40B4-BE49-F238E27FC236}">
                <a16:creationId xmlns:a16="http://schemas.microsoft.com/office/drawing/2014/main" id="{76546F64-9637-49E0-A4EF-8884D29E2453}"/>
              </a:ext>
            </a:extLst>
          </p:cNvPr>
          <p:cNvSpPr/>
          <p:nvPr/>
        </p:nvSpPr>
        <p:spPr bwMode="auto">
          <a:xfrm>
            <a:off x="857450" y="1978510"/>
            <a:ext cx="7152968" cy="3210232"/>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endParaRPr>
          </a:p>
        </p:txBody>
      </p:sp>
      <p:sp>
        <p:nvSpPr>
          <p:cNvPr id="57" name="TextBox 56">
            <a:extLst>
              <a:ext uri="{FF2B5EF4-FFF2-40B4-BE49-F238E27FC236}">
                <a16:creationId xmlns:a16="http://schemas.microsoft.com/office/drawing/2014/main" id="{D61854CF-D83A-47F1-B4D7-8639E967CC62}"/>
              </a:ext>
            </a:extLst>
          </p:cNvPr>
          <p:cNvSpPr txBox="1"/>
          <p:nvPr/>
        </p:nvSpPr>
        <p:spPr>
          <a:xfrm>
            <a:off x="2956924" y="2247550"/>
            <a:ext cx="1248227" cy="461665"/>
          </a:xfrm>
          <a:prstGeom prst="rect">
            <a:avLst/>
          </a:prstGeom>
          <a:noFill/>
        </p:spPr>
        <p:txBody>
          <a:bodyPr wrap="none" rtlCol="0">
            <a:spAutoFit/>
          </a:bodyPr>
          <a:lstStyle/>
          <a:p>
            <a:r>
              <a:rPr lang="en-US" sz="2400" b="1">
                <a:solidFill>
                  <a:schemeClr val="bg1"/>
                </a:solidFill>
                <a:latin typeface="Calibri" panose="020F0502020204030204"/>
              </a:rPr>
              <a:t>Tangible</a:t>
            </a:r>
          </a:p>
        </p:txBody>
      </p:sp>
      <p:sp>
        <p:nvSpPr>
          <p:cNvPr id="58" name="TextBox 57">
            <a:extLst>
              <a:ext uri="{FF2B5EF4-FFF2-40B4-BE49-F238E27FC236}">
                <a16:creationId xmlns:a16="http://schemas.microsoft.com/office/drawing/2014/main" id="{027FE2C0-044A-4CDC-BEC6-86BB904A520B}"/>
              </a:ext>
            </a:extLst>
          </p:cNvPr>
          <p:cNvSpPr txBox="1"/>
          <p:nvPr/>
        </p:nvSpPr>
        <p:spPr>
          <a:xfrm>
            <a:off x="4571998" y="2244348"/>
            <a:ext cx="1467581" cy="461665"/>
          </a:xfrm>
          <a:prstGeom prst="rect">
            <a:avLst/>
          </a:prstGeom>
          <a:noFill/>
        </p:spPr>
        <p:txBody>
          <a:bodyPr wrap="none" rtlCol="0">
            <a:spAutoFit/>
          </a:bodyPr>
          <a:lstStyle/>
          <a:p>
            <a:r>
              <a:rPr lang="en-US" sz="2400" b="1">
                <a:solidFill>
                  <a:schemeClr val="bg1"/>
                </a:solidFill>
                <a:latin typeface="Calibri" panose="020F0502020204030204"/>
              </a:rPr>
              <a:t>Intangible</a:t>
            </a:r>
          </a:p>
        </p:txBody>
      </p:sp>
      <p:sp>
        <p:nvSpPr>
          <p:cNvPr id="59" name="Rectangle 2">
            <a:extLst>
              <a:ext uri="{FF2B5EF4-FFF2-40B4-BE49-F238E27FC236}">
                <a16:creationId xmlns:a16="http://schemas.microsoft.com/office/drawing/2014/main" id="{7227FEA2-C643-4355-A5B0-E1003981FDCD}"/>
              </a:ext>
            </a:extLst>
          </p:cNvPr>
          <p:cNvSpPr txBox="1">
            <a:spLocks noChangeArrowheads="1"/>
          </p:cNvSpPr>
          <p:nvPr/>
        </p:nvSpPr>
        <p:spPr bwMode="auto">
          <a:xfrm>
            <a:off x="669562" y="334050"/>
            <a:ext cx="7804873"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Integrating Wilderness Character</a:t>
            </a:r>
            <a:endParaRPr lang="en-US" sz="4200" kern="0">
              <a:solidFill>
                <a:schemeClr val="bg1"/>
              </a:solidFill>
              <a:latin typeface="Calibri" panose="020F0502020204030204"/>
            </a:endParaRPr>
          </a:p>
        </p:txBody>
      </p:sp>
      <p:sp>
        <p:nvSpPr>
          <p:cNvPr id="16" name="Text Box 400">
            <a:extLst>
              <a:ext uri="{FF2B5EF4-FFF2-40B4-BE49-F238E27FC236}">
                <a16:creationId xmlns:a16="http://schemas.microsoft.com/office/drawing/2014/main" id="{C30E439C-72FF-4032-AADE-DB48D972DFDF}"/>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16</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40247264"/>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413E8-C5A4-4DEC-B7E3-A0F0D7345509}"/>
              </a:ext>
            </a:extLst>
          </p:cNvPr>
          <p:cNvGrpSpPr/>
          <p:nvPr/>
        </p:nvGrpSpPr>
        <p:grpSpPr>
          <a:xfrm>
            <a:off x="1920010" y="6677"/>
            <a:ext cx="5428561" cy="6868009"/>
            <a:chOff x="1920012" y="-5299"/>
            <a:chExt cx="5303976" cy="6863299"/>
          </a:xfrm>
        </p:grpSpPr>
        <p:pic>
          <p:nvPicPr>
            <p:cNvPr id="3" name="Picture 2">
              <a:extLst>
                <a:ext uri="{FF2B5EF4-FFF2-40B4-BE49-F238E27FC236}">
                  <a16:creationId xmlns:a16="http://schemas.microsoft.com/office/drawing/2014/main" id="{58A0B122-2582-4016-81E9-106602E90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2" y="-5299"/>
              <a:ext cx="5303976" cy="6863299"/>
            </a:xfrm>
            <a:prstGeom prst="rect">
              <a:avLst/>
            </a:prstGeom>
            <a:ln w="28575">
              <a:solidFill>
                <a:schemeClr val="tx1"/>
              </a:solidFill>
            </a:ln>
          </p:spPr>
        </p:pic>
        <p:sp>
          <p:nvSpPr>
            <p:cNvPr id="2" name="Rectangle 1">
              <a:extLst>
                <a:ext uri="{FF2B5EF4-FFF2-40B4-BE49-F238E27FC236}">
                  <a16:creationId xmlns:a16="http://schemas.microsoft.com/office/drawing/2014/main" id="{00002936-F40B-4642-9DFA-A8B2CCDA9AD7}"/>
                </a:ext>
              </a:extLst>
            </p:cNvPr>
            <p:cNvSpPr/>
            <p:nvPr/>
          </p:nvSpPr>
          <p:spPr>
            <a:xfrm>
              <a:off x="6721174" y="6614382"/>
              <a:ext cx="373769" cy="180211"/>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102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3902" y="2291462"/>
            <a:ext cx="4319187" cy="2930168"/>
          </a:xfrm>
          <a:prstGeom prst="rect">
            <a:avLst/>
          </a:prstGeom>
          <a:ln w="25400">
            <a:solidFill>
              <a:schemeClr val="tx1"/>
            </a:solidFill>
          </a:ln>
        </p:spPr>
      </p:pic>
      <p:sp>
        <p:nvSpPr>
          <p:cNvPr id="4" name="Rectangle 2">
            <a:extLst>
              <a:ext uri="{FF2B5EF4-FFF2-40B4-BE49-F238E27FC236}">
                <a16:creationId xmlns:a16="http://schemas.microsoft.com/office/drawing/2014/main" id="{526C5733-A30B-4BD8-A4A3-81DBE5664F69}"/>
              </a:ext>
            </a:extLst>
          </p:cNvPr>
          <p:cNvSpPr txBox="1">
            <a:spLocks noChangeArrowheads="1"/>
          </p:cNvSpPr>
          <p:nvPr/>
        </p:nvSpPr>
        <p:spPr bwMode="auto">
          <a:xfrm>
            <a:off x="669562" y="334050"/>
            <a:ext cx="7804873"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Minimum Requirements Analysis</a:t>
            </a:r>
            <a:endParaRPr lang="en-US" sz="4200" kern="0">
              <a:solidFill>
                <a:schemeClr val="bg1"/>
              </a:solidFill>
              <a:latin typeface="Calibri" panose="020F0502020204030204"/>
            </a:endParaRPr>
          </a:p>
        </p:txBody>
      </p:sp>
      <p:grpSp>
        <p:nvGrpSpPr>
          <p:cNvPr id="6" name="Group 5">
            <a:extLst>
              <a:ext uri="{FF2B5EF4-FFF2-40B4-BE49-F238E27FC236}">
                <a16:creationId xmlns:a16="http://schemas.microsoft.com/office/drawing/2014/main" id="{629155D4-B92C-4A8B-A187-95BECEA798CA}"/>
              </a:ext>
            </a:extLst>
          </p:cNvPr>
          <p:cNvGrpSpPr/>
          <p:nvPr/>
        </p:nvGrpSpPr>
        <p:grpSpPr>
          <a:xfrm>
            <a:off x="5142181" y="1440383"/>
            <a:ext cx="3437917" cy="1466394"/>
            <a:chOff x="5203834" y="1440384"/>
            <a:chExt cx="3437917" cy="1466394"/>
          </a:xfrm>
        </p:grpSpPr>
        <p:sp>
          <p:nvSpPr>
            <p:cNvPr id="7" name="TextBox 6">
              <a:extLst>
                <a:ext uri="{FF2B5EF4-FFF2-40B4-BE49-F238E27FC236}">
                  <a16:creationId xmlns:a16="http://schemas.microsoft.com/office/drawing/2014/main" id="{6891FE3F-2C03-4BDC-A0A3-21F0D996F389}"/>
                </a:ext>
              </a:extLst>
            </p:cNvPr>
            <p:cNvSpPr txBox="1"/>
            <p:nvPr/>
          </p:nvSpPr>
          <p:spPr>
            <a:xfrm>
              <a:off x="6497033" y="1440384"/>
              <a:ext cx="851515" cy="369332"/>
            </a:xfrm>
            <a:prstGeom prst="rect">
              <a:avLst/>
            </a:prstGeom>
            <a:noFill/>
          </p:spPr>
          <p:txBody>
            <a:bodyPr wrap="none" rtlCol="0">
              <a:spAutoFit/>
            </a:bodyPr>
            <a:lstStyle/>
            <a:p>
              <a:r>
                <a:rPr lang="en-US" dirty="0">
                  <a:solidFill>
                    <a:schemeClr val="bg1"/>
                  </a:solidFill>
                </a:rPr>
                <a:t>Step 1</a:t>
              </a:r>
            </a:p>
          </p:txBody>
        </p:sp>
        <p:sp>
          <p:nvSpPr>
            <p:cNvPr id="5" name="Rectangle 4">
              <a:extLst>
                <a:ext uri="{FF2B5EF4-FFF2-40B4-BE49-F238E27FC236}">
                  <a16:creationId xmlns:a16="http://schemas.microsoft.com/office/drawing/2014/main" id="{2ABA25AE-C541-4362-BE66-12AA89D9A953}"/>
                </a:ext>
              </a:extLst>
            </p:cNvPr>
            <p:cNvSpPr/>
            <p:nvPr/>
          </p:nvSpPr>
          <p:spPr>
            <a:xfrm>
              <a:off x="5203834" y="1809105"/>
              <a:ext cx="3437917" cy="1097673"/>
            </a:xfrm>
            <a:prstGeom prst="rect">
              <a:avLst/>
            </a:prstGeom>
            <a:solidFill>
              <a:schemeClr val="bg1"/>
            </a:solidFill>
            <a:ln w="19050">
              <a:solidFill>
                <a:srgbClr val="000000"/>
              </a:solidFill>
            </a:ln>
          </p:spPr>
          <p:txBody>
            <a:bodyPr wrap="square">
              <a:spAutoFit/>
            </a:bodyPr>
            <a:lstStyle/>
            <a:p>
              <a:pPr lvl="0">
                <a:lnSpc>
                  <a:spcPct val="115000"/>
                </a:lnSpc>
              </a:pPr>
              <a:r>
                <a:rPr lang="en-US" sz="1600" b="1" dirty="0">
                  <a:latin typeface="Arial" panose="020B0604020202020204" pitchFamily="34" charset="0"/>
                  <a:ea typeface="Calibri" panose="020F0502020204030204" pitchFamily="34" charset="0"/>
                  <a:cs typeface="Arial" panose="020B0604020202020204" pitchFamily="34" charset="0"/>
                </a:rPr>
                <a:t>Wilderness Character</a:t>
              </a:r>
              <a:endParaRPr lang="en-US" sz="1600" dirty="0">
                <a:latin typeface="Arial" panose="020B0604020202020204" pitchFamily="34" charset="0"/>
                <a:ea typeface="Calibri" panose="020F0502020204030204" pitchFamily="34" charset="0"/>
                <a:cs typeface="Arial" panose="020B0604020202020204" pitchFamily="34" charset="0"/>
              </a:endParaRPr>
            </a:p>
            <a:p>
              <a:pPr marR="0">
                <a:lnSpc>
                  <a:spcPct val="115000"/>
                </a:lnSpc>
                <a:spcBef>
                  <a:spcPts val="0"/>
                </a:spcBef>
                <a:spcAft>
                  <a:spcPts val="0"/>
                </a:spcAft>
              </a:pPr>
              <a:r>
                <a:rPr lang="en-US" sz="1400" i="1" dirty="0">
                  <a:latin typeface="Arial" panose="020B0604020202020204" pitchFamily="34" charset="0"/>
                  <a:ea typeface="Calibri" panose="020F0502020204030204" pitchFamily="34" charset="0"/>
                  <a:cs typeface="Arial" panose="020B0604020202020204" pitchFamily="34" charset="0"/>
                </a:rPr>
                <a:t>Is action necessary to preserve one or more of the five qualities of wilderness character?</a:t>
              </a:r>
              <a:endParaRPr lang="en-US" sz="1400" dirty="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440504196"/>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3902" y="2291462"/>
            <a:ext cx="4319187" cy="2930168"/>
          </a:xfrm>
          <a:prstGeom prst="rect">
            <a:avLst/>
          </a:prstGeom>
          <a:ln w="25400">
            <a:solidFill>
              <a:schemeClr val="tx1"/>
            </a:solidFill>
          </a:ln>
        </p:spPr>
      </p:pic>
      <p:sp>
        <p:nvSpPr>
          <p:cNvPr id="4" name="Rectangle 2">
            <a:extLst>
              <a:ext uri="{FF2B5EF4-FFF2-40B4-BE49-F238E27FC236}">
                <a16:creationId xmlns:a16="http://schemas.microsoft.com/office/drawing/2014/main" id="{526C5733-A30B-4BD8-A4A3-81DBE5664F69}"/>
              </a:ext>
            </a:extLst>
          </p:cNvPr>
          <p:cNvSpPr txBox="1">
            <a:spLocks noChangeArrowheads="1"/>
          </p:cNvSpPr>
          <p:nvPr/>
        </p:nvSpPr>
        <p:spPr bwMode="auto">
          <a:xfrm>
            <a:off x="669562" y="334050"/>
            <a:ext cx="7804873"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Minimum Requirements Analysis</a:t>
            </a:r>
            <a:endParaRPr lang="en-US" sz="4200" kern="0">
              <a:solidFill>
                <a:schemeClr val="bg1"/>
              </a:solidFill>
              <a:latin typeface="Calibri" panose="020F0502020204030204"/>
            </a:endParaRPr>
          </a:p>
        </p:txBody>
      </p:sp>
      <p:grpSp>
        <p:nvGrpSpPr>
          <p:cNvPr id="10" name="Group 9">
            <a:extLst>
              <a:ext uri="{FF2B5EF4-FFF2-40B4-BE49-F238E27FC236}">
                <a16:creationId xmlns:a16="http://schemas.microsoft.com/office/drawing/2014/main" id="{C4DAA7F0-1388-4C6E-B781-2EF2862B6191}"/>
              </a:ext>
            </a:extLst>
          </p:cNvPr>
          <p:cNvGrpSpPr/>
          <p:nvPr/>
        </p:nvGrpSpPr>
        <p:grpSpPr>
          <a:xfrm>
            <a:off x="5142181" y="3951224"/>
            <a:ext cx="3437917" cy="1719284"/>
            <a:chOff x="5203834" y="3951223"/>
            <a:chExt cx="3437917" cy="1719284"/>
          </a:xfrm>
        </p:grpSpPr>
        <p:sp>
          <p:nvSpPr>
            <p:cNvPr id="9" name="TextBox 8">
              <a:extLst>
                <a:ext uri="{FF2B5EF4-FFF2-40B4-BE49-F238E27FC236}">
                  <a16:creationId xmlns:a16="http://schemas.microsoft.com/office/drawing/2014/main" id="{8CD91934-0A73-483A-A922-34FF404B1833}"/>
                </a:ext>
              </a:extLst>
            </p:cNvPr>
            <p:cNvSpPr txBox="1"/>
            <p:nvPr/>
          </p:nvSpPr>
          <p:spPr>
            <a:xfrm>
              <a:off x="6497034" y="3951223"/>
              <a:ext cx="851515" cy="369332"/>
            </a:xfrm>
            <a:prstGeom prst="rect">
              <a:avLst/>
            </a:prstGeom>
            <a:noFill/>
          </p:spPr>
          <p:txBody>
            <a:bodyPr wrap="none" rtlCol="0">
              <a:spAutoFit/>
            </a:bodyPr>
            <a:lstStyle/>
            <a:p>
              <a:r>
                <a:rPr lang="en-US" dirty="0">
                  <a:solidFill>
                    <a:schemeClr val="bg1"/>
                  </a:solidFill>
                </a:rPr>
                <a:t>Step 2</a:t>
              </a:r>
            </a:p>
          </p:txBody>
        </p:sp>
        <p:sp>
          <p:nvSpPr>
            <p:cNvPr id="8" name="Text Box 2">
              <a:extLst>
                <a:ext uri="{FF2B5EF4-FFF2-40B4-BE49-F238E27FC236}">
                  <a16:creationId xmlns:a16="http://schemas.microsoft.com/office/drawing/2014/main" id="{0D54F4D3-3F54-484B-945E-970B191916EF}"/>
                </a:ext>
              </a:extLst>
            </p:cNvPr>
            <p:cNvSpPr txBox="1">
              <a:spLocks noChangeArrowheads="1"/>
            </p:cNvSpPr>
            <p:nvPr/>
          </p:nvSpPr>
          <p:spPr bwMode="auto">
            <a:xfrm>
              <a:off x="5203834" y="4319944"/>
              <a:ext cx="3437917" cy="1350563"/>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Wilderness Character</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400" i="1" dirty="0">
                  <a:effectLst/>
                  <a:latin typeface="Arial" panose="020B0604020202020204" pitchFamily="34" charset="0"/>
                  <a:ea typeface="Calibri" panose="020F0502020204030204" pitchFamily="34" charset="0"/>
                  <a:cs typeface="Arial" panose="020B0604020202020204" pitchFamily="34" charset="0"/>
                </a:rPr>
                <a:t>What is the effect of each component activity on the qualities of wilderness character?  What mitigation measures will be taken?</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629155D4-B92C-4A8B-A187-95BECEA798CA}"/>
              </a:ext>
            </a:extLst>
          </p:cNvPr>
          <p:cNvGrpSpPr/>
          <p:nvPr/>
        </p:nvGrpSpPr>
        <p:grpSpPr>
          <a:xfrm>
            <a:off x="5142181" y="1440383"/>
            <a:ext cx="3437917" cy="1466394"/>
            <a:chOff x="5203834" y="1440384"/>
            <a:chExt cx="3437917" cy="1466394"/>
          </a:xfrm>
          <a:solidFill>
            <a:schemeClr val="bg1">
              <a:alpha val="35000"/>
            </a:schemeClr>
          </a:solidFill>
        </p:grpSpPr>
        <p:sp>
          <p:nvSpPr>
            <p:cNvPr id="7" name="TextBox 6">
              <a:extLst>
                <a:ext uri="{FF2B5EF4-FFF2-40B4-BE49-F238E27FC236}">
                  <a16:creationId xmlns:a16="http://schemas.microsoft.com/office/drawing/2014/main" id="{6891FE3F-2C03-4BDC-A0A3-21F0D996F389}"/>
                </a:ext>
              </a:extLst>
            </p:cNvPr>
            <p:cNvSpPr txBox="1"/>
            <p:nvPr/>
          </p:nvSpPr>
          <p:spPr>
            <a:xfrm>
              <a:off x="6497033" y="1440384"/>
              <a:ext cx="851515" cy="369332"/>
            </a:xfrm>
            <a:prstGeom prst="rect">
              <a:avLst/>
            </a:prstGeom>
            <a:solidFill>
              <a:srgbClr val="606060"/>
            </a:solidFill>
          </p:spPr>
          <p:txBody>
            <a:bodyPr wrap="none" rtlCol="0">
              <a:spAutoFit/>
            </a:bodyPr>
            <a:lstStyle/>
            <a:p>
              <a:r>
                <a:rPr lang="en-US" dirty="0">
                  <a:solidFill>
                    <a:schemeClr val="bg1">
                      <a:lumMod val="65000"/>
                    </a:schemeClr>
                  </a:solidFill>
                </a:rPr>
                <a:t>Step 1</a:t>
              </a:r>
            </a:p>
          </p:txBody>
        </p:sp>
        <p:sp>
          <p:nvSpPr>
            <p:cNvPr id="5" name="Rectangle 4">
              <a:extLst>
                <a:ext uri="{FF2B5EF4-FFF2-40B4-BE49-F238E27FC236}">
                  <a16:creationId xmlns:a16="http://schemas.microsoft.com/office/drawing/2014/main" id="{2ABA25AE-C541-4362-BE66-12AA89D9A953}"/>
                </a:ext>
              </a:extLst>
            </p:cNvPr>
            <p:cNvSpPr/>
            <p:nvPr/>
          </p:nvSpPr>
          <p:spPr>
            <a:xfrm>
              <a:off x="5203834" y="1809105"/>
              <a:ext cx="3437917" cy="1097673"/>
            </a:xfrm>
            <a:prstGeom prst="rect">
              <a:avLst/>
            </a:prstGeom>
            <a:grpFill/>
            <a:ln w="19050">
              <a:solidFill>
                <a:schemeClr val="tx1">
                  <a:lumMod val="75000"/>
                  <a:lumOff val="25000"/>
                </a:schemeClr>
              </a:solidFill>
            </a:ln>
          </p:spPr>
          <p:txBody>
            <a:bodyPr wrap="square">
              <a:spAutoFit/>
            </a:bodyPr>
            <a:lstStyle/>
            <a:p>
              <a:pPr lvl="0">
                <a:lnSpc>
                  <a:spcPct val="115000"/>
                </a:lnSpc>
              </a:pPr>
              <a:r>
                <a:rPr lang="en-US" sz="1600" b="1" dirty="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Wilderness Character</a:t>
              </a:r>
              <a:endParaRPr lang="en-US" sz="1600" dirty="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endParaRPr>
            </a:p>
            <a:p>
              <a:pPr marR="0">
                <a:lnSpc>
                  <a:spcPct val="115000"/>
                </a:lnSpc>
                <a:spcBef>
                  <a:spcPts val="0"/>
                </a:spcBef>
                <a:spcAft>
                  <a:spcPts val="0"/>
                </a:spcAft>
              </a:pPr>
              <a:r>
                <a:rPr lang="en-US" sz="1400" i="1" dirty="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Is action necessary to preserve one or more of the five qualities of wilderness character?</a:t>
              </a:r>
              <a:endParaRPr lang="en-US" sz="1400" dirty="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86579746"/>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B154E0C-43E3-41D9-A20A-6ECE21D8D3A7}"/>
              </a:ext>
            </a:extLst>
          </p:cNvPr>
          <p:cNvGrpSpPr/>
          <p:nvPr/>
        </p:nvGrpSpPr>
        <p:grpSpPr>
          <a:xfrm>
            <a:off x="1772083" y="1431621"/>
            <a:ext cx="5669280" cy="4389120"/>
            <a:chOff x="1772084" y="1431617"/>
            <a:chExt cx="5580744" cy="4377582"/>
          </a:xfrm>
        </p:grpSpPr>
        <p:sp>
          <p:nvSpPr>
            <p:cNvPr id="18" name="Rectangle 17">
              <a:extLst>
                <a:ext uri="{FF2B5EF4-FFF2-40B4-BE49-F238E27FC236}">
                  <a16:creationId xmlns:a16="http://schemas.microsoft.com/office/drawing/2014/main" id="{061485CE-0207-4E13-9E6F-C9D0C2831A88}"/>
                </a:ext>
              </a:extLst>
            </p:cNvPr>
            <p:cNvSpPr/>
            <p:nvPr/>
          </p:nvSpPr>
          <p:spPr bwMode="auto">
            <a:xfrm>
              <a:off x="1772084" y="1431617"/>
              <a:ext cx="2790372" cy="4377582"/>
            </a:xfrm>
            <a:prstGeom prst="rect">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15934887-37C4-4F01-A65E-9F47AB20B9F8}"/>
                </a:ext>
              </a:extLst>
            </p:cNvPr>
            <p:cNvSpPr/>
            <p:nvPr/>
          </p:nvSpPr>
          <p:spPr bwMode="auto">
            <a:xfrm>
              <a:off x="4562456" y="1431617"/>
              <a:ext cx="2790372" cy="4377582"/>
            </a:xfrm>
            <a:prstGeom prst="rect">
              <a:avLst/>
            </a:prstGeom>
            <a:solidFill>
              <a:schemeClr val="bg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5" name="Rectangle 2">
            <a:extLst>
              <a:ext uri="{FF2B5EF4-FFF2-40B4-BE49-F238E27FC236}">
                <a16:creationId xmlns:a16="http://schemas.microsoft.com/office/drawing/2014/main" id="{8D3C9198-57C0-435A-916B-3D4235015DA6}"/>
              </a:ext>
            </a:extLst>
          </p:cNvPr>
          <p:cNvSpPr txBox="1">
            <a:spLocks noChangeArrowheads="1"/>
          </p:cNvSpPr>
          <p:nvPr/>
        </p:nvSpPr>
        <p:spPr bwMode="auto">
          <a:xfrm>
            <a:off x="457200" y="32736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dirty="0">
                <a:solidFill>
                  <a:schemeClr val="bg1"/>
                </a:solidFill>
                <a:latin typeface="Calibri" panose="020F0502020204030204"/>
              </a:rPr>
              <a:t>Wilderness Stewardship</a:t>
            </a:r>
            <a:endParaRPr lang="en-US" sz="4200" kern="0" dirty="0">
              <a:solidFill>
                <a:schemeClr val="bg1"/>
              </a:solidFill>
              <a:latin typeface="Calibri" panose="020F0502020204030204"/>
            </a:endParaRPr>
          </a:p>
        </p:txBody>
      </p:sp>
      <p:sp>
        <p:nvSpPr>
          <p:cNvPr id="22" name="Text Box 400">
            <a:extLst>
              <a:ext uri="{FF2B5EF4-FFF2-40B4-BE49-F238E27FC236}">
                <a16:creationId xmlns:a16="http://schemas.microsoft.com/office/drawing/2014/main" id="{A06F7005-1C90-4F3C-89E4-6E267E07EEEA}"/>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311524"/>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B154E0C-43E3-41D9-A20A-6ECE21D8D3A7}"/>
              </a:ext>
            </a:extLst>
          </p:cNvPr>
          <p:cNvGrpSpPr/>
          <p:nvPr/>
        </p:nvGrpSpPr>
        <p:grpSpPr>
          <a:xfrm>
            <a:off x="1772083" y="1431621"/>
            <a:ext cx="5669280" cy="4389120"/>
            <a:chOff x="1772084" y="1431617"/>
            <a:chExt cx="5580744" cy="4377582"/>
          </a:xfrm>
        </p:grpSpPr>
        <p:sp>
          <p:nvSpPr>
            <p:cNvPr id="18" name="Rectangle 17">
              <a:extLst>
                <a:ext uri="{FF2B5EF4-FFF2-40B4-BE49-F238E27FC236}">
                  <a16:creationId xmlns:a16="http://schemas.microsoft.com/office/drawing/2014/main" id="{061485CE-0207-4E13-9E6F-C9D0C2831A88}"/>
                </a:ext>
              </a:extLst>
            </p:cNvPr>
            <p:cNvSpPr/>
            <p:nvPr/>
          </p:nvSpPr>
          <p:spPr bwMode="auto">
            <a:xfrm>
              <a:off x="1772084" y="1431617"/>
              <a:ext cx="2790372" cy="4377582"/>
            </a:xfrm>
            <a:prstGeom prst="rect">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15934887-37C4-4F01-A65E-9F47AB20B9F8}"/>
                </a:ext>
              </a:extLst>
            </p:cNvPr>
            <p:cNvSpPr/>
            <p:nvPr/>
          </p:nvSpPr>
          <p:spPr bwMode="auto">
            <a:xfrm>
              <a:off x="4562456" y="1431617"/>
              <a:ext cx="2790372" cy="4377582"/>
            </a:xfrm>
            <a:prstGeom prst="rect">
              <a:avLst/>
            </a:prstGeom>
            <a:solidFill>
              <a:schemeClr val="bg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20" name="Rectangle 19">
            <a:extLst>
              <a:ext uri="{FF2B5EF4-FFF2-40B4-BE49-F238E27FC236}">
                <a16:creationId xmlns:a16="http://schemas.microsoft.com/office/drawing/2014/main" id="{356E405D-A4B9-4666-BA93-612FE4A105C6}"/>
              </a:ext>
            </a:extLst>
          </p:cNvPr>
          <p:cNvSpPr/>
          <p:nvPr/>
        </p:nvSpPr>
        <p:spPr bwMode="auto">
          <a:xfrm>
            <a:off x="2558955" y="1431621"/>
            <a:ext cx="4026089" cy="4389120"/>
          </a:xfrm>
          <a:prstGeom prst="rect">
            <a:avLst/>
          </a:prstGeom>
          <a:solidFill>
            <a:schemeClr val="bg1">
              <a:lumMod val="6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Rectangle 2">
            <a:extLst>
              <a:ext uri="{FF2B5EF4-FFF2-40B4-BE49-F238E27FC236}">
                <a16:creationId xmlns:a16="http://schemas.microsoft.com/office/drawing/2014/main" id="{8D3C9198-57C0-435A-916B-3D4235015DA6}"/>
              </a:ext>
            </a:extLst>
          </p:cNvPr>
          <p:cNvSpPr txBox="1">
            <a:spLocks noChangeArrowheads="1"/>
          </p:cNvSpPr>
          <p:nvPr/>
        </p:nvSpPr>
        <p:spPr bwMode="auto">
          <a:xfrm>
            <a:off x="457200" y="32736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Wilderness Stewardship</a:t>
            </a:r>
            <a:endParaRPr lang="en-US" sz="4200" kern="0">
              <a:solidFill>
                <a:schemeClr val="bg1"/>
              </a:solidFill>
              <a:latin typeface="Calibri" panose="020F0502020204030204"/>
            </a:endParaRPr>
          </a:p>
        </p:txBody>
      </p:sp>
      <p:sp>
        <p:nvSpPr>
          <p:cNvPr id="22" name="Text Box 400">
            <a:extLst>
              <a:ext uri="{FF2B5EF4-FFF2-40B4-BE49-F238E27FC236}">
                <a16:creationId xmlns:a16="http://schemas.microsoft.com/office/drawing/2014/main" id="{A06F7005-1C90-4F3C-89E4-6E267E07EEEA}"/>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6233914"/>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on a beach&#10;&#10;Description automatically generated">
            <a:extLst>
              <a:ext uri="{FF2B5EF4-FFF2-40B4-BE49-F238E27FC236}">
                <a16:creationId xmlns:a16="http://schemas.microsoft.com/office/drawing/2014/main" id="{FB2D4051-76D4-4B68-A887-B20A5C20A52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772083" y="1431621"/>
            <a:ext cx="5669280" cy="4389120"/>
          </a:xfrm>
          <a:prstGeom prst="rect">
            <a:avLst/>
          </a:prstGeom>
          <a:effectLst>
            <a:outerShdw blurRad="292100" dist="139700" dir="2700000" algn="tl" rotWithShape="0">
              <a:prstClr val="black">
                <a:alpha val="65000"/>
              </a:prstClr>
            </a:outerShdw>
          </a:effectLst>
          <a:scene3d>
            <a:camera prst="orthographicFront"/>
            <a:lightRig rig="threePt" dir="t"/>
          </a:scene3d>
          <a:sp3d>
            <a:bevelT/>
            <a:bevelB/>
          </a:sp3d>
        </p:spPr>
      </p:pic>
      <p:sp>
        <p:nvSpPr>
          <p:cNvPr id="5" name="Rectangle 2">
            <a:extLst>
              <a:ext uri="{FF2B5EF4-FFF2-40B4-BE49-F238E27FC236}">
                <a16:creationId xmlns:a16="http://schemas.microsoft.com/office/drawing/2014/main" id="{8D3C9198-57C0-435A-916B-3D4235015DA6}"/>
              </a:ext>
            </a:extLst>
          </p:cNvPr>
          <p:cNvSpPr txBox="1">
            <a:spLocks noChangeArrowheads="1"/>
          </p:cNvSpPr>
          <p:nvPr/>
        </p:nvSpPr>
        <p:spPr bwMode="auto">
          <a:xfrm>
            <a:off x="457200" y="32736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Wilderness Stewardship</a:t>
            </a:r>
            <a:endParaRPr lang="en-US" sz="4200" kern="0">
              <a:solidFill>
                <a:schemeClr val="bg1"/>
              </a:solidFill>
              <a:latin typeface="Calibri" panose="020F0502020204030204"/>
            </a:endParaRPr>
          </a:p>
        </p:txBody>
      </p:sp>
      <p:sp>
        <p:nvSpPr>
          <p:cNvPr id="22" name="Text Box 400">
            <a:extLst>
              <a:ext uri="{FF2B5EF4-FFF2-40B4-BE49-F238E27FC236}">
                <a16:creationId xmlns:a16="http://schemas.microsoft.com/office/drawing/2014/main" id="{A06F7005-1C90-4F3C-89E4-6E267E07EEEA}"/>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3298481"/>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725020-9168-4587-B3F7-6E22F1B602E6}"/>
              </a:ext>
            </a:extLst>
          </p:cNvPr>
          <p:cNvGrpSpPr/>
          <p:nvPr/>
        </p:nvGrpSpPr>
        <p:grpSpPr>
          <a:xfrm>
            <a:off x="1772083" y="1431621"/>
            <a:ext cx="5669280" cy="4389120"/>
            <a:chOff x="1784351" y="1431623"/>
            <a:chExt cx="5587564" cy="4377582"/>
          </a:xfrm>
        </p:grpSpPr>
        <p:pic>
          <p:nvPicPr>
            <p:cNvPr id="11" name="Picture 10" descr="A picture containing text, book&#10;&#10;Description automatically generated">
              <a:extLst>
                <a:ext uri="{FF2B5EF4-FFF2-40B4-BE49-F238E27FC236}">
                  <a16:creationId xmlns:a16="http://schemas.microsoft.com/office/drawing/2014/main" id="{7F6ABBB8-C56F-40AE-AFA6-1D704D505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351" y="1431623"/>
              <a:ext cx="5587564" cy="4377582"/>
            </a:xfrm>
            <a:prstGeom prst="rect">
              <a:avLst/>
            </a:prstGeom>
            <a:effectLst>
              <a:outerShdw blurRad="292100" dist="139700" dir="2700000" algn="tl" rotWithShape="0">
                <a:prstClr val="black">
                  <a:alpha val="65000"/>
                </a:prstClr>
              </a:outerShdw>
            </a:effectLst>
            <a:scene3d>
              <a:camera prst="orthographicFront"/>
              <a:lightRig rig="threePt" dir="t"/>
            </a:scene3d>
            <a:sp3d>
              <a:bevelT/>
              <a:bevelB/>
            </a:sp3d>
          </p:spPr>
        </p:pic>
        <p:sp>
          <p:nvSpPr>
            <p:cNvPr id="12" name="TextBox 11">
              <a:extLst>
                <a:ext uri="{FF2B5EF4-FFF2-40B4-BE49-F238E27FC236}">
                  <a16:creationId xmlns:a16="http://schemas.microsoft.com/office/drawing/2014/main" id="{C12DAB76-9B06-42B5-B36D-B0FBC96BD7F0}"/>
                </a:ext>
              </a:extLst>
            </p:cNvPr>
            <p:cNvSpPr txBox="1"/>
            <p:nvPr/>
          </p:nvSpPr>
          <p:spPr>
            <a:xfrm>
              <a:off x="4256418" y="2540513"/>
              <a:ext cx="1038848" cy="583238"/>
            </a:xfrm>
            <a:prstGeom prst="rect">
              <a:avLst/>
            </a:prstGeom>
            <a:solidFill>
              <a:schemeClr val="bg1"/>
            </a:solidFill>
          </p:spPr>
          <p:txBody>
            <a:bodyPr wrap="square" rtlCol="0">
              <a:spAutoFit/>
            </a:bodyPr>
            <a:lstStyle/>
            <a:p>
              <a:r>
                <a:rPr lang="en-US" sz="1600" b="1" i="1">
                  <a:latin typeface="Calibri" panose="020F0502020204030204" pitchFamily="34" charset="0"/>
                  <a:cs typeface="Calibri" panose="020F0502020204030204" pitchFamily="34" charset="0"/>
                </a:rPr>
                <a:t>DAMNED if you do</a:t>
              </a:r>
            </a:p>
          </p:txBody>
        </p:sp>
        <p:sp>
          <p:nvSpPr>
            <p:cNvPr id="15" name="TextBox 14">
              <a:extLst>
                <a:ext uri="{FF2B5EF4-FFF2-40B4-BE49-F238E27FC236}">
                  <a16:creationId xmlns:a16="http://schemas.microsoft.com/office/drawing/2014/main" id="{367D25E7-0468-42E1-BE66-C353CC7422EA}"/>
                </a:ext>
              </a:extLst>
            </p:cNvPr>
            <p:cNvSpPr txBox="1"/>
            <p:nvPr/>
          </p:nvSpPr>
          <p:spPr>
            <a:xfrm>
              <a:off x="6024218" y="2540514"/>
              <a:ext cx="1192748" cy="584775"/>
            </a:xfrm>
            <a:prstGeom prst="rect">
              <a:avLst/>
            </a:prstGeom>
            <a:solidFill>
              <a:schemeClr val="bg1"/>
            </a:solidFill>
          </p:spPr>
          <p:txBody>
            <a:bodyPr wrap="square" rtlCol="0">
              <a:spAutoFit/>
            </a:bodyPr>
            <a:lstStyle/>
            <a:p>
              <a:r>
                <a:rPr lang="en-US" sz="1600" b="1" i="1">
                  <a:latin typeface="Calibri" panose="020F0502020204030204" pitchFamily="34" charset="0"/>
                  <a:cs typeface="Calibri" panose="020F0502020204030204" pitchFamily="34" charset="0"/>
                </a:rPr>
                <a:t>DAMNED if you don’t</a:t>
              </a:r>
            </a:p>
          </p:txBody>
        </p:sp>
      </p:grpSp>
      <p:sp>
        <p:nvSpPr>
          <p:cNvPr id="5" name="Rectangle 2">
            <a:extLst>
              <a:ext uri="{FF2B5EF4-FFF2-40B4-BE49-F238E27FC236}">
                <a16:creationId xmlns:a16="http://schemas.microsoft.com/office/drawing/2014/main" id="{8D3C9198-57C0-435A-916B-3D4235015DA6}"/>
              </a:ext>
            </a:extLst>
          </p:cNvPr>
          <p:cNvSpPr txBox="1">
            <a:spLocks noChangeArrowheads="1"/>
          </p:cNvSpPr>
          <p:nvPr/>
        </p:nvSpPr>
        <p:spPr bwMode="auto">
          <a:xfrm>
            <a:off x="457200" y="32736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Wilderness Stewardship</a:t>
            </a:r>
            <a:endParaRPr lang="en-US" sz="4200" kern="0">
              <a:solidFill>
                <a:schemeClr val="bg1"/>
              </a:solidFill>
              <a:latin typeface="Calibri" panose="020F0502020204030204"/>
            </a:endParaRPr>
          </a:p>
        </p:txBody>
      </p:sp>
      <p:sp>
        <p:nvSpPr>
          <p:cNvPr id="22" name="Text Box 400">
            <a:extLst>
              <a:ext uri="{FF2B5EF4-FFF2-40B4-BE49-F238E27FC236}">
                <a16:creationId xmlns:a16="http://schemas.microsoft.com/office/drawing/2014/main" id="{A06F7005-1C90-4F3C-89E4-6E267E07EEEA}"/>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00335138"/>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03CDE91-31AF-4E42-A61C-5671F13297EA}"/>
              </a:ext>
            </a:extLst>
          </p:cNvPr>
          <p:cNvGrpSpPr/>
          <p:nvPr/>
        </p:nvGrpSpPr>
        <p:grpSpPr>
          <a:xfrm>
            <a:off x="1772083" y="1431621"/>
            <a:ext cx="5669280" cy="4389120"/>
            <a:chOff x="1758874" y="1421200"/>
            <a:chExt cx="5669280" cy="4389120"/>
          </a:xfrm>
        </p:grpSpPr>
        <p:grpSp>
          <p:nvGrpSpPr>
            <p:cNvPr id="53" name="Group 52">
              <a:extLst>
                <a:ext uri="{FF2B5EF4-FFF2-40B4-BE49-F238E27FC236}">
                  <a16:creationId xmlns:a16="http://schemas.microsoft.com/office/drawing/2014/main" id="{91AF8EC1-4BD8-4977-937C-B5CBADF1EBBE}"/>
                </a:ext>
              </a:extLst>
            </p:cNvPr>
            <p:cNvGrpSpPr/>
            <p:nvPr/>
          </p:nvGrpSpPr>
          <p:grpSpPr>
            <a:xfrm>
              <a:off x="1758874" y="1421200"/>
              <a:ext cx="5669280" cy="4389120"/>
              <a:chOff x="1792180" y="1441668"/>
              <a:chExt cx="5577117" cy="4362055"/>
            </a:xfrm>
          </p:grpSpPr>
          <p:pic>
            <p:nvPicPr>
              <p:cNvPr id="49" name="Picture 48" descr="A picture containing text, book&#10;&#10;Description automatically generated">
                <a:extLst>
                  <a:ext uri="{FF2B5EF4-FFF2-40B4-BE49-F238E27FC236}">
                    <a16:creationId xmlns:a16="http://schemas.microsoft.com/office/drawing/2014/main" id="{4E5F0677-6134-4BDE-BBDB-906F9510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180" y="1441668"/>
                <a:ext cx="5577117" cy="4362055"/>
              </a:xfrm>
              <a:prstGeom prst="rect">
                <a:avLst/>
              </a:prstGeom>
              <a:scene3d>
                <a:camera prst="orthographicFront"/>
                <a:lightRig rig="threePt" dir="t"/>
              </a:scene3d>
              <a:sp3d>
                <a:bevelT/>
                <a:bevelB/>
              </a:sp3d>
            </p:spPr>
          </p:pic>
          <p:sp>
            <p:nvSpPr>
              <p:cNvPr id="50" name="Speech Bubble: Oval 49">
                <a:extLst>
                  <a:ext uri="{FF2B5EF4-FFF2-40B4-BE49-F238E27FC236}">
                    <a16:creationId xmlns:a16="http://schemas.microsoft.com/office/drawing/2014/main" id="{E57327B9-B553-498A-BC64-055E94019D11}"/>
                  </a:ext>
                </a:extLst>
              </p:cNvPr>
              <p:cNvSpPr/>
              <p:nvPr/>
            </p:nvSpPr>
            <p:spPr bwMode="auto">
              <a:xfrm>
                <a:off x="2418244" y="1551375"/>
                <a:ext cx="1262090" cy="581330"/>
              </a:xfrm>
              <a:prstGeom prst="wedgeEllipseCallout">
                <a:avLst>
                  <a:gd name="adj1" fmla="val -26674"/>
                  <a:gd name="adj2" fmla="val 62500"/>
                </a:avLst>
              </a:prstGeom>
              <a:solidFill>
                <a:schemeClr val="bg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Calibri" panose="020F0502020204030204" pitchFamily="34" charset="0"/>
                    <a:cs typeface="Calibri" panose="020F0502020204030204" pitchFamily="34" charset="0"/>
                  </a:rPr>
                  <a:t>Damn!</a:t>
                </a:r>
              </a:p>
            </p:txBody>
          </p:sp>
        </p:grpSp>
        <p:sp>
          <p:nvSpPr>
            <p:cNvPr id="52" name="TextBox 51">
              <a:extLst>
                <a:ext uri="{FF2B5EF4-FFF2-40B4-BE49-F238E27FC236}">
                  <a16:creationId xmlns:a16="http://schemas.microsoft.com/office/drawing/2014/main" id="{5E8034E2-11A5-4014-B76E-BA690D0CAF0A}"/>
                </a:ext>
              </a:extLst>
            </p:cNvPr>
            <p:cNvSpPr txBox="1"/>
            <p:nvPr/>
          </p:nvSpPr>
          <p:spPr>
            <a:xfrm>
              <a:off x="6222800" y="2450662"/>
              <a:ext cx="906017" cy="584775"/>
            </a:xfrm>
            <a:prstGeom prst="rect">
              <a:avLst/>
            </a:prstGeom>
            <a:noFill/>
            <a:scene3d>
              <a:camera prst="orthographicFront"/>
              <a:lightRig rig="threePt" dir="t"/>
            </a:scene3d>
            <a:sp3d>
              <a:bevelT/>
              <a:bevelB/>
            </a:sp3d>
          </p:spPr>
          <p:txBody>
            <a:bodyPr wrap="none" rtlCol="0">
              <a:spAutoFit/>
            </a:bodyPr>
            <a:lstStyle/>
            <a:p>
              <a:r>
                <a:rPr lang="en-US" sz="1600" b="1">
                  <a:latin typeface="Calibri" panose="020F0502020204030204" pitchFamily="34" charset="0"/>
                  <a:cs typeface="Calibri" panose="020F0502020204030204" pitchFamily="34" charset="0"/>
                </a:rPr>
                <a:t>Wrong</a:t>
              </a:r>
            </a:p>
            <a:p>
              <a:r>
                <a:rPr lang="en-US" sz="1600" b="1">
                  <a:latin typeface="Calibri" panose="020F0502020204030204" pitchFamily="34" charset="0"/>
                  <a:cs typeface="Calibri" panose="020F0502020204030204" pitchFamily="34" charset="0"/>
                </a:rPr>
                <a:t>Decision</a:t>
              </a:r>
            </a:p>
          </p:txBody>
        </p:sp>
        <p:sp>
          <p:nvSpPr>
            <p:cNvPr id="54" name="TextBox 53">
              <a:extLst>
                <a:ext uri="{FF2B5EF4-FFF2-40B4-BE49-F238E27FC236}">
                  <a16:creationId xmlns:a16="http://schemas.microsoft.com/office/drawing/2014/main" id="{7E548C71-C1DC-420A-B69C-7F1B00FDB19D}"/>
                </a:ext>
              </a:extLst>
            </p:cNvPr>
            <p:cNvSpPr txBox="1"/>
            <p:nvPr/>
          </p:nvSpPr>
          <p:spPr>
            <a:xfrm>
              <a:off x="4205970" y="2326788"/>
              <a:ext cx="1283935" cy="836153"/>
            </a:xfrm>
            <a:prstGeom prst="rect">
              <a:avLst/>
            </a:prstGeom>
            <a:solidFill>
              <a:schemeClr val="bg1"/>
            </a:solidFill>
            <a:ln>
              <a:noFill/>
            </a:ln>
          </p:spPr>
          <p:txBody>
            <a:bodyPr wrap="square" rtlCol="0">
              <a:spAutoFit/>
            </a:bodyPr>
            <a:lstStyle/>
            <a:p>
              <a:pPr algn="ctr"/>
              <a:r>
                <a:rPr lang="en-US" sz="1600" b="1" i="1">
                  <a:latin typeface="Calibri" panose="020F0502020204030204" pitchFamily="34" charset="0"/>
                  <a:cs typeface="Calibri" panose="020F0502020204030204" pitchFamily="34" charset="0"/>
                </a:rPr>
                <a:t>Preserve Wilderness Character!!!</a:t>
              </a:r>
            </a:p>
          </p:txBody>
        </p:sp>
        <p:grpSp>
          <p:nvGrpSpPr>
            <p:cNvPr id="10" name="Group 9">
              <a:extLst>
                <a:ext uri="{FF2B5EF4-FFF2-40B4-BE49-F238E27FC236}">
                  <a16:creationId xmlns:a16="http://schemas.microsoft.com/office/drawing/2014/main" id="{CCBE34B3-F69F-424F-894B-D8D7F812992E}"/>
                </a:ext>
              </a:extLst>
            </p:cNvPr>
            <p:cNvGrpSpPr/>
            <p:nvPr/>
          </p:nvGrpSpPr>
          <p:grpSpPr>
            <a:xfrm>
              <a:off x="2940921" y="2188000"/>
              <a:ext cx="931183" cy="710868"/>
              <a:chOff x="3035209" y="2237393"/>
              <a:chExt cx="931183" cy="710868"/>
            </a:xfrm>
          </p:grpSpPr>
          <p:sp>
            <p:nvSpPr>
              <p:cNvPr id="6" name="Thought Bubble: Cloud 5">
                <a:extLst>
                  <a:ext uri="{FF2B5EF4-FFF2-40B4-BE49-F238E27FC236}">
                    <a16:creationId xmlns:a16="http://schemas.microsoft.com/office/drawing/2014/main" id="{97E68EE8-1E82-4F4A-B903-084FC922642E}"/>
                  </a:ext>
                </a:extLst>
              </p:cNvPr>
              <p:cNvSpPr/>
              <p:nvPr/>
            </p:nvSpPr>
            <p:spPr bwMode="auto">
              <a:xfrm flipH="1">
                <a:off x="3035209" y="2237393"/>
                <a:ext cx="931183" cy="710868"/>
              </a:xfrm>
              <a:prstGeom prst="cloudCallout">
                <a:avLst>
                  <a:gd name="adj1" fmla="val -28120"/>
                  <a:gd name="adj2" fmla="val 73616"/>
                </a:avLst>
              </a:prstGeom>
              <a:solidFill>
                <a:schemeClr val="bg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3" name="Graphic 2" descr="Lightbulb">
                <a:extLst>
                  <a:ext uri="{FF2B5EF4-FFF2-40B4-BE49-F238E27FC236}">
                    <a16:creationId xmlns:a16="http://schemas.microsoft.com/office/drawing/2014/main" id="{9681E5CD-89E3-4B6C-8767-C438D91D2F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5978" y="2396291"/>
                <a:ext cx="475217" cy="475217"/>
              </a:xfrm>
              <a:prstGeom prst="rect">
                <a:avLst/>
              </a:prstGeom>
            </p:spPr>
          </p:pic>
          <p:pic>
            <p:nvPicPr>
              <p:cNvPr id="8" name="Graphic 7" descr="Fireworks">
                <a:extLst>
                  <a:ext uri="{FF2B5EF4-FFF2-40B4-BE49-F238E27FC236}">
                    <a16:creationId xmlns:a16="http://schemas.microsoft.com/office/drawing/2014/main" id="{460D4C6B-AB1D-4CB6-8664-787D67E0EF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09005" y="2336517"/>
                <a:ext cx="435867" cy="435867"/>
              </a:xfrm>
              <a:prstGeom prst="rect">
                <a:avLst/>
              </a:prstGeom>
            </p:spPr>
          </p:pic>
        </p:grpSp>
      </p:grpSp>
      <p:sp>
        <p:nvSpPr>
          <p:cNvPr id="5" name="Rectangle 2">
            <a:extLst>
              <a:ext uri="{FF2B5EF4-FFF2-40B4-BE49-F238E27FC236}">
                <a16:creationId xmlns:a16="http://schemas.microsoft.com/office/drawing/2014/main" id="{8D3C9198-57C0-435A-916B-3D4235015DA6}"/>
              </a:ext>
            </a:extLst>
          </p:cNvPr>
          <p:cNvSpPr txBox="1">
            <a:spLocks noChangeArrowheads="1"/>
          </p:cNvSpPr>
          <p:nvPr/>
        </p:nvSpPr>
        <p:spPr bwMode="auto">
          <a:xfrm>
            <a:off x="457200" y="327361"/>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200" b="1" kern="0">
                <a:solidFill>
                  <a:schemeClr val="bg1"/>
                </a:solidFill>
                <a:latin typeface="Calibri" panose="020F0502020204030204"/>
              </a:rPr>
              <a:t>Wilderness Stewardship</a:t>
            </a:r>
            <a:endParaRPr lang="en-US" sz="4200" kern="0">
              <a:solidFill>
                <a:schemeClr val="bg1"/>
              </a:solidFill>
              <a:latin typeface="Calibri" panose="020F0502020204030204"/>
            </a:endParaRPr>
          </a:p>
        </p:txBody>
      </p:sp>
      <p:sp>
        <p:nvSpPr>
          <p:cNvPr id="22" name="Text Box 400">
            <a:extLst>
              <a:ext uri="{FF2B5EF4-FFF2-40B4-BE49-F238E27FC236}">
                <a16:creationId xmlns:a16="http://schemas.microsoft.com/office/drawing/2014/main" id="{A06F7005-1C90-4F3C-89E4-6E267E07EEEA}"/>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17</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687362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2">
            <a:extLst>
              <a:ext uri="{FF2B5EF4-FFF2-40B4-BE49-F238E27FC236}">
                <a16:creationId xmlns:a16="http://schemas.microsoft.com/office/drawing/2014/main" id="{5F8FAA27-9BE4-4379-9E09-7FAE7222CD6C}"/>
              </a:ext>
            </a:extLst>
          </p:cNvPr>
          <p:cNvSpPr>
            <a:spLocks noChangeArrowheads="1"/>
          </p:cNvSpPr>
          <p:nvPr/>
        </p:nvSpPr>
        <p:spPr bwMode="auto">
          <a:xfrm flipV="1">
            <a:off x="564204" y="1455246"/>
            <a:ext cx="8015592" cy="1447800"/>
          </a:xfrm>
          <a:prstGeom prst="verticalScroll">
            <a:avLst>
              <a:gd name="adj" fmla="val 12500"/>
            </a:avLst>
          </a:prstGeom>
          <a:blipFill>
            <a:blip r:embed="rId3">
              <a:extLst>
                <a:ext uri="{28A0092B-C50C-407E-A947-70E740481C1C}">
                  <a14:useLocalDpi xmlns:a14="http://schemas.microsoft.com/office/drawing/2010/main" val="0"/>
                </a:ext>
              </a:extLst>
            </a:blip>
            <a:tile tx="0" ty="0" sx="100000" sy="100000" flip="none" algn="tl"/>
          </a:blipFill>
          <a:ln w="22225">
            <a:solidFill>
              <a:srgbClr val="401D06"/>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AutoShape 2">
            <a:extLst>
              <a:ext uri="{FF2B5EF4-FFF2-40B4-BE49-F238E27FC236}">
                <a16:creationId xmlns:a16="http://schemas.microsoft.com/office/drawing/2014/main" id="{49940B93-AF08-4B60-BA56-1EB52674DF7F}"/>
              </a:ext>
            </a:extLst>
          </p:cNvPr>
          <p:cNvSpPr>
            <a:spLocks noChangeArrowheads="1"/>
          </p:cNvSpPr>
          <p:nvPr/>
        </p:nvSpPr>
        <p:spPr bwMode="auto">
          <a:xfrm flipV="1">
            <a:off x="564204" y="3149141"/>
            <a:ext cx="8015592" cy="1447800"/>
          </a:xfrm>
          <a:prstGeom prst="verticalScroll">
            <a:avLst>
              <a:gd name="adj" fmla="val 12500"/>
            </a:avLst>
          </a:prstGeom>
          <a:blipFill>
            <a:blip r:embed="rId3">
              <a:extLst>
                <a:ext uri="{28A0092B-C50C-407E-A947-70E740481C1C}">
                  <a14:useLocalDpi xmlns:a14="http://schemas.microsoft.com/office/drawing/2010/main" val="0"/>
                </a:ext>
              </a:extLst>
            </a:blip>
            <a:tile tx="0" ty="0" sx="100000" sy="100000" flip="none" algn="tl"/>
          </a:blipFill>
          <a:ln w="22225">
            <a:solidFill>
              <a:srgbClr val="401D06"/>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Rectangle 3">
            <a:extLst>
              <a:ext uri="{FF2B5EF4-FFF2-40B4-BE49-F238E27FC236}">
                <a16:creationId xmlns:a16="http://schemas.microsoft.com/office/drawing/2014/main" id="{9746DEBC-4FA1-49D9-A37A-FCFD039349DB}"/>
              </a:ext>
            </a:extLst>
          </p:cNvPr>
          <p:cNvSpPr txBox="1">
            <a:spLocks noChangeArrowheads="1"/>
          </p:cNvSpPr>
          <p:nvPr/>
        </p:nvSpPr>
        <p:spPr>
          <a:xfrm>
            <a:off x="981075" y="1683510"/>
            <a:ext cx="7181850" cy="2717544"/>
          </a:xfrm>
          <a:prstGeom prst="rect">
            <a:avLst/>
          </a:prstGeom>
          <a:noFill/>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r>
              <a:rPr kumimoji="0" lang="en-US" sz="2200" b="0" i="0" u="sng" strike="noStrike" kern="1200" cap="none" spc="0" normalizeH="0" baseline="0" noProof="0">
                <a:ln>
                  <a:noFill/>
                </a:ln>
                <a:solidFill>
                  <a:sysClr val="windowText" lastClr="000000"/>
                </a:solidFill>
                <a:effectLst/>
                <a:uLnTx/>
                <a:uFillTx/>
                <a:latin typeface="Calibri" panose="020F0502020204030204"/>
                <a:ea typeface="+mn-ea"/>
                <a:cs typeface="+mn-cs"/>
              </a:rPr>
              <a:t>shall be administered</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 so as to provide for…the </a:t>
            </a:r>
            <a:r>
              <a:rPr kumimoji="0" lang="en-US" sz="2200" b="1" i="0" u="none" strike="noStrike" kern="1200" cap="none" spc="0" normalizeH="0" baseline="0" noProof="0">
                <a:ln>
                  <a:noFill/>
                </a:ln>
                <a:solidFill>
                  <a:sysClr val="windowText" lastClr="000000"/>
                </a:solidFill>
                <a:effectLst/>
                <a:uLnTx/>
                <a:uFillTx/>
                <a:latin typeface="Calibri" panose="020F0502020204030204"/>
                <a:ea typeface="+mn-ea"/>
                <a:cs typeface="+mn-cs"/>
              </a:rPr>
              <a:t>preservation</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 of their </a:t>
            </a:r>
            <a:r>
              <a:rPr kumimoji="0" lang="en-US" sz="2200" b="0" i="0" u="none" strike="noStrike" kern="1200" cap="none" spc="0" normalizeH="0" baseline="0" noProof="0">
                <a:ln>
                  <a:noFill/>
                </a:ln>
                <a:solidFill>
                  <a:srgbClr val="0070C0"/>
                </a:solidFill>
                <a:effectLst/>
                <a:uLnTx/>
                <a:uFillTx/>
                <a:latin typeface="Calibri" panose="020F0502020204030204"/>
                <a:ea typeface="+mn-ea"/>
                <a:cs typeface="+mn-cs"/>
              </a:rPr>
              <a:t>wilderness character</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228600" marR="0" lvl="0" indent="-228600" algn="r" defTabSz="914400" rtl="0" eaLnBrk="1" fontAlgn="auto" latinLnBrk="0" hangingPunct="1">
              <a:lnSpc>
                <a:spcPct val="90000"/>
              </a:lnSpc>
              <a:spcBef>
                <a:spcPct val="0"/>
              </a:spcBef>
              <a:spcAft>
                <a:spcPts val="0"/>
              </a:spcAft>
              <a:buClrTx/>
              <a:buSzTx/>
              <a:buFont typeface="Wingdings" pitchFamily="2" charset="2"/>
              <a:buNone/>
              <a:tabLst/>
              <a:defRPr/>
            </a:pPr>
            <a:r>
              <a:rPr kumimoji="0" lang="en-US" sz="2200" b="1" i="1" u="none" strike="noStrike" kern="1200" cap="none" spc="0" normalizeH="0" baseline="0" noProof="0">
                <a:ln>
                  <a:noFill/>
                </a:ln>
                <a:solidFill>
                  <a:sysClr val="windowText" lastClr="000000"/>
                </a:solidFill>
                <a:effectLst/>
                <a:uLnTx/>
                <a:uFillTx/>
                <a:latin typeface="Centaur" pitchFamily="18" charset="0"/>
                <a:ea typeface="+mn-ea"/>
                <a:cs typeface="+mn-cs"/>
              </a:rPr>
              <a:t>The Wilderness Act, Sec 2(a)</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r>
              <a:rPr kumimoji="0" lang="en-US" sz="2200" b="0" i="0" u="sng" strike="noStrike" kern="1200" cap="none" spc="0" normalizeH="0" baseline="0" noProof="0">
                <a:ln>
                  <a:noFill/>
                </a:ln>
                <a:solidFill>
                  <a:sysClr val="windowText" lastClr="000000"/>
                </a:solidFill>
                <a:effectLst/>
                <a:uLnTx/>
                <a:uFillTx/>
                <a:latin typeface="Calibri" panose="020F0502020204030204"/>
                <a:ea typeface="+mn-ea"/>
                <a:cs typeface="+mn-cs"/>
              </a:rPr>
              <a:t>each agency</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 administering any… wilderness </a:t>
            </a:r>
            <a:r>
              <a:rPr kumimoji="0" lang="en-US" sz="2200" b="0" i="0" u="sng" strike="noStrike" kern="1200" cap="none" spc="0" normalizeH="0" baseline="0" noProof="0">
                <a:ln>
                  <a:noFill/>
                </a:ln>
                <a:solidFill>
                  <a:sysClr val="windowText" lastClr="000000"/>
                </a:solidFill>
                <a:effectLst/>
                <a:uLnTx/>
                <a:uFillTx/>
                <a:latin typeface="Calibri" panose="020F0502020204030204"/>
                <a:ea typeface="+mn-ea"/>
                <a:cs typeface="+mn-cs"/>
              </a:rPr>
              <a:t>shall be responsible</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 for </a:t>
            </a:r>
            <a:r>
              <a:rPr kumimoji="0" lang="en-US" sz="2200" b="1" i="0" u="none" strike="noStrike" kern="1200" cap="none" spc="0" normalizeH="0" baseline="0" noProof="0">
                <a:ln>
                  <a:noFill/>
                </a:ln>
                <a:solidFill>
                  <a:sysClr val="windowText" lastClr="000000"/>
                </a:solidFill>
                <a:effectLst/>
                <a:uLnTx/>
                <a:uFillTx/>
                <a:latin typeface="Calibri" panose="020F0502020204030204"/>
                <a:ea typeface="+mn-ea"/>
                <a:cs typeface="+mn-cs"/>
              </a:rPr>
              <a:t>preserving</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 the </a:t>
            </a:r>
            <a:r>
              <a:rPr kumimoji="0" lang="en-US" sz="2200" b="0" i="0" u="none" strike="noStrike" kern="1200" cap="none" spc="0" normalizeH="0" baseline="0" noProof="0">
                <a:ln>
                  <a:noFill/>
                </a:ln>
                <a:solidFill>
                  <a:srgbClr val="0070C0"/>
                </a:solidFill>
                <a:effectLst/>
                <a:uLnTx/>
                <a:uFillTx/>
                <a:latin typeface="Calibri" panose="020F0502020204030204"/>
                <a:ea typeface="+mn-ea"/>
                <a:cs typeface="+mn-cs"/>
              </a:rPr>
              <a:t>wilderness character</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228600" marR="0" lvl="0" indent="-228600" algn="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200" b="1" i="1" u="none" strike="noStrike" kern="1200" cap="none" spc="0" normalizeH="0" baseline="0" noProof="0">
                <a:ln>
                  <a:noFill/>
                </a:ln>
                <a:solidFill>
                  <a:sysClr val="windowText" lastClr="000000"/>
                </a:solidFill>
                <a:effectLst/>
                <a:uLnTx/>
                <a:uFillTx/>
                <a:latin typeface="Centaur" pitchFamily="18" charset="0"/>
                <a:ea typeface="+mn-ea"/>
                <a:cs typeface="+mn-cs"/>
              </a:rPr>
              <a:t>The Wilderness Act, Sec 4(b)</a:t>
            </a:r>
          </a:p>
        </p:txBody>
      </p:sp>
      <p:sp>
        <p:nvSpPr>
          <p:cNvPr id="21" name="Text Box 4">
            <a:extLst>
              <a:ext uri="{FF2B5EF4-FFF2-40B4-BE49-F238E27FC236}">
                <a16:creationId xmlns:a16="http://schemas.microsoft.com/office/drawing/2014/main" id="{5F462292-4CC8-497C-92EF-BF06121F13F0}"/>
              </a:ext>
            </a:extLst>
          </p:cNvPr>
          <p:cNvSpPr txBox="1">
            <a:spLocks noChangeArrowheads="1"/>
          </p:cNvSpPr>
          <p:nvPr/>
        </p:nvSpPr>
        <p:spPr bwMode="auto">
          <a:xfrm>
            <a:off x="1539710" y="340465"/>
            <a:ext cx="7013643" cy="646331"/>
          </a:xfrm>
          <a:prstGeom prst="rect">
            <a:avLst/>
          </a:prstGeom>
          <a:noFill/>
          <a:ln w="9525">
            <a:noFill/>
            <a:miter lim="800000"/>
            <a:headEnd/>
            <a:tailEnd/>
          </a:ln>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It’s the law:  Wilderness Act of 1964</a:t>
            </a:r>
          </a:p>
        </p:txBody>
      </p:sp>
      <p:grpSp>
        <p:nvGrpSpPr>
          <p:cNvPr id="22" name="Group 21">
            <a:extLst>
              <a:ext uri="{FF2B5EF4-FFF2-40B4-BE49-F238E27FC236}">
                <a16:creationId xmlns:a16="http://schemas.microsoft.com/office/drawing/2014/main" id="{F10FC949-5FCA-481B-8CBD-5BB481C9C6C1}"/>
              </a:ext>
            </a:extLst>
          </p:cNvPr>
          <p:cNvGrpSpPr/>
          <p:nvPr/>
        </p:nvGrpSpPr>
        <p:grpSpPr>
          <a:xfrm>
            <a:off x="506244" y="392385"/>
            <a:ext cx="933449" cy="933449"/>
            <a:chOff x="579922" y="2592245"/>
            <a:chExt cx="933449" cy="933449"/>
          </a:xfrm>
        </p:grpSpPr>
        <p:pic>
          <p:nvPicPr>
            <p:cNvPr id="23" name="Picture 22" descr="Branches of Government Game - GameUp - BrainPOP.">
              <a:extLst>
                <a:ext uri="{FF2B5EF4-FFF2-40B4-BE49-F238E27FC236}">
                  <a16:creationId xmlns:a16="http://schemas.microsoft.com/office/drawing/2014/main" id="{44D8AF0C-727D-404A-A60A-2F737E249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22" y="2592245"/>
              <a:ext cx="933449" cy="9334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4">
              <a:extLst>
                <a:ext uri="{FF2B5EF4-FFF2-40B4-BE49-F238E27FC236}">
                  <a16:creationId xmlns:a16="http://schemas.microsoft.com/office/drawing/2014/main" id="{6F36F1A8-1E4C-402B-B560-C9481446700D}"/>
                </a:ext>
              </a:extLst>
            </p:cNvPr>
            <p:cNvSpPr txBox="1"/>
            <p:nvPr/>
          </p:nvSpPr>
          <p:spPr>
            <a:xfrm rot="399504">
              <a:off x="801278" y="2731403"/>
              <a:ext cx="432760" cy="182880"/>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a:ln>
                    <a:noFill/>
                  </a:ln>
                  <a:solidFill>
                    <a:srgbClr val="000000"/>
                  </a:solidFill>
                  <a:effectLst/>
                  <a:uLnTx/>
                  <a:uFillTx/>
                  <a:latin typeface="Arial"/>
                  <a:ea typeface="+mn-ea"/>
                  <a:cs typeface="+mn-cs"/>
                </a:rPr>
                <a:t>ACT</a:t>
              </a:r>
            </a:p>
          </p:txBody>
        </p:sp>
      </p:grpSp>
      <p:sp>
        <p:nvSpPr>
          <p:cNvPr id="25" name="AutoShape 2">
            <a:extLst>
              <a:ext uri="{FF2B5EF4-FFF2-40B4-BE49-F238E27FC236}">
                <a16:creationId xmlns:a16="http://schemas.microsoft.com/office/drawing/2014/main" id="{5177B7E1-F2E2-486E-993D-02EB7A04379E}"/>
              </a:ext>
            </a:extLst>
          </p:cNvPr>
          <p:cNvSpPr>
            <a:spLocks noChangeArrowheads="1"/>
          </p:cNvSpPr>
          <p:nvPr/>
        </p:nvSpPr>
        <p:spPr bwMode="auto">
          <a:xfrm flipV="1">
            <a:off x="564204" y="4843036"/>
            <a:ext cx="8015592" cy="1447800"/>
          </a:xfrm>
          <a:prstGeom prst="verticalScroll">
            <a:avLst>
              <a:gd name="adj" fmla="val 12500"/>
            </a:avLst>
          </a:prstGeom>
          <a:blipFill>
            <a:blip r:embed="rId3">
              <a:extLst>
                <a:ext uri="{28A0092B-C50C-407E-A947-70E740481C1C}">
                  <a14:useLocalDpi xmlns:a14="http://schemas.microsoft.com/office/drawing/2010/main" val="0"/>
                </a:ext>
              </a:extLst>
            </a:blip>
            <a:tile tx="0" ty="0" sx="100000" sy="100000" flip="none" algn="tl"/>
          </a:blipFill>
          <a:ln w="22225">
            <a:solidFill>
              <a:srgbClr val="401D06"/>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661F7F0-D879-4037-B418-5E2CE2DAF11D}"/>
              </a:ext>
            </a:extLst>
          </p:cNvPr>
          <p:cNvSpPr/>
          <p:nvPr/>
        </p:nvSpPr>
        <p:spPr>
          <a:xfrm>
            <a:off x="981075" y="5212095"/>
            <a:ext cx="7181850" cy="709681"/>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r>
              <a:rPr kumimoji="0" lang="en-US" sz="2200" b="0" i="0" u="sng" strike="noStrike" kern="1200" cap="none" spc="0" normalizeH="0" baseline="0" noProof="0">
                <a:ln>
                  <a:noFill/>
                </a:ln>
                <a:solidFill>
                  <a:sysClr val="windowText" lastClr="000000"/>
                </a:solidFill>
                <a:effectLst/>
                <a:uLnTx/>
                <a:uFillTx/>
                <a:latin typeface="Calibri" panose="020F0502020204030204"/>
                <a:ea typeface="+mn-ea"/>
                <a:cs typeface="+mn-cs"/>
              </a:rPr>
              <a:t>administer</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…to </a:t>
            </a:r>
            <a:r>
              <a:rPr kumimoji="0" lang="en-US" sz="2200" b="1" i="0" u="none" strike="noStrike" kern="1200" cap="none" spc="0" normalizeH="0" baseline="0" noProof="0">
                <a:ln>
                  <a:noFill/>
                </a:ln>
                <a:solidFill>
                  <a:sysClr val="windowText" lastClr="000000"/>
                </a:solidFill>
                <a:effectLst/>
                <a:uLnTx/>
                <a:uFillTx/>
                <a:latin typeface="Calibri" panose="020F0502020204030204"/>
                <a:ea typeface="+mn-ea"/>
                <a:cs typeface="+mn-cs"/>
              </a:rPr>
              <a:t>preserve</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 its </a:t>
            </a:r>
            <a:r>
              <a:rPr kumimoji="0" lang="en-US" sz="2200" b="0" i="0" u="none" strike="noStrike" kern="1200" cap="none" spc="0" normalizeH="0" baseline="0" noProof="0">
                <a:ln>
                  <a:noFill/>
                </a:ln>
                <a:solidFill>
                  <a:srgbClr val="0070C0"/>
                </a:solidFill>
                <a:effectLst/>
                <a:uLnTx/>
                <a:uFillTx/>
                <a:latin typeface="Calibri" panose="020F0502020204030204"/>
                <a:ea typeface="+mn-ea"/>
                <a:cs typeface="+mn-cs"/>
              </a:rPr>
              <a:t>wilderness character</a:t>
            </a:r>
            <a:r>
              <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228600" marR="0" lvl="0" indent="-228600" algn="r" defTabSz="914400" rtl="0" eaLnBrk="1" fontAlgn="auto" latinLnBrk="0" hangingPunct="1">
              <a:lnSpc>
                <a:spcPct val="90000"/>
              </a:lnSpc>
              <a:spcBef>
                <a:spcPct val="0"/>
              </a:spcBef>
              <a:spcAft>
                <a:spcPts val="0"/>
              </a:spcAft>
              <a:buClrTx/>
              <a:buSzTx/>
              <a:buFontTx/>
              <a:buNone/>
              <a:tabLst/>
              <a:defRPr/>
            </a:pPr>
            <a:r>
              <a:rPr kumimoji="0" lang="en-US" sz="2200" b="1" i="1" u="none" strike="noStrike" kern="1200" cap="none" spc="0" normalizeH="0" baseline="0" noProof="0">
                <a:ln>
                  <a:noFill/>
                </a:ln>
                <a:solidFill>
                  <a:sysClr val="windowText" lastClr="000000"/>
                </a:solidFill>
                <a:effectLst/>
                <a:uLnTx/>
                <a:uFillTx/>
                <a:latin typeface="Centaur" pitchFamily="18" charset="0"/>
                <a:ea typeface="+mn-ea"/>
                <a:cs typeface="+mn-cs"/>
              </a:rPr>
              <a:t>The Wilderness Act, Sec 4(b)</a:t>
            </a:r>
          </a:p>
        </p:txBody>
      </p:sp>
      <p:sp>
        <p:nvSpPr>
          <p:cNvPr id="11" name="Text Box 167">
            <a:extLst>
              <a:ext uri="{FF2B5EF4-FFF2-40B4-BE49-F238E27FC236}">
                <a16:creationId xmlns:a16="http://schemas.microsoft.com/office/drawing/2014/main" id="{D44E5B1E-107B-4EDE-AAD3-BF15550AABBF}"/>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Page 4</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0595987"/>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D07E384E-EB68-45C9-B329-A924679F789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35789" y="325692"/>
            <a:ext cx="8467344" cy="6007608"/>
          </a:xfrm>
          <a:prstGeom prst="rect">
            <a:avLst/>
          </a:prstGeom>
        </p:spPr>
      </p:pic>
      <p:sp>
        <p:nvSpPr>
          <p:cNvPr id="9" name="TextBox 1">
            <a:extLst>
              <a:ext uri="{FF2B5EF4-FFF2-40B4-BE49-F238E27FC236}">
                <a16:creationId xmlns:a16="http://schemas.microsoft.com/office/drawing/2014/main" id="{BCF26216-F0FB-4B71-A482-FBF8CBDC1A4B}"/>
              </a:ext>
            </a:extLst>
          </p:cNvPr>
          <p:cNvSpPr txBox="1"/>
          <p:nvPr/>
        </p:nvSpPr>
        <p:spPr>
          <a:xfrm>
            <a:off x="1190592" y="1314236"/>
            <a:ext cx="6757737"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prstClr val="black"/>
                </a:solidFill>
                <a:latin typeface="Calibri" panose="020F0502020204030204"/>
              </a:rPr>
              <a:t>For more information</a:t>
            </a:r>
          </a:p>
          <a:p>
            <a:pPr algn="ctr"/>
            <a:r>
              <a:rPr lang="en-US" sz="4000" b="1">
                <a:solidFill>
                  <a:prstClr val="black"/>
                </a:solidFill>
                <a:latin typeface="Calibri" panose="020F0502020204030204"/>
              </a:rPr>
              <a:t>visit Wilderness Connect:</a:t>
            </a:r>
          </a:p>
          <a:p>
            <a:pPr algn="ctr"/>
            <a:r>
              <a:rPr lang="en-US" sz="4000" b="1">
                <a:solidFill>
                  <a:prstClr val="black"/>
                </a:solidFill>
                <a:latin typeface="Calibri" panose="020F0502020204030204"/>
              </a:rPr>
              <a:t>www.wilderness.net/character</a:t>
            </a:r>
          </a:p>
        </p:txBody>
      </p:sp>
      <p:sp>
        <p:nvSpPr>
          <p:cNvPr id="5" name="TextBox 4">
            <a:extLst>
              <a:ext uri="{FF2B5EF4-FFF2-40B4-BE49-F238E27FC236}">
                <a16:creationId xmlns:a16="http://schemas.microsoft.com/office/drawing/2014/main" id="{EC4B719B-89EC-4C70-816C-7DEE2B53A4D8}"/>
              </a:ext>
            </a:extLst>
          </p:cNvPr>
          <p:cNvSpPr txBox="1"/>
          <p:nvPr/>
        </p:nvSpPr>
        <p:spPr>
          <a:xfrm>
            <a:off x="6202066" y="52129"/>
            <a:ext cx="272299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Cape Romain Wilderness, South Carolina</a:t>
            </a:r>
          </a:p>
        </p:txBody>
      </p:sp>
      <p:sp>
        <p:nvSpPr>
          <p:cNvPr id="6" name="Text Box 400">
            <a:extLst>
              <a:ext uri="{FF2B5EF4-FFF2-40B4-BE49-F238E27FC236}">
                <a16:creationId xmlns:a16="http://schemas.microsoft.com/office/drawing/2014/main" id="{196062CE-34AA-4314-A407-A78FB679B9A9}"/>
              </a:ext>
            </a:extLst>
          </p:cNvPr>
          <p:cNvSpPr txBox="1"/>
          <p:nvPr/>
        </p:nvSpPr>
        <p:spPr>
          <a:xfrm>
            <a:off x="8477585" y="6517729"/>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18</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80104370"/>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EB2E1-C3A2-4B52-8BFD-39E9C129A61B}"/>
              </a:ext>
            </a:extLst>
          </p:cNvPr>
          <p:cNvSpPr/>
          <p:nvPr/>
        </p:nvSpPr>
        <p:spPr bwMode="auto">
          <a:xfrm>
            <a:off x="340468" y="321013"/>
            <a:ext cx="8463064" cy="60116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F579877B-5671-4289-99E7-849622E75242}"/>
              </a:ext>
            </a:extLst>
          </p:cNvPr>
          <p:cNvPicPr>
            <a:picLocks/>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340468" y="325692"/>
            <a:ext cx="8463064" cy="6007608"/>
          </a:xfrm>
          <a:prstGeom prst="rect">
            <a:avLst/>
          </a:prstGeom>
        </p:spPr>
      </p:pic>
      <p:sp>
        <p:nvSpPr>
          <p:cNvPr id="2" name="Speech Bubble: Rectangle with Corners Rounded 1">
            <a:extLst>
              <a:ext uri="{FF2B5EF4-FFF2-40B4-BE49-F238E27FC236}">
                <a16:creationId xmlns:a16="http://schemas.microsoft.com/office/drawing/2014/main" id="{B0ADA8C0-1468-4E8F-AECF-67C38BAA8504}"/>
              </a:ext>
            </a:extLst>
          </p:cNvPr>
          <p:cNvSpPr/>
          <p:nvPr/>
        </p:nvSpPr>
        <p:spPr bwMode="auto">
          <a:xfrm>
            <a:off x="4359967" y="524700"/>
            <a:ext cx="3551582" cy="1688413"/>
          </a:xfrm>
          <a:prstGeom prst="wedgeRoundRectCallout">
            <a:avLst>
              <a:gd name="adj1" fmla="val -44786"/>
              <a:gd name="adj2" fmla="val 90042"/>
              <a:gd name="adj3" fmla="val 16667"/>
            </a:avLst>
          </a:prstGeom>
          <a:solidFill>
            <a:srgbClr val="60606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50000"/>
              </a:lnSpc>
              <a:spcBef>
                <a:spcPts val="120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Questions?</a:t>
            </a:r>
          </a:p>
        </p:txBody>
      </p:sp>
    </p:spTree>
    <p:extLst>
      <p:ext uri="{BB962C8B-B14F-4D97-AF65-F5344CB8AC3E}">
        <p14:creationId xmlns:p14="http://schemas.microsoft.com/office/powerpoint/2010/main" val="24950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id="{478F6DF6-AFAF-458B-8292-2ED635B7B4AB}"/>
              </a:ext>
            </a:extLst>
          </p:cNvPr>
          <p:cNvSpPr txBox="1">
            <a:spLocks noChangeArrowheads="1"/>
          </p:cNvSpPr>
          <p:nvPr/>
        </p:nvSpPr>
        <p:spPr bwMode="auto">
          <a:xfrm>
            <a:off x="1831878" y="2713456"/>
            <a:ext cx="6588183" cy="2246769"/>
          </a:xfrm>
          <a:prstGeom prst="rect">
            <a:avLst/>
          </a:prstGeom>
          <a:noFill/>
          <a:ln w="9525">
            <a:noFill/>
            <a:miter lim="800000"/>
            <a:headEnd/>
            <a:tailEnd/>
          </a:ln>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lumMod val="65000"/>
                  </a:schemeClr>
                </a:solidFill>
                <a:effectLst>
                  <a:outerShdw blurRad="50800" dist="38100" dir="2700000" algn="tl" rotWithShape="0">
                    <a:srgbClr val="E7E6E6">
                      <a:alpha val="40000"/>
                    </a:srgbClr>
                  </a:outerShdw>
                </a:effectLst>
                <a:uLnTx/>
                <a:uFillTx/>
                <a:latin typeface="Calibri" panose="020F0502020204030204"/>
                <a:ea typeface="+mn-ea"/>
                <a:cs typeface="+mn-cs"/>
              </a:rPr>
              <a:t>Legislative Branch – Wilderness Act</a:t>
            </a:r>
          </a:p>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lumMod val="65000"/>
                  </a:schemeClr>
                </a:solidFill>
                <a:effectLst>
                  <a:outerShdw blurRad="50800" dist="38100" dir="2700000" algn="tl" rotWithShape="0">
                    <a:srgbClr val="E7E6E6">
                      <a:alpha val="40000"/>
                    </a:srgbClr>
                  </a:outerShdw>
                </a:effectLst>
                <a:uLnTx/>
                <a:uFillTx/>
                <a:latin typeface="Calibri" panose="020F0502020204030204"/>
                <a:ea typeface="+mn-ea"/>
                <a:cs typeface="+mn-cs"/>
              </a:rPr>
              <a:t>					   		  Section 2(a) &amp; 4(b)</a:t>
            </a:r>
          </a:p>
          <a:p>
            <a:pPr marL="231775" marR="0" lvl="0" indent="-231775"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outerShdw blurRad="50800" dist="38100" dir="2700000" algn="tl" rotWithShape="0">
                  <a:srgbClr val="E7E6E6">
                    <a:alpha val="40000"/>
                  </a:srgbClr>
                </a:outerShdw>
              </a:effectLst>
              <a:uLnTx/>
              <a:uFillTx/>
              <a:latin typeface="Calibri" panose="020F0502020204030204"/>
              <a:ea typeface="+mn-ea"/>
              <a:cs typeface="+mn-cs"/>
            </a:endParaRPr>
          </a:p>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Executive Branch – Agency Policy &amp;									Guidance Manuals</a:t>
            </a:r>
          </a:p>
        </p:txBody>
      </p:sp>
      <p:sp>
        <p:nvSpPr>
          <p:cNvPr id="14" name="TextBox 13">
            <a:extLst>
              <a:ext uri="{FF2B5EF4-FFF2-40B4-BE49-F238E27FC236}">
                <a16:creationId xmlns:a16="http://schemas.microsoft.com/office/drawing/2014/main" id="{E16B3FAA-6871-4221-B015-46D6B62A5E87}"/>
              </a:ext>
            </a:extLst>
          </p:cNvPr>
          <p:cNvSpPr txBox="1"/>
          <p:nvPr/>
        </p:nvSpPr>
        <p:spPr>
          <a:xfrm>
            <a:off x="407447" y="1345456"/>
            <a:ext cx="8329106" cy="954107"/>
          </a:xfrm>
          <a:prstGeom prst="rect">
            <a:avLst/>
          </a:prstGeom>
          <a:noFill/>
          <a:ln w="9525">
            <a:noFill/>
            <a:miter lim="800000"/>
            <a:headEnd/>
            <a:tailEnd/>
          </a:ln>
        </p:spPr>
        <p:txBody>
          <a:bodyPr wrap="square">
            <a:spAutoFit/>
          </a:bodyPr>
          <a:lstStyle>
            <a:defPPr>
              <a:defRPr lang="en-US"/>
            </a:defPPr>
            <a:lvl1pPr marL="231775" indent="-231775">
              <a:buFontTx/>
              <a:buNone/>
              <a:defRPr sz="2800" i="0">
                <a:solidFill>
                  <a:schemeClr val="bg2"/>
                </a:solidFill>
                <a:effectLst>
                  <a:outerShdw blurRad="50800" dist="38100" dir="2700000" algn="tl" rotWithShape="0">
                    <a:schemeClr val="bg2">
                      <a:alpha val="40000"/>
                    </a:schemeClr>
                  </a:outerShdw>
                </a:effectLst>
                <a:latin typeface="Cambria" panose="02040503050406030204" pitchFamily="18" charset="0"/>
              </a:defRPr>
            </a:lvl1pPr>
          </a:lstStyle>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Preservation of Wilderness Character</a:t>
            </a:r>
          </a:p>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outerShdw blurRad="50800" dist="38100" dir="2700000" algn="tl" rotWithShape="0">
                    <a:srgbClr val="E7E6E6">
                      <a:alpha val="40000"/>
                    </a:srgbClr>
                  </a:outerShdw>
                </a:effectLst>
                <a:uLnTx/>
                <a:uFillTx/>
                <a:latin typeface="Calibri" panose="020F0502020204030204"/>
                <a:ea typeface="+mn-ea"/>
                <a:cs typeface="+mn-cs"/>
              </a:rPr>
              <a:t>Importance is acknowledged within all Federal branches</a:t>
            </a:r>
          </a:p>
        </p:txBody>
      </p:sp>
      <p:sp>
        <p:nvSpPr>
          <p:cNvPr id="18" name="Rectangle 2">
            <a:extLst>
              <a:ext uri="{FF2B5EF4-FFF2-40B4-BE49-F238E27FC236}">
                <a16:creationId xmlns:a16="http://schemas.microsoft.com/office/drawing/2014/main" id="{BC5B2AEE-B368-4C11-A763-DB00485831CF}"/>
              </a:ext>
            </a:extLst>
          </p:cNvPr>
          <p:cNvSpPr txBox="1">
            <a:spLocks noChangeArrowheads="1"/>
          </p:cNvSpPr>
          <p:nvPr/>
        </p:nvSpPr>
        <p:spPr bwMode="auto">
          <a:xfrm>
            <a:off x="457200" y="335599"/>
            <a:ext cx="8229600" cy="97600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200" b="1" i="0" u="none" strike="noStrike" kern="0" cap="none" spc="0" normalizeH="0" baseline="0" noProof="0">
                <a:ln>
                  <a:noFill/>
                </a:ln>
                <a:solidFill>
                  <a:schemeClr val="bg1"/>
                </a:solidFill>
                <a:effectLst/>
                <a:uLnTx/>
                <a:uFillTx/>
                <a:latin typeface="Calibri" panose="020F0502020204030204"/>
                <a:ea typeface="+mn-ea"/>
                <a:cs typeface="+mn-cs"/>
              </a:rPr>
              <a:t>Why Wilderness Character?</a:t>
            </a:r>
            <a:endParaRPr kumimoji="0" lang="en-US" sz="42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4580155-5097-4D94-B677-93196F2FD749}"/>
              </a:ext>
            </a:extLst>
          </p:cNvPr>
          <p:cNvGrpSpPr/>
          <p:nvPr/>
        </p:nvGrpSpPr>
        <p:grpSpPr>
          <a:xfrm>
            <a:off x="589446" y="2600602"/>
            <a:ext cx="933449" cy="933449"/>
            <a:chOff x="579922" y="2592245"/>
            <a:chExt cx="933449" cy="933449"/>
          </a:xfrm>
        </p:grpSpPr>
        <p:pic>
          <p:nvPicPr>
            <p:cNvPr id="20" name="Picture 19" descr="Branches of Government Game - GameUp - BrainPOP.">
              <a:extLst>
                <a:ext uri="{FF2B5EF4-FFF2-40B4-BE49-F238E27FC236}">
                  <a16:creationId xmlns:a16="http://schemas.microsoft.com/office/drawing/2014/main" id="{CC5FFE08-3337-4624-A904-77AB19DFCD14}"/>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579922" y="2592245"/>
              <a:ext cx="933449" cy="9334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4">
              <a:extLst>
                <a:ext uri="{FF2B5EF4-FFF2-40B4-BE49-F238E27FC236}">
                  <a16:creationId xmlns:a16="http://schemas.microsoft.com/office/drawing/2014/main" id="{AC5CF087-1901-43D0-9EC9-DEB66E7E1BAC}"/>
                </a:ext>
              </a:extLst>
            </p:cNvPr>
            <p:cNvSpPr txBox="1"/>
            <p:nvPr/>
          </p:nvSpPr>
          <p:spPr>
            <a:xfrm rot="399504">
              <a:off x="809161" y="2727229"/>
              <a:ext cx="432760" cy="238527"/>
            </a:xfrm>
            <a:prstGeom prst="rect">
              <a:avLst/>
            </a:prstGeom>
            <a:solidFill>
              <a:srgbClr val="989898"/>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bg2">
                      <a:lumMod val="75000"/>
                    </a:schemeClr>
                  </a:solidFill>
                  <a:effectLst/>
                  <a:uLnTx/>
                  <a:uFillTx/>
                  <a:latin typeface="Arial"/>
                  <a:ea typeface="+mn-ea"/>
                  <a:cs typeface="+mn-cs"/>
                </a:rPr>
                <a:t>ACT</a:t>
              </a:r>
            </a:p>
          </p:txBody>
        </p:sp>
      </p:grpSp>
      <p:pic>
        <p:nvPicPr>
          <p:cNvPr id="22" name="Picture 8" descr="USA-Printables: The Great Seal Of The United States Coloring Page ...">
            <a:extLst>
              <a:ext uri="{FF2B5EF4-FFF2-40B4-BE49-F238E27FC236}">
                <a16:creationId xmlns:a16="http://schemas.microsoft.com/office/drawing/2014/main" id="{95BBE0DB-96EF-42F1-BBCD-7C6CCB71B8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10" b="10102"/>
          <a:stretch/>
        </p:blipFill>
        <p:spPr bwMode="auto">
          <a:xfrm>
            <a:off x="561975" y="3835091"/>
            <a:ext cx="969344" cy="9334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 Box 167">
            <a:extLst>
              <a:ext uri="{FF2B5EF4-FFF2-40B4-BE49-F238E27FC236}">
                <a16:creationId xmlns:a16="http://schemas.microsoft.com/office/drawing/2014/main" id="{F0865886-BED6-4A17-A836-A6DD78D5C88C}"/>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alibri" panose="020F0502020204030204" pitchFamily="34" charset="0"/>
              </a:rPr>
              <a:t>Page 4</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760345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a:extLst>
              <a:ext uri="{FF2B5EF4-FFF2-40B4-BE49-F238E27FC236}">
                <a16:creationId xmlns:a16="http://schemas.microsoft.com/office/drawing/2014/main" id="{22B3F519-B5E7-4CA0-8687-69F3674201F4}"/>
              </a:ext>
            </a:extLst>
          </p:cNvPr>
          <p:cNvSpPr txBox="1">
            <a:spLocks noChangeArrowheads="1"/>
          </p:cNvSpPr>
          <p:nvPr/>
        </p:nvSpPr>
        <p:spPr bwMode="auto">
          <a:xfrm>
            <a:off x="1996973" y="330709"/>
            <a:ext cx="3049879" cy="646331"/>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It’s our policy: </a:t>
            </a:r>
          </a:p>
        </p:txBody>
      </p:sp>
      <p:pic>
        <p:nvPicPr>
          <p:cNvPr id="27" name="Picture 8" descr="USA-Printables: The Great Seal Of The United States Coloring Page ...">
            <a:extLst>
              <a:ext uri="{FF2B5EF4-FFF2-40B4-BE49-F238E27FC236}">
                <a16:creationId xmlns:a16="http://schemas.microsoft.com/office/drawing/2014/main" id="{869AD485-D216-442E-85C6-DEB5DC17B3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10" b="10102"/>
          <a:stretch/>
        </p:blipFill>
        <p:spPr bwMode="auto">
          <a:xfrm>
            <a:off x="641857" y="409888"/>
            <a:ext cx="969344" cy="9334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7174FBFE-0EA7-407D-B398-C2F16A5DA589}"/>
              </a:ext>
            </a:extLst>
          </p:cNvPr>
          <p:cNvGrpSpPr/>
          <p:nvPr/>
        </p:nvGrpSpPr>
        <p:grpSpPr>
          <a:xfrm>
            <a:off x="1020179" y="1607883"/>
            <a:ext cx="7103642" cy="4540671"/>
            <a:chOff x="1020179" y="1792709"/>
            <a:chExt cx="7103642" cy="4540671"/>
          </a:xfrm>
        </p:grpSpPr>
        <p:sp>
          <p:nvSpPr>
            <p:cNvPr id="29" name="Rectangle 28">
              <a:extLst>
                <a:ext uri="{FF2B5EF4-FFF2-40B4-BE49-F238E27FC236}">
                  <a16:creationId xmlns:a16="http://schemas.microsoft.com/office/drawing/2014/main" id="{B135A38B-47FE-43A5-9CFC-18EB8193415D}"/>
                </a:ext>
              </a:extLst>
            </p:cNvPr>
            <p:cNvSpPr/>
            <p:nvPr/>
          </p:nvSpPr>
          <p:spPr>
            <a:xfrm>
              <a:off x="2023835" y="4247364"/>
              <a:ext cx="4631109"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USFS: Manual Chapter 2300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Calibri" panose="020F0502020204030204"/>
                  <a:ea typeface="+mn-ea"/>
                  <a:cs typeface="+mn-cs"/>
                </a:rPr>
                <a:t>“Protect and perpetuate wilderness character”</a:t>
              </a:r>
              <a:endParaRPr kumimoji="0" lang="en-US" sz="2200" b="0" i="1"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89757C2F-B725-4AF1-86A3-CE51294A2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45" y="4228076"/>
              <a:ext cx="670941" cy="777240"/>
            </a:xfrm>
            <a:prstGeom prst="rect">
              <a:avLst/>
            </a:prstGeom>
          </p:spPr>
        </p:pic>
        <p:sp>
          <p:nvSpPr>
            <p:cNvPr id="31" name="Text Box 7">
              <a:extLst>
                <a:ext uri="{FF2B5EF4-FFF2-40B4-BE49-F238E27FC236}">
                  <a16:creationId xmlns:a16="http://schemas.microsoft.com/office/drawing/2014/main" id="{FF2D1C40-1D33-46DB-9FA9-26075FF99487}"/>
                </a:ext>
              </a:extLst>
            </p:cNvPr>
            <p:cNvSpPr txBox="1">
              <a:spLocks noChangeArrowheads="1"/>
            </p:cNvSpPr>
            <p:nvPr/>
          </p:nvSpPr>
          <p:spPr bwMode="auto">
            <a:xfrm>
              <a:off x="2023835" y="1792709"/>
              <a:ext cx="6099986" cy="1015663"/>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BLM: Manual 6340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Calibri" panose="020F0502020204030204"/>
                  <a:ea typeface="+mn-ea"/>
                  <a:cs typeface="+mn-cs"/>
                </a:rPr>
                <a:t>“Manage and protect BLM wilderness areas in such a manner as to preserve wilderness character.”</a:t>
              </a:r>
              <a:endParaRPr kumimoji="0" lang="en-US" sz="2200" b="0" i="1"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47727E1-E937-4FA6-BF3A-9FD51607CD64}"/>
                </a:ext>
              </a:extLst>
            </p:cNvPr>
            <p:cNvSpPr/>
            <p:nvPr/>
          </p:nvSpPr>
          <p:spPr>
            <a:xfrm>
              <a:off x="2023835" y="2921168"/>
              <a:ext cx="5871014"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FWS: Service Manual Part 610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Calibri" panose="020F0502020204030204"/>
                  <a:ea typeface="+mn-ea"/>
                  <a:cs typeface="+mn-cs"/>
                </a:rPr>
                <a:t>“Administer refuge wilderness to conform with… preserving wilderness character”</a:t>
              </a:r>
              <a:endParaRPr kumimoji="0" lang="en-US" sz="2200" b="0" i="1"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BFAEC51-A54E-43F2-914D-CF439EF7FE1C}"/>
                </a:ext>
              </a:extLst>
            </p:cNvPr>
            <p:cNvSpPr/>
            <p:nvPr/>
          </p:nvSpPr>
          <p:spPr>
            <a:xfrm>
              <a:off x="2023835" y="5317717"/>
              <a:ext cx="5885977"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NPS: Management Policies Chapter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Calibri" panose="020F0502020204030204"/>
                  <a:ea typeface="+mn-ea"/>
                  <a:cs typeface="+mn-cs"/>
                </a:rPr>
                <a:t>“The purpose of wilderness in the national parks includes the preservation of wilderness character”</a:t>
              </a:r>
              <a:endParaRPr kumimoji="0" lang="en-US" sz="2200" b="0" i="1" u="sng"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9D17EDB6-3F97-4E2E-96FA-D52BCC799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179" y="1976661"/>
              <a:ext cx="740298" cy="647761"/>
            </a:xfrm>
            <a:prstGeom prst="rect">
              <a:avLst/>
            </a:prstGeom>
          </p:spPr>
        </p:pic>
        <p:pic>
          <p:nvPicPr>
            <p:cNvPr id="35" name="Picture 34">
              <a:extLst>
                <a:ext uri="{FF2B5EF4-FFF2-40B4-BE49-F238E27FC236}">
                  <a16:creationId xmlns:a16="http://schemas.microsoft.com/office/drawing/2014/main" id="{9BEA7812-1559-4965-A015-5BD06DD757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145" y="3040380"/>
              <a:ext cx="650367" cy="777240"/>
            </a:xfrm>
            <a:prstGeom prst="rect">
              <a:avLst/>
            </a:prstGeom>
          </p:spPr>
        </p:pic>
        <p:pic>
          <p:nvPicPr>
            <p:cNvPr id="36" name="Picture 35">
              <a:extLst>
                <a:ext uri="{FF2B5EF4-FFF2-40B4-BE49-F238E27FC236}">
                  <a16:creationId xmlns:a16="http://schemas.microsoft.com/office/drawing/2014/main" id="{FFF6AF0C-7A0E-4DA3-88C7-122A65F9C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406" y="5415772"/>
              <a:ext cx="629843" cy="819555"/>
            </a:xfrm>
            <a:prstGeom prst="rect">
              <a:avLst/>
            </a:prstGeom>
          </p:spPr>
        </p:pic>
      </p:grpSp>
      <p:sp>
        <p:nvSpPr>
          <p:cNvPr id="13" name="Text Box 167">
            <a:extLst>
              <a:ext uri="{FF2B5EF4-FFF2-40B4-BE49-F238E27FC236}">
                <a16:creationId xmlns:a16="http://schemas.microsoft.com/office/drawing/2014/main" id="{E320F8A9-8322-4CEA-9D23-5A047718D8D8}"/>
              </a:ext>
            </a:extLst>
          </p:cNvPr>
          <p:cNvSpPr txBox="1"/>
          <p:nvPr/>
        </p:nvSpPr>
        <p:spPr>
          <a:xfrm>
            <a:off x="8483679" y="6511468"/>
            <a:ext cx="658495" cy="337185"/>
          </a:xfrm>
          <a:prstGeom prst="rect">
            <a:avLst/>
          </a:prstGeom>
          <a:solidFill>
            <a:schemeClr val="bg2">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Page 4</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70988891"/>
      </p:ext>
    </p:extLst>
  </p:cSld>
  <p:clrMapOvr>
    <a:masterClrMapping/>
  </p:clrMapOvr>
  <p:transition spd="slow">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QuestionData>
  <AllQuestions/>
</SessionQuestionData>
</file>

<file path=customXml/item10.xml><?xml version="1.0" encoding="utf-8"?>
<SessionSlideDescriptorData/>
</file>

<file path=customXml/item11.xml><?xml version="1.0" encoding="utf-8"?>
<SessionPresentationSettingsData>
  <Settings>
    <answerbulletformat>Numeric</answerbulletformat>
    <pointstoclock>No</pointstoclock>
    <answernowautoinsert>No</answernowautoinsert>
    <answernowstyle>Explosion</answernowstyle>
    <answernowtext>Answer Now</answernowtext>
    <chartcolors>Use PowerPoint Color Scheme</chartcolors>
    <charttype>Vertical</charttype>
    <correctanswerindicator>Checkmark</correctanswerindicator>
    <countdownautoinsert>Yes</countdownautoinsert>
    <countdownseconds>10</countdownseconds>
    <countdownsound>TicToc.wav</countdownsound>
    <countdownstyle>Stopwatch</countdownstyle>
    <gridautoinsert>No</gridautoinsert>
    <gridfillstyle>Answered</gridfillstyle>
    <gridfillcolor>255,255,0</gridfillcolor>
    <chartmodel>3D</chartmodel>
    <simulatedvotecount>50</simulatedvotecount>
    <gridcolor>176,216,255</gridcolor>
    <gridalternatecolor>62,158,255</gridalternatecolor>
    <gridincorrectcolor/>
    <gridopacity>100%</gridopacity>
    <gridtextstyle>Keypad #</gridtextstyle>
    <inputsource>Response Devices</inputsource>
    <userpreferredinputsource/>
    <multipleresponsedivisor># of Responses</multipleresponsedivisor>
    <participantsleaderboard>5</participantsleaderboard>
    <percentagedecimalplaces>0</percentagedecimalplaces>
    <responsecounterautoinsert>Yes</responsecounterautoinsert>
    <responsecounterstyle>Circle</responsecounterstyle>
    <responsecountertextcolor>0,0,0</responsecountertextcolor>
    <responsecounterfillcolor>79,129,189</responsecounterfillcolor>
    <responsecounterbordercolor>56,93,138</responsecounterbordercolor>
    <responsecounterdisplayvalue># of Votes Received</responsecounterdisplayvalue>
    <insertobjectusingcolor>Blue</insertobjectusingcolor>
    <showresults>Yes</showresults>
    <teamcolors>User Defined</teamcolors>
    <teamidentificationtype>None</teamidentificationtype>
    <teamscoringtype>Voting pads only</teamscoringtype>
    <teamscoringdecimalplaces>0</teamscoringdecimalplaces>
    <teamidentificationitem/>
    <teamsleaderboard>5</teamsleaderboard>
    <teamname1/>
    <teamname2/>
    <teamname3/>
    <teamname4/>
    <teamname5/>
    <teamname6/>
    <teamname7/>
    <teamname8/>
    <teamname9/>
    <teamname10/>
    <showcontrolbar>Slides with EZ-VOTE Objects</showcontrolbar>
    <defaultcorrectpointvalue>100</defaultcorrectpointvalue>
    <defaultincorrectpointvalue>0</defaultincorrectpointvalue>
    <chartcolor1>187,224,227</chartcolor1>
    <chartcolor2>51,51,153</chartcolor2>
    <chartcolor3>0,153,153</chartcolor3>
    <chartcolor4>153,204,0</chartcolor4>
    <chartcolor5>128,128,128</chartcolor5>
    <chartcolor6>0,0,0</chartcolor6>
    <chartcolor7>0,102,204</chartcolor7>
    <chartcolor8>204,204,255</chartcolor8>
    <chartcolor9>255,0,0</chartcolor9>
    <chartcolor10>255,255,0</chartcolor10>
    <teamcolor1>187,224,227</teamcolor1>
    <teamcolor2>51,51,153</teamcolor2>
    <teamcolor3>0,153,153</teamcolor3>
    <teamcolor4>153,204,0</teamcolor4>
    <teamcolor5>128,128,128</teamcolor5>
    <teamcolor6>0,0,0</teamcolor6>
    <teamcolor7>0,102,204</teamcolor7>
    <teamcolor8>204,204,255</teamcolor8>
    <teamcolor9>255,0,0</teamcolor9>
    <teamcolor10>255,255,0</teamcolor10>
    <displayanswerimagesduringvote>Yes</displayanswerimagesduringvote>
    <displayanswerimageswithresponses>Yes</displayanswerimageswithresponses>
    <displayanswertextduringvote>Yes</displayanswertextduringvote>
    <displayanswertextwithresponses>Yes</displayanswertextwithresponses>
    <questionslideid/>
    <controlbarstate>Expanded</controlbarstate>
    <isgridcolorknowncolor>No</isgridcolorknowncolor>
    <gridcolorname>255,255,0</gridcolorname>
    <autorec/>
    <autorectimeintrvl/>
    <chartvotesview>Percent Raw</chartvotesview>
    <chartlabelscolor>0,0,0</chartlabelscolor>
    <ischartlabelcolorknowncolor/>
    <chartlabelcolorname/>
    <chartxaxislabeltype>Full Text</chartxaxislabeltype>
    <controlbarposition>Top Left</controlbarposition>
    <teamscoreordertype>Ordinal order</teamscoreordertype>
  </Settings>
</SessionPresentationSettingsData>
</file>

<file path=customXml/item12.xml><?xml version="1.0" encoding="utf-8"?>
<SessionSlideSettingsData>
  <Settings/>
</SessionSlideSettingsData>
</file>

<file path=customXml/item13.xml><?xml version="1.0" encoding="utf-8"?>
<TeamNamesData>
  <TeamNames/>
</TeamNamesData>
</file>

<file path=customXml/item14.xml><?xml version="1.0" encoding="utf-8"?>
<SessionSlideMasterData>
  <SlideMaster/>
</SessionSlideMasterData>
</file>

<file path=customXml/item15.xml><?xml version="1.0" encoding="utf-8"?>
<SessionResponseGridSettings>
  <AllResponseGridSettings/>
</SessionResponseGridSettings>
</file>

<file path=customXml/item16.xml><?xml version="1.0" encoding="utf-8"?>
<TextingSlideData/>
</file>

<file path=customXml/item2.xml><?xml version="1.0" encoding="utf-8"?>
<SessionAnswerData>
  <AllAnswers/>
</SessionAnswerData>
</file>

<file path=customXml/item3.xml><?xml version="1.0" encoding="utf-8"?>
<SessionResponseData/>
</file>

<file path=customXml/item4.xml><?xml version="1.0" encoding="utf-8"?>
<SessionRankData/>
</file>

<file path=customXml/item5.xml><?xml version="1.0" encoding="utf-8"?>
<SessionParticipantData/>
</file>

<file path=customXml/item6.xml><?xml version="1.0" encoding="utf-8"?>
<ParticipantInfoData/>
</file>

<file path=customXml/item7.xml><?xml version="1.0" encoding="utf-8"?>
<CustomFieldInfoData/>
</file>

<file path=customXml/item8.xml><?xml version="1.0" encoding="utf-8"?>
<SessionCloseEndedDescriptorsData/>
</file>

<file path=customXml/item9.xml><?xml version="1.0" encoding="utf-8"?>
<SessionGroupWeightData/>
</file>

<file path=customXml/itemProps1.xml><?xml version="1.0" encoding="utf-8"?>
<ds:datastoreItem xmlns:ds="http://schemas.openxmlformats.org/officeDocument/2006/customXml" ds:itemID="{50A5269E-22EB-4747-AE7A-60E8CDBA86DD}">
  <ds:schemaRefs/>
</ds:datastoreItem>
</file>

<file path=customXml/itemProps10.xml><?xml version="1.0" encoding="utf-8"?>
<ds:datastoreItem xmlns:ds="http://schemas.openxmlformats.org/officeDocument/2006/customXml" ds:itemID="{BB790F87-4C2B-4E90-8878-623F56B342C6}">
  <ds:schemaRefs/>
</ds:datastoreItem>
</file>

<file path=customXml/itemProps11.xml><?xml version="1.0" encoding="utf-8"?>
<ds:datastoreItem xmlns:ds="http://schemas.openxmlformats.org/officeDocument/2006/customXml" ds:itemID="{E8FAB984-1F4A-400A-9E9A-83A2F24D6FBE}">
  <ds:schemaRefs/>
</ds:datastoreItem>
</file>

<file path=customXml/itemProps12.xml><?xml version="1.0" encoding="utf-8"?>
<ds:datastoreItem xmlns:ds="http://schemas.openxmlformats.org/officeDocument/2006/customXml" ds:itemID="{5ACA1E87-2E72-4084-BC9A-DED1B10C96F0}">
  <ds:schemaRefs/>
</ds:datastoreItem>
</file>

<file path=customXml/itemProps13.xml><?xml version="1.0" encoding="utf-8"?>
<ds:datastoreItem xmlns:ds="http://schemas.openxmlformats.org/officeDocument/2006/customXml" ds:itemID="{EB055FA4-A96F-4ED3-8020-17C742104E2D}">
  <ds:schemaRefs/>
</ds:datastoreItem>
</file>

<file path=customXml/itemProps14.xml><?xml version="1.0" encoding="utf-8"?>
<ds:datastoreItem xmlns:ds="http://schemas.openxmlformats.org/officeDocument/2006/customXml" ds:itemID="{1A57690F-F5CE-49A5-A263-4A50CE3B9406}">
  <ds:schemaRefs/>
</ds:datastoreItem>
</file>

<file path=customXml/itemProps15.xml><?xml version="1.0" encoding="utf-8"?>
<ds:datastoreItem xmlns:ds="http://schemas.openxmlformats.org/officeDocument/2006/customXml" ds:itemID="{F3E3FFD5-BD2F-41A1-9C50-70A2383FAB11}">
  <ds:schemaRefs/>
</ds:datastoreItem>
</file>

<file path=customXml/itemProps16.xml><?xml version="1.0" encoding="utf-8"?>
<ds:datastoreItem xmlns:ds="http://schemas.openxmlformats.org/officeDocument/2006/customXml" ds:itemID="{C12A2347-E82F-4551-BB0B-1DD1E2E9BEBE}">
  <ds:schemaRefs/>
</ds:datastoreItem>
</file>

<file path=customXml/itemProps2.xml><?xml version="1.0" encoding="utf-8"?>
<ds:datastoreItem xmlns:ds="http://schemas.openxmlformats.org/officeDocument/2006/customXml" ds:itemID="{6EF990D3-92CD-41D7-837B-E60C328AA92F}">
  <ds:schemaRefs/>
</ds:datastoreItem>
</file>

<file path=customXml/itemProps3.xml><?xml version="1.0" encoding="utf-8"?>
<ds:datastoreItem xmlns:ds="http://schemas.openxmlformats.org/officeDocument/2006/customXml" ds:itemID="{0B30F327-B888-4016-A1B6-7C40D3B164AA}">
  <ds:schemaRefs/>
</ds:datastoreItem>
</file>

<file path=customXml/itemProps4.xml><?xml version="1.0" encoding="utf-8"?>
<ds:datastoreItem xmlns:ds="http://schemas.openxmlformats.org/officeDocument/2006/customXml" ds:itemID="{D44DCE95-B6ED-4CBF-9464-8FD7B6E94F23}">
  <ds:schemaRefs/>
</ds:datastoreItem>
</file>

<file path=customXml/itemProps5.xml><?xml version="1.0" encoding="utf-8"?>
<ds:datastoreItem xmlns:ds="http://schemas.openxmlformats.org/officeDocument/2006/customXml" ds:itemID="{EFA3DEF3-9FC7-4AB4-BC6F-91EBF41CE233}">
  <ds:schemaRefs/>
</ds:datastoreItem>
</file>

<file path=customXml/itemProps6.xml><?xml version="1.0" encoding="utf-8"?>
<ds:datastoreItem xmlns:ds="http://schemas.openxmlformats.org/officeDocument/2006/customXml" ds:itemID="{6B879562-8B7F-43E9-8C50-28913B34A3AE}">
  <ds:schemaRefs/>
</ds:datastoreItem>
</file>

<file path=customXml/itemProps7.xml><?xml version="1.0" encoding="utf-8"?>
<ds:datastoreItem xmlns:ds="http://schemas.openxmlformats.org/officeDocument/2006/customXml" ds:itemID="{04DE6E24-4AA1-429E-BBB9-0717430E76A3}">
  <ds:schemaRefs/>
</ds:datastoreItem>
</file>

<file path=customXml/itemProps8.xml><?xml version="1.0" encoding="utf-8"?>
<ds:datastoreItem xmlns:ds="http://schemas.openxmlformats.org/officeDocument/2006/customXml" ds:itemID="{27BB35F3-C54C-4178-A376-4A1EE0A949D2}">
  <ds:schemaRefs/>
</ds:datastoreItem>
</file>

<file path=customXml/itemProps9.xml><?xml version="1.0" encoding="utf-8"?>
<ds:datastoreItem xmlns:ds="http://schemas.openxmlformats.org/officeDocument/2006/customXml" ds:itemID="{D2B57F21-A5AC-4815-B9F9-2DB9FDDD8950}">
  <ds:schemaRefs/>
</ds:datastoreItem>
</file>

<file path=docProps/app.xml><?xml version="1.0" encoding="utf-8"?>
<Properties xmlns="http://schemas.openxmlformats.org/officeDocument/2006/extended-properties" xmlns:vt="http://schemas.openxmlformats.org/officeDocument/2006/docPropsVTypes">
  <Template>Office Theme</Template>
  <TotalTime>925</TotalTime>
  <Words>6983</Words>
  <Application>Microsoft Office PowerPoint</Application>
  <PresentationFormat>On-screen Show (4:3)</PresentationFormat>
  <Paragraphs>995</Paragraphs>
  <Slides>71</Slides>
  <Notes>71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71</vt:i4>
      </vt:variant>
    </vt:vector>
  </HeadingPairs>
  <TitlesOfParts>
    <vt:vector size="87" baseType="lpstr">
      <vt:lpstr>Arial</vt:lpstr>
      <vt:lpstr>Calibri</vt:lpstr>
      <vt:lpstr>Calibri (Body)</vt:lpstr>
      <vt:lpstr>Calibri Light</vt:lpstr>
      <vt:lpstr>Cambria</vt:lpstr>
      <vt:lpstr>Centaur</vt:lpstr>
      <vt:lpstr>Constantia</vt:lpstr>
      <vt:lpstr>Courier New</vt:lpstr>
      <vt:lpstr>Maiandra GD</vt:lpstr>
      <vt:lpstr>Perpetua Titling MT</vt:lpstr>
      <vt:lpstr>Wingdings</vt:lpstr>
      <vt:lpstr>Custom Design</vt:lpstr>
      <vt:lpstr>1_Custom Design</vt:lpstr>
      <vt:lpstr>3_Default Design</vt:lpstr>
      <vt:lpstr>2_Default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Devine, Tim - NPS</dc:creator>
  <cp:lastModifiedBy>Devine, Tim - NPS</cp:lastModifiedBy>
  <cp:revision>36</cp:revision>
  <cp:lastPrinted>2021-04-16T23:35:35Z</cp:lastPrinted>
  <dcterms:created xsi:type="dcterms:W3CDTF">2020-08-20T14:17:22Z</dcterms:created>
  <dcterms:modified xsi:type="dcterms:W3CDTF">2021-07-16T17:59:03Z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Version">
    <vt:lpwstr>2.0</vt:lpwstr>
  </property>
  <property fmtid="{D5CDD505-2E9C-101B-9397-08002B2CF9AE}" pid="3" name="IsExistingPresentation">
    <vt:lpwstr>Yes</vt:lpwstr>
  </property>
  <property fmtid="{D5CDD505-2E9C-101B-9397-08002B2CF9AE}" pid="4" name="PresentationID">
    <vt:lpwstr>568d5a96665840c1bce4d30899ab22f8</vt:lpwstr>
  </property>
  <property fmtid="{D5CDD505-2E9C-101B-9397-08002B2CF9AE}" pid="5" name="ContentTypeId">
    <vt:lpwstr>0x010100B1806499EB40B84A9419BCE4726FA735</vt:lpwstr>
  </property>
</Properties>
</file>